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F1A4-57BA-71FB-2AF9-AD7CB3D31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5D3EE-4BC0-203A-A0EB-8FB8D71C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5AA8-6882-C167-0507-3D3F1421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984F-5858-8938-E980-587CE49B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75C1-F809-905B-6188-E383F9C4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36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3727-D95A-6835-D764-A5629930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F14EA-0F11-4C87-ACEA-415B4A6FC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F4C4-8381-531D-78D6-83F98AB3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6D93-FD72-DB12-C5A3-B4FC43D5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71DE-6158-B1A1-8FD3-37D32A9A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560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8DD9D-78BC-EBFE-B5DB-CCE690B9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FB242-5D1B-5EC1-62BE-F851C78E4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7B64-75FF-0F53-7978-EA290BEC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1B5C-2C40-532D-CFE2-323CCB61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4930-B38D-4F97-7A6B-935D0B04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13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B710-BA79-393F-A884-10692D9C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067E-4038-A3BE-807F-725C5572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B8EC-62ED-F31C-97EF-D27CC302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9052-DF39-B62C-D56D-383B68B9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46E0-3F64-24E7-EBE7-DACBD06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0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1A03-CD3F-1D78-CB31-0C06471E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525A1-73FF-AD4D-4D11-E430F6C3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EDB4-7B3F-7510-C0FE-24CBE869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6461-F322-9061-A1BD-398936F0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B52D-DB51-EBF3-15E3-FDD1D2AD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00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CA55-2CA9-C9EF-3FF1-900F9030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58C5-6AB9-600A-6E69-7A685C6B2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2011-72BD-7935-A031-CD0F8ECA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3A4DE-2B14-7755-462F-1B50977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12E4-5C0E-A43B-1EEB-20C580BE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2DFE-DD86-BE22-9FF8-84CC9DB5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866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2A77-7360-581F-BDCC-7C0D6509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B677-1F3B-79BC-0C6E-FEE29E59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FA0FA-043B-D43B-0E77-CA1342FF2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8E4EC-0B5E-47B9-6186-D221B63B7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282FB-21D9-A4B3-7C72-F642FA3C8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74B9E-F9AC-5D1B-82EB-8A405C90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8C138-17DD-3581-2D5C-3F24A73C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6D733-5092-05E1-3421-72BEC8E6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522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E072-FB83-95EF-21EF-5C9E976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AE487-DC64-12F9-7ACF-5939B957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3A974-0197-0D62-F88F-BB4563F3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F8F7C-0043-2F05-FE58-D4DC937B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03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BF024-F9CA-00B7-7169-B0E735E2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38452-2AF9-76BF-A5FB-2AC8AD2C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DF55-198F-B670-8E30-032F562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10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82B4-14F2-0F02-0B58-5991A938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36B2-7632-2075-1981-111CEF25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B9C37-9FD6-6591-7519-8FC4389F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B87CD-5DAD-5A3C-3338-82ECC73C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A42E6-4465-F72B-A7CA-FDFE90CE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C525A-E99C-FACA-24F3-CF368AF9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729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E2CD-A7FB-CECC-320F-F61CBCDD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D4BE2-6073-5A84-4A52-56F2ADDD4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8A615-C436-FCFF-A244-505A0EA3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2685-A8AD-EE21-F89E-B44373FB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E5B93-3BAF-2E9E-FB37-96C538AD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B1F7E-1B93-3609-5B31-D899AFFA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9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A9685-0A6B-7B73-655C-4405B77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E355-965B-0A0B-D74F-D80D443D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B69B-FA63-4183-FF50-17D59DAEC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DE3B-4379-ECD4-32B3-11EDA67E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748B-BDA4-C75E-5514-69B14E73F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514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11-7-0-download-archive" TargetMode="External"/><Relationship Id="rId2" Type="http://schemas.openxmlformats.org/officeDocument/2006/relationships/hyperlink" Target="https://github.com/conda-forge/miniforge#mambafor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get-started/locall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generated/torch.jit.scrip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3F5-6DE4-086E-6D6F-54E4B74D6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without the </a:t>
            </a:r>
            <a:r>
              <a:rPr lang="en-US"/>
              <a:t>deep learning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E05B6-9AFF-63D2-7AAD-43E530622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Jelmer </a:t>
            </a:r>
            <a:r>
              <a:rPr lang="en-US" dirty="0" err="1"/>
              <a:t>Cnossen</a:t>
            </a:r>
            <a:r>
              <a:rPr lang="en-US" dirty="0"/>
              <a:t> – 10/2/2023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788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DB2E-B01D-A1DB-F35B-8B7C8A5C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Max-likelihood estimation with gradient descent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4875-EBF5-B8FF-9FB1-4BFB44F7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56" y="1633828"/>
            <a:ext cx="5421198" cy="530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Using </a:t>
            </a:r>
            <a:r>
              <a:rPr lang="en-US" sz="1800" dirty="0" err="1"/>
              <a:t>torch.optim.Adam</a:t>
            </a:r>
            <a:r>
              <a:rPr lang="en-US" sz="1800" dirty="0"/>
              <a:t> optimizer to gradient descent</a:t>
            </a:r>
            <a:endParaRPr lang="en-NL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ECCF2-C297-BABA-041F-C048B8EE2DFA}"/>
              </a:ext>
            </a:extLst>
          </p:cNvPr>
          <p:cNvSpPr txBox="1"/>
          <p:nvPr/>
        </p:nvSpPr>
        <p:spPr>
          <a:xfrm>
            <a:off x="216815" y="2150246"/>
            <a:ext cx="8135333" cy="3831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optimizer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optimizer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torch.optim.Adam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=0.1)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optimizer.zero_grad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Calculate the probability of each sample for each normal distribution, size [N, 2]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smp_prob_per_comp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(samples[:,None],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[None],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[None])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Probability per sample, size [N]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(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est_weights.sum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())[None]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smp_prob_per_comp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).sum(1)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Define the total log-probability for the GMM,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probability of getting all these samples with current estimated distribution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total_log_prob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-torch.log(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).sum() # The optimizer will minimize, so we minimize the negative log-prob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total_log_prob.backward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f"Total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log-prob: 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total_log_prob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):.2f}.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)}")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optimizer.step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est_weights.clamp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_(0,1)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est_weights.sum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torch.linspace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(0, 15, steps=200)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]) )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9CD5B-7B45-7C31-4674-6C28D840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86" y="1409483"/>
            <a:ext cx="3926357" cy="25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4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D959-55C9-CBAB-E074-9A56FB3D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debugging tricks and code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1016-8BCD-87EA-C4AF-78FA8B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Spyder IDE</a:t>
            </a:r>
          </a:p>
          <a:p>
            <a:pPr lvl="1"/>
            <a:r>
              <a:rPr lang="en-US" sz="2000" dirty="0"/>
              <a:t>Using “%</a:t>
            </a:r>
            <a:r>
              <a:rPr lang="en-US" sz="2000" dirty="0" err="1"/>
              <a:t>pdb</a:t>
            </a:r>
            <a:r>
              <a:rPr lang="en-US" sz="2000" dirty="0"/>
              <a:t> on”  will trigger the debugger whenever python throws an exception</a:t>
            </a:r>
          </a:p>
          <a:p>
            <a:pPr lvl="1"/>
            <a:r>
              <a:rPr lang="en-US" sz="2000" dirty="0"/>
              <a:t>Within the debugger, use ‘u’ and ‘d’ commands to go up and down the functions that are called (the ‘call stack’)</a:t>
            </a:r>
          </a:p>
          <a:p>
            <a:pPr lvl="1"/>
            <a:endParaRPr lang="en-US" sz="2000" dirty="0"/>
          </a:p>
          <a:p>
            <a:r>
              <a:rPr lang="en-US" sz="2400" dirty="0"/>
              <a:t>N-d plot and image viewer</a:t>
            </a:r>
          </a:p>
          <a:p>
            <a:pPr lvl="1"/>
            <a:r>
              <a:rPr lang="en-US" sz="2000" dirty="0"/>
              <a:t>See array_view.py</a:t>
            </a:r>
          </a:p>
          <a:p>
            <a:pPr lvl="1"/>
            <a:r>
              <a:rPr lang="en-US" sz="2000" dirty="0"/>
              <a:t>Also runs within debugger</a:t>
            </a:r>
          </a:p>
          <a:p>
            <a:pPr lvl="1"/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7334D-D4AF-FC86-1CFB-6C03B12B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45" y="3708692"/>
            <a:ext cx="3175311" cy="2826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1161E-B27C-49C8-BA6E-2DB9026A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044" y="3060738"/>
            <a:ext cx="3510595" cy="31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957E-8191-19B8-9176-6BA608B8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custom Module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CEE1-6FD5-BF8C-7269-67C1D98E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4" y="1571101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Integrates better with regular DL code, inserting custom math into a deep learning approach.</a:t>
            </a:r>
          </a:p>
          <a:p>
            <a:r>
              <a:rPr lang="en-US" sz="1600" dirty="0"/>
              <a:t>See full code in gmm_module.py</a:t>
            </a:r>
          </a:p>
          <a:p>
            <a:endParaRPr lang="en-NL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A0F92-F0A4-9FBC-A330-297413D7667E}"/>
              </a:ext>
            </a:extLst>
          </p:cNvPr>
          <p:cNvSpPr txBox="1"/>
          <p:nvPr/>
        </p:nvSpPr>
        <p:spPr>
          <a:xfrm>
            <a:off x="3817855" y="1949706"/>
            <a:ext cx="8135333" cy="4662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GMM(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torch.nn.Module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Calculates probability in a gaussian mixture model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weights, means, std):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torch.nn.Parameter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torch.nn.Parameter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(means,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torch.nn.Parameter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samples):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the probability of each sample for each normal distribution, size [N, 2]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smp_prob_per_comp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(samples[:,None],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[None],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[None])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Probability per sample, size [N]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(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self.weights.sum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())[None]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smp_prob_per_comp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).sum(1)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sample(self,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num_samples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Generate samples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torch.multinomial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num_samples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replacement=True)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samples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torch.normal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samples,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self.weights.clamp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_(0,1)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self.weights.sum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43747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It’s a python based numerical computing library originally developed by Facebook Research, for deep learning (DL)</a:t>
            </a:r>
          </a:p>
          <a:p>
            <a:r>
              <a:rPr lang="en-US" sz="2400" dirty="0"/>
              <a:t>Now the most popular DL framework </a:t>
            </a:r>
          </a:p>
          <a:p>
            <a:r>
              <a:rPr lang="en-US" sz="2400" dirty="0"/>
              <a:t>Can be used as a faster alternative to </a:t>
            </a:r>
            <a:r>
              <a:rPr lang="en-US" sz="2400" dirty="0" err="1"/>
              <a:t>numpy</a:t>
            </a:r>
            <a:endParaRPr lang="en-US" sz="2400" dirty="0"/>
          </a:p>
          <a:p>
            <a:r>
              <a:rPr lang="en-US" sz="2400" dirty="0"/>
              <a:t>Is able to automatically compute derivatives for almost any function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160-0BDE-3048-9020-33833146716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558EE-E1D2-0FD6-B830-EDA45090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02" y="2500756"/>
            <a:ext cx="5950212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2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C3E7-4599-571E-D499-E3BF4C62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on your own PC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3BCB-24F1-F133-93DF-10F73770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need a python environment</a:t>
            </a:r>
          </a:p>
          <a:p>
            <a:pPr lvl="1"/>
            <a:r>
              <a:rPr lang="en-US" sz="1800" dirty="0"/>
              <a:t>I recommend anaconda, or the faster alternative (</a:t>
            </a:r>
            <a:r>
              <a:rPr lang="en-US" sz="1800" dirty="0" err="1"/>
              <a:t>mambaforge</a:t>
            </a:r>
            <a:r>
              <a:rPr lang="en-US" sz="1800" dirty="0"/>
              <a:t>): </a:t>
            </a:r>
          </a:p>
          <a:p>
            <a:pPr lvl="2"/>
            <a:r>
              <a:rPr lang="nl-NL" sz="1600" dirty="0">
                <a:hlinkClick r:id="rId2"/>
              </a:rPr>
              <a:t>https://github.com/conda-forge/miniforge#mambaforge</a:t>
            </a:r>
            <a:endParaRPr lang="nl-NL" sz="1600" dirty="0"/>
          </a:p>
          <a:p>
            <a:pPr lvl="1"/>
            <a:r>
              <a:rPr lang="nl-NL" sz="1800" dirty="0"/>
              <a:t>Create a python environment:</a:t>
            </a:r>
          </a:p>
          <a:p>
            <a:pPr lvl="2"/>
            <a:r>
              <a:rPr lang="nl-NL" sz="1400" dirty="0"/>
              <a:t>“conda create –n pytorch_test python=3.10 spyder” </a:t>
            </a:r>
          </a:p>
          <a:p>
            <a:pPr lvl="1"/>
            <a:r>
              <a:rPr lang="nl-NL" sz="1800" dirty="0"/>
              <a:t>And activate it</a:t>
            </a:r>
          </a:p>
          <a:p>
            <a:pPr lvl="2"/>
            <a:r>
              <a:rPr lang="nl-NL" sz="1400" dirty="0"/>
              <a:t>“conda activate pytorch_test”</a:t>
            </a:r>
          </a:p>
          <a:p>
            <a:r>
              <a:rPr lang="nl-NL" sz="2000" dirty="0"/>
              <a:t>If your PC has an nVidia card, install cuda</a:t>
            </a:r>
          </a:p>
          <a:p>
            <a:pPr lvl="1"/>
            <a:r>
              <a:rPr lang="nl-NL" sz="1800" dirty="0">
                <a:hlinkClick r:id="rId3"/>
              </a:rPr>
              <a:t>https://developer.nvidia.com/cuda-11-7-0-download-archive</a:t>
            </a:r>
            <a:endParaRPr lang="nl-NL" sz="1800" dirty="0"/>
          </a:p>
          <a:p>
            <a:r>
              <a:rPr lang="nl-NL" sz="2000" dirty="0"/>
              <a:t>Then, </a:t>
            </a:r>
            <a:r>
              <a:rPr lang="nl-NL" sz="2000" dirty="0">
                <a:hlinkClick r:id="rId4"/>
              </a:rPr>
              <a:t>install pytorch</a:t>
            </a:r>
            <a:r>
              <a:rPr lang="nl-NL" sz="2000" dirty="0"/>
              <a:t> using conda:</a:t>
            </a:r>
          </a:p>
          <a:p>
            <a:pPr lvl="1"/>
            <a:r>
              <a:rPr lang="nl-NL" sz="1800" dirty="0"/>
              <a:t>“conda install pytorch torchvision torchaudio pytorch-cuda=11.7 -c pytorch -c nvidia”</a:t>
            </a:r>
          </a:p>
          <a:p>
            <a:pPr lvl="2"/>
            <a:endParaRPr lang="nl-NL" sz="1600" dirty="0"/>
          </a:p>
          <a:p>
            <a:pPr lvl="1"/>
            <a:endParaRPr lang="nl-NL" sz="1800" dirty="0"/>
          </a:p>
          <a:p>
            <a:pPr lvl="2"/>
            <a:endParaRPr lang="nl-NL" sz="1600" dirty="0"/>
          </a:p>
          <a:p>
            <a:pPr lvl="2"/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84022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D870-9495-985E-527C-44B2B6DF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353D-DF51-D140-19C6-E61F0FE6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https://colab.research.google.com/</a:t>
            </a:r>
            <a:endParaRPr lang="nl-NL" dirty="0"/>
          </a:p>
          <a:p>
            <a:r>
              <a:rPr lang="nl-NL" dirty="0"/>
              <a:t>Free, but turns off the server if you don’t use the browser for a while, or up to 12 hours</a:t>
            </a:r>
          </a:p>
          <a:p>
            <a:r>
              <a:rPr lang="nl-NL" dirty="0"/>
              <a:t>All data is lost when your server stops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1689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2341-5AFE-7656-80E6-8A5429C7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vs </a:t>
            </a:r>
            <a:r>
              <a:rPr lang="en-US" dirty="0" err="1"/>
              <a:t>pytorch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AF6F-BE3B-3877-F9D4-8F49E4DD7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Both use n-dimensional arrays. In </a:t>
            </a:r>
            <a:r>
              <a:rPr lang="en-US" sz="1800" dirty="0" err="1"/>
              <a:t>pytorch</a:t>
            </a:r>
            <a:r>
              <a:rPr lang="en-US" sz="1800" dirty="0"/>
              <a:t> called “tensors”</a:t>
            </a:r>
          </a:p>
          <a:p>
            <a:r>
              <a:rPr lang="en-US" sz="1800" dirty="0"/>
              <a:t>Converting from </a:t>
            </a:r>
            <a:r>
              <a:rPr lang="en-US" sz="1800" dirty="0" err="1"/>
              <a:t>numpy</a:t>
            </a:r>
            <a:r>
              <a:rPr lang="en-US" sz="1800" dirty="0"/>
              <a:t> to </a:t>
            </a:r>
            <a:r>
              <a:rPr lang="en-US" sz="1800" dirty="0" err="1"/>
              <a:t>pytorch</a:t>
            </a:r>
            <a:r>
              <a:rPr lang="en-US" sz="1800" dirty="0"/>
              <a:t>: often just trivial changes, sometimes not</a:t>
            </a:r>
            <a:endParaRPr lang="en-NL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11A1D-E05D-0C1A-DE03-14696E4F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96803"/>
              </p:ext>
            </p:extLst>
          </p:nvPr>
        </p:nvGraphicFramePr>
        <p:xfrm>
          <a:off x="961535" y="2269274"/>
          <a:ext cx="10133814" cy="4249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938">
                  <a:extLst>
                    <a:ext uri="{9D8B030D-6E8A-4147-A177-3AD203B41FA5}">
                      <a16:colId xmlns:a16="http://schemas.microsoft.com/office/drawing/2014/main" val="2707009690"/>
                    </a:ext>
                  </a:extLst>
                </a:gridCol>
                <a:gridCol w="3377938">
                  <a:extLst>
                    <a:ext uri="{9D8B030D-6E8A-4147-A177-3AD203B41FA5}">
                      <a16:colId xmlns:a16="http://schemas.microsoft.com/office/drawing/2014/main" val="3652339898"/>
                    </a:ext>
                  </a:extLst>
                </a:gridCol>
                <a:gridCol w="3377938">
                  <a:extLst>
                    <a:ext uri="{9D8B030D-6E8A-4147-A177-3AD203B41FA5}">
                      <a16:colId xmlns:a16="http://schemas.microsoft.com/office/drawing/2014/main" val="280477118"/>
                    </a:ext>
                  </a:extLst>
                </a:gridCol>
              </a:tblGrid>
              <a:tr h="3329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Numpy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PyTorch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2676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([1,2,3])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torch.tensor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([1,2,3])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Array from constants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57673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 M))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torch.zeros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((N,M))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Array filled with zeros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70236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np.stack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((A,B),axis=1)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torch.stack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((A,B), dim=1)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Stack arrays in new dimension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55801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np.concatenate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((A,B),axis=1)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torch.cat((A,B), dim=1)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Concatenation along existing dimension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37780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A.sum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(axis=1,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A.sum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(dim=1,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 over array dimension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8543"/>
                  </a:ext>
                </a:extLst>
              </a:tr>
              <a:tr h="61029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np.max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axis,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values, indices =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torch.max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dim,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maximum value over dimension. Torch version also returns indices like </a:t>
                      </a:r>
                      <a:r>
                        <a:rPr lang="en-US" sz="1400" dirty="0" err="1"/>
                        <a:t>A.argmax</a:t>
                      </a:r>
                      <a:r>
                        <a:rPr lang="en-US" sz="1400" dirty="0"/>
                        <a:t>()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26800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(A,B)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torch.linalg.solve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(A,B)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7362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np.linalg.polyfit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Nope, implement yourself with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torch.lstsq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19948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A.reshape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(shape)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A.reshape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(shape)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Shape being a tuple like (rows, cols,…)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03660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np.repeat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n, axis=0)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torch.repeat_interleave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n, dim=0)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np.repeat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([1,2,3], 2)</a:t>
                      </a:r>
                      <a:r>
                        <a:rPr lang="en-US" sz="1400" dirty="0"/>
                        <a:t> gives [1,1,2,2,3,3]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2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58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1F7F-8968-BA1F-67D9-1472631B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array broadcasting?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D7C3-CCA1-952B-72B4-EB2E5EEE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825625"/>
            <a:ext cx="650449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problem:</a:t>
            </a:r>
          </a:p>
          <a:p>
            <a:pPr lvl="1"/>
            <a:r>
              <a:rPr lang="en-US" sz="1600" dirty="0"/>
              <a:t>How to combine arrays with different number of dimensions?</a:t>
            </a:r>
          </a:p>
          <a:p>
            <a:pPr lvl="1"/>
            <a:r>
              <a:rPr lang="en-US" sz="1600" dirty="0"/>
              <a:t>Take array A and B, with shapes [2,3] and [3,4]</a:t>
            </a:r>
          </a:p>
          <a:p>
            <a:r>
              <a:rPr lang="en-US" sz="1800" dirty="0"/>
              <a:t>General rules to define n-dimensional array operations:</a:t>
            </a:r>
          </a:p>
          <a:p>
            <a:pPr lvl="1"/>
            <a:r>
              <a:rPr lang="en-US" sz="1400" dirty="0"/>
              <a:t>Start with right most dimension </a:t>
            </a:r>
          </a:p>
          <a:p>
            <a:pPr lvl="1"/>
            <a:r>
              <a:rPr lang="en-US" sz="1400" dirty="0"/>
              <a:t>Size can be either 1 or equal </a:t>
            </a:r>
          </a:p>
          <a:p>
            <a:r>
              <a:rPr lang="en-US" sz="1800" dirty="0"/>
              <a:t>Examples: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zeros((3,4))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sz="1400" dirty="0"/>
              <a:t>, both last dimensions have size 4</a:t>
            </a:r>
          </a:p>
          <a:p>
            <a:pPr lvl="1"/>
            <a:r>
              <a:rPr lang="en-US" sz="14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zeros((3,4)) + </a:t>
            </a:r>
            <a:r>
              <a:rPr lang="en-US" sz="1400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14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en-US" sz="1400" dirty="0">
                <a:highlight>
                  <a:srgbClr val="FF0000"/>
                </a:highlight>
              </a:rPr>
              <a:t>, fails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zeros((3,4))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(3).reshape((3,1))</a:t>
            </a:r>
            <a:r>
              <a:rPr lang="en-US" sz="1400" dirty="0"/>
              <a:t> works, size 1 combines with size 4</a:t>
            </a:r>
          </a:p>
          <a:p>
            <a:r>
              <a:rPr lang="en-US" sz="1800" dirty="0"/>
              <a:t>Inserting dimensions with A[None]</a:t>
            </a:r>
          </a:p>
          <a:p>
            <a:pPr lvl="1"/>
            <a:r>
              <a:rPr lang="en-US" sz="1400" dirty="0"/>
              <a:t>A[:, None] adds a new dimension with size 1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zeros((3,4)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(3)[:, None]</a:t>
            </a:r>
            <a:r>
              <a:rPr lang="en-US" sz="1400" dirty="0"/>
              <a:t> also works and doesn’t require you to enter sizes again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2"/>
            <a:endParaRPr lang="en-US" sz="1100" dirty="0"/>
          </a:p>
          <a:p>
            <a:pPr lvl="1"/>
            <a:endParaRPr 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B45048-9C37-57D2-A4EA-4B5A1933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02" y="1690689"/>
            <a:ext cx="5211778" cy="39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3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AB51-92E8-27C5-62B7-39C4FF76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vs CPU arrays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4F15-172C-8E6A-62C5-43DEF26B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GPU can give massive speedup</a:t>
            </a:r>
          </a:p>
          <a:p>
            <a:pPr lvl="1"/>
            <a:r>
              <a:rPr lang="en-US" sz="1800" dirty="0"/>
              <a:t>Especially with large enough arrays, easily &gt; 10x</a:t>
            </a:r>
          </a:p>
          <a:p>
            <a:pPr lvl="1"/>
            <a:r>
              <a:rPr lang="en-US" sz="1800" dirty="0"/>
              <a:t>Lookup </a:t>
            </a:r>
            <a:r>
              <a:rPr lang="en-US" sz="1800" dirty="0" err="1">
                <a:hlinkClick r:id="rId2"/>
              </a:rPr>
              <a:t>torch.jit.script</a:t>
            </a:r>
            <a:r>
              <a:rPr lang="en-US" sz="1800" dirty="0"/>
              <a:t> for even more speedups, but more limitations</a:t>
            </a:r>
          </a:p>
          <a:p>
            <a:r>
              <a:rPr lang="en-US" sz="2000" dirty="0"/>
              <a:t>All torch commands that create arrays have a ‘device’ parameter</a:t>
            </a:r>
          </a:p>
          <a:p>
            <a:r>
              <a:rPr lang="en-US" sz="2000" dirty="0"/>
              <a:t>Arrays can be created on CPU or CUDA device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 moved using the .</a:t>
            </a:r>
            <a:r>
              <a:rPr lang="en-US" sz="2000" dirty="0" err="1"/>
              <a:t>cpu</a:t>
            </a:r>
            <a:r>
              <a:rPr lang="en-US" sz="2000" dirty="0"/>
              <a:t>() or .</a:t>
            </a:r>
            <a:r>
              <a:rPr lang="en-US" sz="2000" dirty="0" err="1"/>
              <a:t>cuda</a:t>
            </a:r>
            <a:r>
              <a:rPr lang="en-US" sz="2000" dirty="0"/>
              <a:t>()</a:t>
            </a:r>
          </a:p>
          <a:p>
            <a:r>
              <a:rPr lang="en-US" sz="2000" dirty="0"/>
              <a:t>Annoyingly, you have to move it back to CPU to allow plotting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NL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8536D-C760-2EBD-A62F-C9E901627428}"/>
              </a:ext>
            </a:extLst>
          </p:cNvPr>
          <p:cNvSpPr txBox="1"/>
          <p:nvPr/>
        </p:nvSpPr>
        <p:spPr>
          <a:xfrm>
            <a:off x="1216057" y="3693517"/>
            <a:ext cx="755087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torch.device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(10, device=dev)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FFD20-360E-59FC-7D77-477E9F4BCB77}"/>
              </a:ext>
            </a:extLst>
          </p:cNvPr>
          <p:cNvSpPr txBox="1"/>
          <p:nvPr/>
        </p:nvSpPr>
        <p:spPr>
          <a:xfrm>
            <a:off x="1216057" y="5283131"/>
            <a:ext cx="755087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A.cpu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84039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23F0-A0F8-5177-1032-31D04659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gradients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9E69-1515-18EA-B115-D4377841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Pytorch</a:t>
            </a:r>
            <a:r>
              <a:rPr lang="en-US" sz="1800" dirty="0"/>
              <a:t> gradient methods are typically to compute the derivatives </a:t>
            </a:r>
            <a:r>
              <a:rPr lang="en-US" sz="1800" dirty="0" err="1"/>
              <a:t>w.r.t.</a:t>
            </a:r>
            <a:r>
              <a:rPr lang="en-US" sz="1800" dirty="0"/>
              <a:t> a single value (the loss in a deep learning problem)</a:t>
            </a:r>
          </a:p>
          <a:p>
            <a:r>
              <a:rPr lang="en-US" sz="1800" dirty="0"/>
              <a:t>If you use any tensor with </a:t>
            </a:r>
            <a:r>
              <a:rPr lang="en-US" sz="1800" dirty="0" err="1"/>
              <a:t>requires_grad</a:t>
            </a:r>
            <a:r>
              <a:rPr lang="en-US" sz="1800" dirty="0"/>
              <a:t> set to True, </a:t>
            </a:r>
            <a:r>
              <a:rPr lang="en-US" sz="1800" dirty="0" err="1"/>
              <a:t>pytorch</a:t>
            </a:r>
            <a:r>
              <a:rPr lang="en-US" sz="1800" dirty="0"/>
              <a:t> will keep track of the chain of calculations</a:t>
            </a:r>
          </a:p>
          <a:p>
            <a:r>
              <a:rPr lang="en-US" sz="1800" dirty="0"/>
              <a:t>Recent improvement allow for more complex cases, calculating derivatives w.r.t many outputs</a:t>
            </a:r>
            <a:endParaRPr lang="en-N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8B563-7BB2-274C-6EC6-ED2048B85882}"/>
              </a:ext>
            </a:extLst>
          </p:cNvPr>
          <p:cNvSpPr txBox="1"/>
          <p:nvPr/>
        </p:nvSpPr>
        <p:spPr>
          <a:xfrm>
            <a:off x="311082" y="3264912"/>
            <a:ext cx="5646658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torch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x.detach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torch.linspace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(0, 10, 100)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x.requires_grad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torch.sin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(y), label='sin(x)')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y_deriv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torch.autograd.grad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(y, x,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torch.ones_like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(y))[0]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y_deriv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label="sin'(x)")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3B60E-1E8C-DC0B-4B87-BB30F4AB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22" y="3183284"/>
            <a:ext cx="5464402" cy="35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5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4875-EBF5-B8FF-9FB1-4BFB44F7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56" y="1633828"/>
            <a:ext cx="5421198" cy="530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Using </a:t>
            </a:r>
            <a:r>
              <a:rPr lang="en-US" sz="1800" dirty="0" err="1"/>
              <a:t>torch.optim.Adam</a:t>
            </a:r>
            <a:r>
              <a:rPr lang="en-US" sz="1800" dirty="0"/>
              <a:t> optimizer to gradient descent</a:t>
            </a:r>
            <a:endParaRPr lang="en-N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5A2FB-155D-B747-DE2D-32424BB1485E}"/>
              </a:ext>
            </a:extLst>
          </p:cNvPr>
          <p:cNvSpPr txBox="1"/>
          <p:nvPr/>
        </p:nvSpPr>
        <p:spPr>
          <a:xfrm>
            <a:off x="465056" y="1992295"/>
            <a:ext cx="6987619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1D Gaussian mixture model with two components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torch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x.detach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(x, mu, std):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torch.exp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(-0.5 * ( (x - mu) / std )**2) / (std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torch.pi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the 2 gaussian distributions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torch.tensor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([0.3, 0.7])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torch.rand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(2)*10#([3, 8],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=torch.float32)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torch.tensor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([0.5, 2],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=torch.float32)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 = 2000 # Number of samples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samples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torch.multinomial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N, replacement=True)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samples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torch.normal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Plot our sample 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(samples), bins=100, range=[0, 15], density=True)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Problem parameters to estimate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torch.ones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(2)*0.5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torch.tensor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([1, 10],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=torch.float32)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torch.tensor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([2,2],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=torch.float32)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= 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p in parameters: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p.requires_grad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87BC5-41CF-92B5-A2E2-B52AABDF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86" y="1409483"/>
            <a:ext cx="3926357" cy="257602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53D78BF-54CD-822E-CB65-CE7F6113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Max-likelihood estimation with gradient descent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401765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1978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Pytorch without the deep learning</vt:lpstr>
      <vt:lpstr>What is PyTorch?</vt:lpstr>
      <vt:lpstr>Installing on your own PC</vt:lpstr>
      <vt:lpstr>Using google colab</vt:lpstr>
      <vt:lpstr>Numpy vs pytorch</vt:lpstr>
      <vt:lpstr>What is array broadcasting?</vt:lpstr>
      <vt:lpstr>GPU vs CPU arrays</vt:lpstr>
      <vt:lpstr>Computing gradients</vt:lpstr>
      <vt:lpstr>Max-likelihood estimation with gradient descent</vt:lpstr>
      <vt:lpstr>Max-likelihood estimation with gradient descent</vt:lpstr>
      <vt:lpstr>Some debugging tricks and code</vt:lpstr>
      <vt:lpstr>Writing a custom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without the neural networks</dc:title>
  <dc:creator>C Jelmer</dc:creator>
  <cp:lastModifiedBy>C Jelmer</cp:lastModifiedBy>
  <cp:revision>20</cp:revision>
  <dcterms:created xsi:type="dcterms:W3CDTF">2023-02-08T11:31:48Z</dcterms:created>
  <dcterms:modified xsi:type="dcterms:W3CDTF">2023-02-10T12:19:21Z</dcterms:modified>
</cp:coreProperties>
</file>