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9" r:id="rId2"/>
    <p:sldId id="270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4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18"/>
    <p:restoredTop sz="96405"/>
  </p:normalViewPr>
  <p:slideViewPr>
    <p:cSldViewPr snapToGrid="0">
      <p:cViewPr>
        <p:scale>
          <a:sx n="137" d="100"/>
          <a:sy n="137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84616-0664-2A49-9F81-68E601DBD020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6465C-D8B8-9C48-8C41-1F0BB78F4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36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7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0D94-8501-AD20-60A3-10AF145FE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53597-E0EB-7783-9785-51E618F6A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B49B4-86E3-11F5-BB1A-4D74E4E0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8C8B-4D98-F242-A821-1D4B44F71B2F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7A1F-B00F-D197-4102-543A43E2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4D1C2-E706-B8B1-E975-F9AA1B279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ECFB-4257-E94E-A717-FD923BAB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4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B0A0-5643-E122-B60F-7A3FAE011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D2349-5372-A454-9877-B7D03A68D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34014-C5C9-31C4-FC4E-0871413F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8C8B-4D98-F242-A821-1D4B44F71B2F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7216B-D5D2-AF6C-8ED3-2BD52B11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2FE0D-72C7-E594-1527-E350F938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ECFB-4257-E94E-A717-FD923BAB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8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7BD421-5B09-63BA-116B-4C6128C36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A3FCA-6D10-B6AE-3CFC-02DA7E5E5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C2A1A-4334-4F0F-6BA8-7E49B8A9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8C8B-4D98-F242-A821-1D4B44F71B2F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A65EB-2375-E2EA-5216-96ED169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111A1-A8B0-A111-9220-291946A5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ECFB-4257-E94E-A717-FD923BAB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16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50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3CEA-F230-728E-3B8A-E1E771C0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F659B-31AF-8F83-EE96-4876009DE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2CF23-E737-E107-18DB-F2CF573E3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8C8B-4D98-F242-A821-1D4B44F71B2F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28634-FBF3-E2FF-AF67-BC10282C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E97BD-B3E9-86CE-F731-0896C180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ECFB-4257-E94E-A717-FD923BAB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7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D2E87-20BD-8E4C-1330-7DE99BABB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757FB-2215-76C5-8BE3-CAE5E7C17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DBD14-16EE-6593-D23A-D2C5C781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8C8B-4D98-F242-A821-1D4B44F71B2F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FC8B2-B1B8-A6BD-A96D-DF477638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C97DC-43D1-6391-42FF-01F2C08C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ECFB-4257-E94E-A717-FD923BAB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1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5C169-DB93-D3D1-F8E8-617C943E1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A546C-7E1C-B7A4-F2B3-81CDA0679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22607-D8E4-FE77-316E-F2851D9BD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CED67-CDBB-50AE-FB54-CE896C03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8C8B-4D98-F242-A821-1D4B44F71B2F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95224-7320-B109-1306-41D18672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6D480-41E5-B903-DE01-226AA41F2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ECFB-4257-E94E-A717-FD923BAB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6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53B4-50D3-D94B-22AE-EAD5611E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AEE56-7C16-F5DD-BE6B-8ACE16902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3E749-33A1-A7D7-6AB3-C2BDBD362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A23F0-A0FA-3765-0CAF-CE1123CFE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E5846-C64B-A59F-0A58-98BD38760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4A1AD-9CD8-9976-F180-A586FEAE9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8C8B-4D98-F242-A821-1D4B44F71B2F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C5FC67-AC6B-D751-C9AE-C96F86E3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E04A6-A3A8-5B83-4564-9F2F5E57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ECFB-4257-E94E-A717-FD923BAB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5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8EA6-64FE-D81E-54B4-CB134084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120A3D-6DEB-7A1D-64D5-A90ED4214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8C8B-4D98-F242-A821-1D4B44F71B2F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62034-E9AD-7569-E572-454DC415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8CC1C-BCFF-5E22-9921-1D53838B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ECFB-4257-E94E-A717-FD923BAB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1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81D6C-45AA-E325-F04E-02CCF0F0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8C8B-4D98-F242-A821-1D4B44F71B2F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7A75B-F69B-B0C2-1EAA-874813A3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AB708-595E-8C3F-C881-D8D55F82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ECFB-4257-E94E-A717-FD923BAB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1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3145-048F-28D4-E479-4114A029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0730B-21A4-8396-6F04-29BB01E98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7611B-9E7D-B0E3-654D-519D8B9CE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B2958-6DF0-5BD2-6B8D-637CB0AA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8C8B-4D98-F242-A821-1D4B44F71B2F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D6693-A69E-8C6A-9797-BE0EEADD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165AC-682F-B078-9793-22865FE4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ECFB-4257-E94E-A717-FD923BAB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6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C116-48D7-A708-F725-EBB5F6B7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15BC97-D742-F857-0B1D-43B4895C57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9196B-EF8B-FB94-35B1-F18FD8391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E0EA4-19F5-43DD-7F15-8F29B533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8C8B-4D98-F242-A821-1D4B44F71B2F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E70F8-FEF5-0C78-3BFA-B1452C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BA25F-5A31-B520-E5BC-D9D8815F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9ECFB-4257-E94E-A717-FD923BAB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3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BC3A8-BA3F-87E2-60FE-B85167A9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CB722-EF9D-70A4-7C32-C3F5938EB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073C0-8BFA-35D3-39AA-86E07F066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D8C8B-4D98-F242-A821-1D4B44F71B2F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1F2E2-E0FE-55FC-EDEC-49AA57259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6EA98-89DD-1D68-8176-45F8096C5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9ECFB-4257-E94E-A717-FD923BAB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5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2CE060E2-4576-0743-FB0B-BB473F766DAF}"/>
              </a:ext>
            </a:extLst>
          </p:cNvPr>
          <p:cNvSpPr txBox="1"/>
          <p:nvPr/>
        </p:nvSpPr>
        <p:spPr>
          <a:xfrm>
            <a:off x="5588959" y="2860927"/>
            <a:ext cx="34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(Sierra-subnet)</a:t>
            </a:r>
          </a:p>
        </p:txBody>
      </p:sp>
      <p:sp>
        <p:nvSpPr>
          <p:cNvPr id="355" name="Title 2">
            <a:extLst>
              <a:ext uri="{FF2B5EF4-FFF2-40B4-BE49-F238E27FC236}">
                <a16:creationId xmlns:a16="http://schemas.microsoft.com/office/drawing/2014/main" id="{844F52D2-E2A5-7740-ADF5-01CFB35A6CCA}"/>
              </a:ext>
            </a:extLst>
          </p:cNvPr>
          <p:cNvSpPr txBox="1">
            <a:spLocks/>
          </p:cNvSpPr>
          <p:nvPr/>
        </p:nvSpPr>
        <p:spPr>
          <a:xfrm>
            <a:off x="219987" y="-414"/>
            <a:ext cx="11360727" cy="794841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chemeClr val="tx2"/>
                </a:solidFill>
              </a:rPr>
              <a:t>Sierrahiking.net  AWS Architecture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0F62FE14-51B5-7B48-B57E-6753059444AB}"/>
              </a:ext>
            </a:extLst>
          </p:cNvPr>
          <p:cNvSpPr/>
          <p:nvPr/>
        </p:nvSpPr>
        <p:spPr>
          <a:xfrm>
            <a:off x="5109212" y="1669143"/>
            <a:ext cx="4832228" cy="1095551"/>
          </a:xfrm>
          <a:prstGeom prst="rect">
            <a:avLst/>
          </a:prstGeom>
          <a:solidFill>
            <a:srgbClr val="1D8900">
              <a:alpha val="9804"/>
            </a:srgbClr>
          </a:solidFill>
          <a:ln w="28575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0560"/>
          <a:lstStyle/>
          <a:p>
            <a:pPr>
              <a:defRPr/>
            </a:pPr>
            <a:r>
              <a:rPr lang="en-US" sz="16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67" name="Graphic 266">
            <a:extLst>
              <a:ext uri="{FF2B5EF4-FFF2-40B4-BE49-F238E27FC236}">
                <a16:creationId xmlns:a16="http://schemas.microsoft.com/office/drawing/2014/main" id="{249BD638-BC9A-1B4A-A68C-B6618F404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9211" y="1676946"/>
            <a:ext cx="508000" cy="508000"/>
          </a:xfrm>
          <a:prstGeom prst="rect">
            <a:avLst/>
          </a:prstGeom>
        </p:spPr>
      </p:pic>
      <p:sp>
        <p:nvSpPr>
          <p:cNvPr id="274" name="Rectangle 273">
            <a:extLst>
              <a:ext uri="{FF2B5EF4-FFF2-40B4-BE49-F238E27FC236}">
                <a16:creationId xmlns:a16="http://schemas.microsoft.com/office/drawing/2014/main" id="{3AFA91D8-2224-FB41-A5C5-5577812DBAB2}"/>
              </a:ext>
            </a:extLst>
          </p:cNvPr>
          <p:cNvSpPr/>
          <p:nvPr/>
        </p:nvSpPr>
        <p:spPr>
          <a:xfrm>
            <a:off x="5117052" y="2857321"/>
            <a:ext cx="4781406" cy="3411661"/>
          </a:xfrm>
          <a:prstGeom prst="rect">
            <a:avLst/>
          </a:prstGeom>
          <a:solidFill>
            <a:srgbClr val="007CBC">
              <a:alpha val="9804"/>
            </a:srgbClr>
          </a:solidFill>
          <a:ln w="28575" cmpd="sng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0560"/>
          <a:lstStyle/>
          <a:p>
            <a:pPr>
              <a:defRPr/>
            </a:pPr>
            <a:endParaRPr lang="en-US" sz="16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5" name="Graphic 274">
            <a:extLst>
              <a:ext uri="{FF2B5EF4-FFF2-40B4-BE49-F238E27FC236}">
                <a16:creationId xmlns:a16="http://schemas.microsoft.com/office/drawing/2014/main" id="{23711963-836F-D749-B578-4F4525EF70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25955" y="2875451"/>
            <a:ext cx="508000" cy="508000"/>
          </a:xfrm>
          <a:prstGeom prst="rect">
            <a:avLst/>
          </a:prstGeom>
        </p:spPr>
      </p:pic>
      <p:sp>
        <p:nvSpPr>
          <p:cNvPr id="301" name="Rectangle 300">
            <a:extLst>
              <a:ext uri="{FF2B5EF4-FFF2-40B4-BE49-F238E27FC236}">
                <a16:creationId xmlns:a16="http://schemas.microsoft.com/office/drawing/2014/main" id="{5B93ABDD-43E8-B947-8172-C0ED9F88831A}"/>
              </a:ext>
            </a:extLst>
          </p:cNvPr>
          <p:cNvSpPr/>
          <p:nvPr/>
        </p:nvSpPr>
        <p:spPr>
          <a:xfrm>
            <a:off x="253654" y="1624909"/>
            <a:ext cx="9711116" cy="517121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0560" tIns="121920"/>
          <a:lstStyle/>
          <a:p>
            <a:pPr>
              <a:defRPr/>
            </a:pPr>
            <a:r>
              <a:rPr lang="en-US" sz="16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302" name="Graphic 301">
            <a:extLst>
              <a:ext uri="{FF2B5EF4-FFF2-40B4-BE49-F238E27FC236}">
                <a16:creationId xmlns:a16="http://schemas.microsoft.com/office/drawing/2014/main" id="{B4258D6F-DAD8-D544-A603-AC14213E50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3653" y="1624908"/>
            <a:ext cx="508000" cy="508000"/>
          </a:xfrm>
          <a:prstGeom prst="rect">
            <a:avLst/>
          </a:prstGeom>
        </p:spPr>
      </p:pic>
      <p:pic>
        <p:nvPicPr>
          <p:cNvPr id="332" name="Graphic 21">
            <a:extLst>
              <a:ext uri="{FF2B5EF4-FFF2-40B4-BE49-F238E27FC236}">
                <a16:creationId xmlns:a16="http://schemas.microsoft.com/office/drawing/2014/main" id="{F4E99D60-7DF6-2946-A239-8243818F8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394" y="849351"/>
            <a:ext cx="511517" cy="511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3" name="TextBox 12">
            <a:extLst>
              <a:ext uri="{FF2B5EF4-FFF2-40B4-BE49-F238E27FC236}">
                <a16:creationId xmlns:a16="http://schemas.microsoft.com/office/drawing/2014/main" id="{905712A4-42A9-9F48-8C98-388E29296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8451" y="1335580"/>
            <a:ext cx="1760508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3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58F049-8526-21D1-626D-CD0B52C8ED48}"/>
              </a:ext>
            </a:extLst>
          </p:cNvPr>
          <p:cNvGrpSpPr/>
          <p:nvPr/>
        </p:nvGrpSpPr>
        <p:grpSpPr>
          <a:xfrm>
            <a:off x="7818206" y="4591750"/>
            <a:ext cx="1115568" cy="701140"/>
            <a:chOff x="5625233" y="3348677"/>
            <a:chExt cx="1115568" cy="701140"/>
          </a:xfrm>
        </p:grpSpPr>
        <p:pic>
          <p:nvPicPr>
            <p:cNvPr id="11" name="Graphic 60">
              <a:extLst>
                <a:ext uri="{FF2B5EF4-FFF2-40B4-BE49-F238E27FC236}">
                  <a16:creationId xmlns:a16="http://schemas.microsoft.com/office/drawing/2014/main" id="{653861B4-613E-D425-67F1-4CF7F36A81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92" y="334867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1C741D73-E1F3-2D34-3F5F-DF575EB57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5233" y="3803596"/>
              <a:ext cx="111556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chemeClr val="accent2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0B6CA6-C8DF-E34A-090B-43E5AB033E78}"/>
              </a:ext>
            </a:extLst>
          </p:cNvPr>
          <p:cNvGrpSpPr/>
          <p:nvPr/>
        </p:nvGrpSpPr>
        <p:grpSpPr>
          <a:xfrm>
            <a:off x="7023613" y="3291217"/>
            <a:ext cx="2829512" cy="1262576"/>
            <a:chOff x="5375422" y="3429494"/>
            <a:chExt cx="2829512" cy="126257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8F265F0-7217-C70C-19EB-869BBB4DE49D}"/>
                </a:ext>
              </a:extLst>
            </p:cNvPr>
            <p:cNvGrpSpPr/>
            <p:nvPr/>
          </p:nvGrpSpPr>
          <p:grpSpPr>
            <a:xfrm>
              <a:off x="7095748" y="3659833"/>
              <a:ext cx="697627" cy="323811"/>
              <a:chOff x="3769977" y="3473822"/>
              <a:chExt cx="697627" cy="323811"/>
            </a:xfrm>
          </p:grpSpPr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05C9A6C0-36DA-BE45-AAB5-161A23DE733E}"/>
                  </a:ext>
                </a:extLst>
              </p:cNvPr>
              <p:cNvSpPr/>
              <p:nvPr/>
            </p:nvSpPr>
            <p:spPr>
              <a:xfrm>
                <a:off x="3769977" y="3501455"/>
                <a:ext cx="671870" cy="29617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4B3E98D2-CF60-C349-AE6D-D2F8A5CB4195}"/>
                  </a:ext>
                </a:extLst>
              </p:cNvPr>
              <p:cNvSpPr txBox="1"/>
              <p:nvPr/>
            </p:nvSpPr>
            <p:spPr>
              <a:xfrm>
                <a:off x="3769977" y="3473822"/>
                <a:ext cx="69762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MySQL</a:t>
                </a:r>
              </a:p>
            </p:txBody>
          </p:sp>
        </p:grpSp>
        <p:sp>
          <p:nvSpPr>
            <p:cNvPr id="231" name="Rounded Rectangle 230">
              <a:extLst>
                <a:ext uri="{FF2B5EF4-FFF2-40B4-BE49-F238E27FC236}">
                  <a16:creationId xmlns:a16="http://schemas.microsoft.com/office/drawing/2014/main" id="{54D120FE-F952-C145-BB8F-CE475F872AD1}"/>
                </a:ext>
              </a:extLst>
            </p:cNvPr>
            <p:cNvSpPr/>
            <p:nvPr/>
          </p:nvSpPr>
          <p:spPr>
            <a:xfrm>
              <a:off x="5375422" y="3429494"/>
              <a:ext cx="2771192" cy="1262576"/>
            </a:xfrm>
            <a:prstGeom prst="roundRect">
              <a:avLst/>
            </a:prstGeom>
            <a:noFill/>
            <a:ln w="19050">
              <a:solidFill>
                <a:srgbClr val="D45A0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B26B972-889F-B88C-616E-35E5A5D68BE9}"/>
                </a:ext>
              </a:extLst>
            </p:cNvPr>
            <p:cNvGrpSpPr/>
            <p:nvPr/>
          </p:nvGrpSpPr>
          <p:grpSpPr>
            <a:xfrm>
              <a:off x="5840890" y="3667851"/>
              <a:ext cx="789391" cy="307777"/>
              <a:chOff x="2433321" y="4163977"/>
              <a:chExt cx="789391" cy="307777"/>
            </a:xfrm>
          </p:grpSpPr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E8B93224-D871-4347-8B7D-849DBD66100D}"/>
                  </a:ext>
                </a:extLst>
              </p:cNvPr>
              <p:cNvSpPr/>
              <p:nvPr/>
            </p:nvSpPr>
            <p:spPr>
              <a:xfrm>
                <a:off x="2433321" y="4169777"/>
                <a:ext cx="789391" cy="29617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177E5E-CF2A-B9B1-9897-6D11DFEA0A53}"/>
                  </a:ext>
                </a:extLst>
              </p:cNvPr>
              <p:cNvSpPr txBox="1"/>
              <p:nvPr/>
            </p:nvSpPr>
            <p:spPr>
              <a:xfrm>
                <a:off x="2609046" y="4163977"/>
                <a:ext cx="43794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WP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0D206E6-01C5-2579-A2D6-7C16E76600BA}"/>
                </a:ext>
              </a:extLst>
            </p:cNvPr>
            <p:cNvSpPr txBox="1"/>
            <p:nvPr/>
          </p:nvSpPr>
          <p:spPr>
            <a:xfrm>
              <a:off x="5419488" y="4418341"/>
              <a:ext cx="2785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effectLst/>
                </a:rPr>
                <a:t>bitnami-wordpress-6.0.3-6-r03-linux-debian-11 ..</a:t>
              </a:r>
              <a:endParaRPr lang="en-US" sz="10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81148F9-93C7-533E-FF42-568CA39DA109}"/>
              </a:ext>
            </a:extLst>
          </p:cNvPr>
          <p:cNvSpPr txBox="1"/>
          <p:nvPr/>
        </p:nvSpPr>
        <p:spPr>
          <a:xfrm>
            <a:off x="8671727" y="6378375"/>
            <a:ext cx="1848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172.31.0.0/16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BB7306-74B2-0CE4-EB21-6D1B92DEC072}"/>
              </a:ext>
            </a:extLst>
          </p:cNvPr>
          <p:cNvSpPr txBox="1"/>
          <p:nvPr/>
        </p:nvSpPr>
        <p:spPr>
          <a:xfrm>
            <a:off x="319322" y="6409298"/>
            <a:ext cx="1115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SierraVPC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ADC0652-B0C2-2A11-7EF2-7F28C6C38D0D}"/>
              </a:ext>
            </a:extLst>
          </p:cNvPr>
          <p:cNvCxnSpPr>
            <a:cxnSpLocks/>
          </p:cNvCxnSpPr>
          <p:nvPr/>
        </p:nvCxnSpPr>
        <p:spPr>
          <a:xfrm flipV="1">
            <a:off x="5125955" y="5868237"/>
            <a:ext cx="4772503" cy="264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FBF6992-31A6-1D9B-0771-4B46B6379D6D}"/>
              </a:ext>
            </a:extLst>
          </p:cNvPr>
          <p:cNvSpPr txBox="1"/>
          <p:nvPr/>
        </p:nvSpPr>
        <p:spPr>
          <a:xfrm>
            <a:off x="7818206" y="2032252"/>
            <a:ext cx="1867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SierraHikingLB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637F97-AB1B-29E6-F4E3-C380AD9C8031}"/>
              </a:ext>
            </a:extLst>
          </p:cNvPr>
          <p:cNvSpPr txBox="1"/>
          <p:nvPr/>
        </p:nvSpPr>
        <p:spPr>
          <a:xfrm>
            <a:off x="7520421" y="5255248"/>
            <a:ext cx="1704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t3a.small</a:t>
            </a:r>
          </a:p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2 vCPU, 2GB, 30GB </a:t>
            </a:r>
          </a:p>
          <a:p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5B474ED-2E19-5A1F-7E19-BCFD87A3CB32}"/>
              </a:ext>
            </a:extLst>
          </p:cNvPr>
          <p:cNvGrpSpPr/>
          <p:nvPr/>
        </p:nvGrpSpPr>
        <p:grpSpPr>
          <a:xfrm>
            <a:off x="7214997" y="1831233"/>
            <a:ext cx="668779" cy="821683"/>
            <a:chOff x="4448273" y="1810028"/>
            <a:chExt cx="668779" cy="821683"/>
          </a:xfrm>
        </p:grpSpPr>
        <p:pic>
          <p:nvPicPr>
            <p:cNvPr id="268" name="Graphic 6">
              <a:extLst>
                <a:ext uri="{FF2B5EF4-FFF2-40B4-BE49-F238E27FC236}">
                  <a16:creationId xmlns:a16="http://schemas.microsoft.com/office/drawing/2014/main" id="{96403ABD-0C3A-8949-8B99-E636B8E35D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/>
          </p:blipFill>
          <p:spPr bwMode="auto">
            <a:xfrm>
              <a:off x="4478152" y="1954895"/>
              <a:ext cx="597150" cy="502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151E418-7398-7AE7-54E5-6060897D4521}"/>
                </a:ext>
              </a:extLst>
            </p:cNvPr>
            <p:cNvSpPr/>
            <p:nvPr/>
          </p:nvSpPr>
          <p:spPr>
            <a:xfrm>
              <a:off x="4476962" y="1810028"/>
              <a:ext cx="597150" cy="139237"/>
            </a:xfrm>
            <a:prstGeom prst="rect">
              <a:avLst/>
            </a:prstGeom>
            <a:solidFill>
              <a:srgbClr val="A94EF0"/>
            </a:solidFill>
            <a:ln w="95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Listener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73E5C4A-6713-79C6-18DC-4BE966FF20A1}"/>
                </a:ext>
              </a:extLst>
            </p:cNvPr>
            <p:cNvSpPr/>
            <p:nvPr/>
          </p:nvSpPr>
          <p:spPr>
            <a:xfrm>
              <a:off x="4480546" y="2461294"/>
              <a:ext cx="592341" cy="139237"/>
            </a:xfrm>
            <a:prstGeom prst="rect">
              <a:avLst/>
            </a:prstGeom>
            <a:solidFill>
              <a:srgbClr val="A94EF0"/>
            </a:solidFill>
            <a:ln w="95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3F6077-EFCD-F7F9-D170-19016004BD6C}"/>
                </a:ext>
              </a:extLst>
            </p:cNvPr>
            <p:cNvSpPr txBox="1"/>
            <p:nvPr/>
          </p:nvSpPr>
          <p:spPr>
            <a:xfrm>
              <a:off x="4448273" y="2431656"/>
              <a:ext cx="66877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bg1"/>
                  </a:solidFill>
                </a:rPr>
                <a:t>Target Group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5A72213-4134-38D4-4C9E-9A81DAFC2D3C}"/>
              </a:ext>
            </a:extLst>
          </p:cNvPr>
          <p:cNvSpPr txBox="1"/>
          <p:nvPr/>
        </p:nvSpPr>
        <p:spPr>
          <a:xfrm>
            <a:off x="5109212" y="5894700"/>
            <a:ext cx="1609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effectLst/>
              </a:rPr>
              <a:t>AZ: us-east-2c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376DCE1-62C0-804F-FE7C-1DE51A209615}"/>
              </a:ext>
            </a:extLst>
          </p:cNvPr>
          <p:cNvSpPr/>
          <p:nvPr/>
        </p:nvSpPr>
        <p:spPr>
          <a:xfrm>
            <a:off x="636563" y="4027166"/>
            <a:ext cx="1059890" cy="5717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 Gateway</a:t>
            </a:r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2F85D411-70D8-04FD-3504-85396EE4A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88309"/>
              </p:ext>
            </p:extLst>
          </p:nvPr>
        </p:nvGraphicFramePr>
        <p:xfrm>
          <a:off x="5181941" y="4515688"/>
          <a:ext cx="1757351" cy="683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293">
                  <a:extLst>
                    <a:ext uri="{9D8B030D-6E8A-4147-A177-3AD203B41FA5}">
                      <a16:colId xmlns:a16="http://schemas.microsoft.com/office/drawing/2014/main" val="3511737042"/>
                    </a:ext>
                  </a:extLst>
                </a:gridCol>
                <a:gridCol w="794058">
                  <a:extLst>
                    <a:ext uri="{9D8B030D-6E8A-4147-A177-3AD203B41FA5}">
                      <a16:colId xmlns:a16="http://schemas.microsoft.com/office/drawing/2014/main" val="2333550251"/>
                    </a:ext>
                  </a:extLst>
                </a:gridCol>
              </a:tblGrid>
              <a:tr h="2198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478953"/>
                  </a:ext>
                </a:extLst>
              </a:tr>
              <a:tr h="21983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Igw-509bc038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5575"/>
                  </a:ext>
                </a:extLst>
              </a:tr>
              <a:tr h="21983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172.31.0.0/16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20402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4BE07B2-9CCB-36DA-928F-4CEDE379023B}"/>
              </a:ext>
            </a:extLst>
          </p:cNvPr>
          <p:cNvSpPr txBox="1"/>
          <p:nvPr/>
        </p:nvSpPr>
        <p:spPr>
          <a:xfrm>
            <a:off x="5417516" y="4264434"/>
            <a:ext cx="1240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Routing Table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AE8707-9899-FBB4-8F17-26A9538AF462}"/>
              </a:ext>
            </a:extLst>
          </p:cNvPr>
          <p:cNvSpPr txBox="1"/>
          <p:nvPr/>
        </p:nvSpPr>
        <p:spPr>
          <a:xfrm>
            <a:off x="537551" y="4598934"/>
            <a:ext cx="1257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Igw-509bc038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8A7693B-339A-4304-EF0E-BC0432C4BED4}"/>
              </a:ext>
            </a:extLst>
          </p:cNvPr>
          <p:cNvCxnSpPr/>
          <p:nvPr/>
        </p:nvCxnSpPr>
        <p:spPr>
          <a:xfrm rot="10800000">
            <a:off x="1795466" y="4264435"/>
            <a:ext cx="4446715" cy="55949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4F42362-0E98-6328-2E39-75410E05D3EE}"/>
              </a:ext>
            </a:extLst>
          </p:cNvPr>
          <p:cNvSpPr txBox="1"/>
          <p:nvPr/>
        </p:nvSpPr>
        <p:spPr>
          <a:xfrm>
            <a:off x="5109211" y="5540609"/>
            <a:ext cx="1122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Public IP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82A883A1-7DC2-9C2D-7A83-5856C50432E7}"/>
              </a:ext>
            </a:extLst>
          </p:cNvPr>
          <p:cNvCxnSpPr>
            <a:stCxn id="332" idx="3"/>
            <a:endCxn id="22" idx="0"/>
          </p:cNvCxnSpPr>
          <p:nvPr/>
        </p:nvCxnSpPr>
        <p:spPr>
          <a:xfrm>
            <a:off x="4978911" y="1105110"/>
            <a:ext cx="2563350" cy="72612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C6278D97-0B4C-0F57-F5E6-B9BCB6178E6A}"/>
              </a:ext>
            </a:extLst>
          </p:cNvPr>
          <p:cNvCxnSpPr>
            <a:stCxn id="24" idx="2"/>
            <a:endCxn id="231" idx="0"/>
          </p:cNvCxnSpPr>
          <p:nvPr/>
        </p:nvCxnSpPr>
        <p:spPr>
          <a:xfrm rot="16200000" flipH="1">
            <a:off x="7660148" y="2542155"/>
            <a:ext cx="638301" cy="85982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38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6">
            <a:extLst>
              <a:ext uri="{FF2B5EF4-FFF2-40B4-BE49-F238E27FC236}">
                <a16:creationId xmlns:a16="http://schemas.microsoft.com/office/drawing/2014/main" id="{E4655DA1-981C-D146-7482-0EE7FC62E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771216" y="4220683"/>
            <a:ext cx="1008249" cy="738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phic 21">
            <a:extLst>
              <a:ext uri="{FF2B5EF4-FFF2-40B4-BE49-F238E27FC236}">
                <a16:creationId xmlns:a16="http://schemas.microsoft.com/office/drawing/2014/main" id="{71F3AF95-85D8-3BE1-7841-6F5AE76DB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28" y="406629"/>
            <a:ext cx="1048947" cy="1048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2">
            <a:extLst>
              <a:ext uri="{FF2B5EF4-FFF2-40B4-BE49-F238E27FC236}">
                <a16:creationId xmlns:a16="http://schemas.microsoft.com/office/drawing/2014/main" id="{90650092-C02C-E760-E26E-A62E4D949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245" y="1510314"/>
            <a:ext cx="1760508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3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72970-92A2-91FD-0B2C-EAD235598EB9}"/>
              </a:ext>
            </a:extLst>
          </p:cNvPr>
          <p:cNvSpPr txBox="1"/>
          <p:nvPr/>
        </p:nvSpPr>
        <p:spPr>
          <a:xfrm>
            <a:off x="538841" y="5443694"/>
            <a:ext cx="186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SierraHikingLB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07A2D9-ACEB-F1B0-B4F7-7CC954EE7377}"/>
              </a:ext>
            </a:extLst>
          </p:cNvPr>
          <p:cNvSpPr/>
          <p:nvPr/>
        </p:nvSpPr>
        <p:spPr>
          <a:xfrm>
            <a:off x="770027" y="3620716"/>
            <a:ext cx="1009438" cy="599967"/>
          </a:xfrm>
          <a:prstGeom prst="rect">
            <a:avLst/>
          </a:prstGeom>
          <a:solidFill>
            <a:srgbClr val="A94EF0"/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Listener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AD9E2D-AA9D-E910-9BB9-BC40EFCF0AB8}"/>
              </a:ext>
            </a:extLst>
          </p:cNvPr>
          <p:cNvSpPr/>
          <p:nvPr/>
        </p:nvSpPr>
        <p:spPr>
          <a:xfrm>
            <a:off x="773611" y="5033815"/>
            <a:ext cx="1005854" cy="356247"/>
          </a:xfrm>
          <a:prstGeom prst="rect">
            <a:avLst/>
          </a:prstGeom>
          <a:solidFill>
            <a:srgbClr val="A94EF0"/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BB5B98-D05B-74B1-CBD0-C8C1BB2D161F}"/>
              </a:ext>
            </a:extLst>
          </p:cNvPr>
          <p:cNvSpPr txBox="1"/>
          <p:nvPr/>
        </p:nvSpPr>
        <p:spPr>
          <a:xfrm>
            <a:off x="702528" y="5023153"/>
            <a:ext cx="127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Target Group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B376679-0D84-7D32-15AE-D49FAC831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921174"/>
              </p:ext>
            </p:extLst>
          </p:nvPr>
        </p:nvGraphicFramePr>
        <p:xfrm>
          <a:off x="2575249" y="406629"/>
          <a:ext cx="6175827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8609">
                  <a:extLst>
                    <a:ext uri="{9D8B030D-6E8A-4147-A177-3AD203B41FA5}">
                      <a16:colId xmlns:a16="http://schemas.microsoft.com/office/drawing/2014/main" val="4016540085"/>
                    </a:ext>
                  </a:extLst>
                </a:gridCol>
                <a:gridCol w="908526">
                  <a:extLst>
                    <a:ext uri="{9D8B030D-6E8A-4147-A177-3AD203B41FA5}">
                      <a16:colId xmlns:a16="http://schemas.microsoft.com/office/drawing/2014/main" val="1747345785"/>
                    </a:ext>
                  </a:extLst>
                </a:gridCol>
                <a:gridCol w="3208692">
                  <a:extLst>
                    <a:ext uri="{9D8B030D-6E8A-4147-A177-3AD203B41FA5}">
                      <a16:colId xmlns:a16="http://schemas.microsoft.com/office/drawing/2014/main" val="1969073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Record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Route Traffic To  (value)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70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www.sierrahiking.net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dualstack.sierrahikinglb (alias)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23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sierrahiking.net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dualstack.sierrahikinglb (alias)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6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_890e34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_a73cde2ce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9041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3FFB8DBD-9390-3BB9-4E8F-C75909926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473" y="3293707"/>
            <a:ext cx="8584866" cy="2845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5395F6-B679-6C0C-3120-74F6D78B07C5}"/>
              </a:ext>
            </a:extLst>
          </p:cNvPr>
          <p:cNvSpPr txBox="1"/>
          <p:nvPr/>
        </p:nvSpPr>
        <p:spPr>
          <a:xfrm>
            <a:off x="835492" y="3574442"/>
            <a:ext cx="1273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80        443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A4CA49-70B5-8E9B-4B63-4EE0EA4F041E}"/>
              </a:ext>
            </a:extLst>
          </p:cNvPr>
          <p:cNvCxnSpPr/>
          <p:nvPr/>
        </p:nvCxnSpPr>
        <p:spPr>
          <a:xfrm>
            <a:off x="1352939" y="2948473"/>
            <a:ext cx="0" cy="67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561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itle 2">
            <a:extLst>
              <a:ext uri="{FF2B5EF4-FFF2-40B4-BE49-F238E27FC236}">
                <a16:creationId xmlns:a16="http://schemas.microsoft.com/office/drawing/2014/main" id="{844F52D2-E2A5-7740-ADF5-01CFB35A6CCA}"/>
              </a:ext>
            </a:extLst>
          </p:cNvPr>
          <p:cNvSpPr txBox="1">
            <a:spLocks/>
          </p:cNvSpPr>
          <p:nvPr/>
        </p:nvSpPr>
        <p:spPr>
          <a:xfrm>
            <a:off x="219987" y="-414"/>
            <a:ext cx="11360727" cy="794841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chemeClr val="tx2"/>
                </a:solidFill>
              </a:rPr>
              <a:t>Sierrahiking.net  Future Architecture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0F62FE14-51B5-7B48-B57E-6753059444AB}"/>
              </a:ext>
            </a:extLst>
          </p:cNvPr>
          <p:cNvSpPr/>
          <p:nvPr/>
        </p:nvSpPr>
        <p:spPr>
          <a:xfrm>
            <a:off x="5109212" y="1669143"/>
            <a:ext cx="4832228" cy="1095551"/>
          </a:xfrm>
          <a:prstGeom prst="rect">
            <a:avLst/>
          </a:prstGeom>
          <a:solidFill>
            <a:srgbClr val="1D8900">
              <a:alpha val="9804"/>
            </a:srgbClr>
          </a:solidFill>
          <a:ln w="28575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0560"/>
          <a:lstStyle/>
          <a:p>
            <a:pPr>
              <a:defRPr/>
            </a:pPr>
            <a:r>
              <a:rPr lang="en-US" sz="16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67" name="Graphic 266">
            <a:extLst>
              <a:ext uri="{FF2B5EF4-FFF2-40B4-BE49-F238E27FC236}">
                <a16:creationId xmlns:a16="http://schemas.microsoft.com/office/drawing/2014/main" id="{249BD638-BC9A-1B4A-A68C-B6618F404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9211" y="1676946"/>
            <a:ext cx="508000" cy="508000"/>
          </a:xfrm>
          <a:prstGeom prst="rect">
            <a:avLst/>
          </a:prstGeom>
        </p:spPr>
      </p:pic>
      <p:sp>
        <p:nvSpPr>
          <p:cNvPr id="274" name="Rectangle 273">
            <a:extLst>
              <a:ext uri="{FF2B5EF4-FFF2-40B4-BE49-F238E27FC236}">
                <a16:creationId xmlns:a16="http://schemas.microsoft.com/office/drawing/2014/main" id="{3AFA91D8-2224-FB41-A5C5-5577812DBAB2}"/>
              </a:ext>
            </a:extLst>
          </p:cNvPr>
          <p:cNvSpPr/>
          <p:nvPr/>
        </p:nvSpPr>
        <p:spPr>
          <a:xfrm>
            <a:off x="5117052" y="2857321"/>
            <a:ext cx="4781406" cy="3411661"/>
          </a:xfrm>
          <a:prstGeom prst="rect">
            <a:avLst/>
          </a:prstGeom>
          <a:solidFill>
            <a:srgbClr val="007CBC">
              <a:alpha val="9804"/>
            </a:srgbClr>
          </a:solidFill>
          <a:ln w="28575" cmpd="sng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0560"/>
          <a:lstStyle/>
          <a:p>
            <a:pPr>
              <a:defRPr/>
            </a:pPr>
            <a:endParaRPr lang="en-US" sz="16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5" name="Graphic 274">
            <a:extLst>
              <a:ext uri="{FF2B5EF4-FFF2-40B4-BE49-F238E27FC236}">
                <a16:creationId xmlns:a16="http://schemas.microsoft.com/office/drawing/2014/main" id="{23711963-836F-D749-B578-4F4525EF70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25955" y="2875451"/>
            <a:ext cx="508000" cy="508000"/>
          </a:xfrm>
          <a:prstGeom prst="rect">
            <a:avLst/>
          </a:prstGeom>
        </p:spPr>
      </p:pic>
      <p:sp>
        <p:nvSpPr>
          <p:cNvPr id="301" name="Rectangle 300">
            <a:extLst>
              <a:ext uri="{FF2B5EF4-FFF2-40B4-BE49-F238E27FC236}">
                <a16:creationId xmlns:a16="http://schemas.microsoft.com/office/drawing/2014/main" id="{5B93ABDD-43E8-B947-8172-C0ED9F88831A}"/>
              </a:ext>
            </a:extLst>
          </p:cNvPr>
          <p:cNvSpPr/>
          <p:nvPr/>
        </p:nvSpPr>
        <p:spPr>
          <a:xfrm>
            <a:off x="253654" y="1624909"/>
            <a:ext cx="9711116" cy="517121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0560" tIns="121920"/>
          <a:lstStyle/>
          <a:p>
            <a:pPr>
              <a:defRPr/>
            </a:pPr>
            <a:r>
              <a:rPr lang="en-US" sz="16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302" name="Graphic 301">
            <a:extLst>
              <a:ext uri="{FF2B5EF4-FFF2-40B4-BE49-F238E27FC236}">
                <a16:creationId xmlns:a16="http://schemas.microsoft.com/office/drawing/2014/main" id="{B4258D6F-DAD8-D544-A603-AC14213E50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3653" y="1624908"/>
            <a:ext cx="508000" cy="508000"/>
          </a:xfrm>
          <a:prstGeom prst="rect">
            <a:avLst/>
          </a:prstGeom>
        </p:spPr>
      </p:pic>
      <p:pic>
        <p:nvPicPr>
          <p:cNvPr id="332" name="Graphic 21">
            <a:extLst>
              <a:ext uri="{FF2B5EF4-FFF2-40B4-BE49-F238E27FC236}">
                <a16:creationId xmlns:a16="http://schemas.microsoft.com/office/drawing/2014/main" id="{F4E99D60-7DF6-2946-A239-8243818F8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394" y="849351"/>
            <a:ext cx="511517" cy="511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3" name="TextBox 12">
            <a:extLst>
              <a:ext uri="{FF2B5EF4-FFF2-40B4-BE49-F238E27FC236}">
                <a16:creationId xmlns:a16="http://schemas.microsoft.com/office/drawing/2014/main" id="{905712A4-42A9-9F48-8C98-388E29296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8451" y="1335580"/>
            <a:ext cx="1760508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3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58F049-8526-21D1-626D-CD0B52C8ED48}"/>
              </a:ext>
            </a:extLst>
          </p:cNvPr>
          <p:cNvGrpSpPr/>
          <p:nvPr/>
        </p:nvGrpSpPr>
        <p:grpSpPr>
          <a:xfrm>
            <a:off x="7818206" y="4591750"/>
            <a:ext cx="1115568" cy="701140"/>
            <a:chOff x="5625233" y="3348677"/>
            <a:chExt cx="1115568" cy="701140"/>
          </a:xfrm>
        </p:grpSpPr>
        <p:pic>
          <p:nvPicPr>
            <p:cNvPr id="11" name="Graphic 60">
              <a:extLst>
                <a:ext uri="{FF2B5EF4-FFF2-40B4-BE49-F238E27FC236}">
                  <a16:creationId xmlns:a16="http://schemas.microsoft.com/office/drawing/2014/main" id="{653861B4-613E-D425-67F1-4CF7F36A81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92" y="334867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1C741D73-E1F3-2D34-3F5F-DF575EB57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5233" y="3803596"/>
              <a:ext cx="111556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chemeClr val="accent2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0B6CA6-C8DF-E34A-090B-43E5AB033E78}"/>
              </a:ext>
            </a:extLst>
          </p:cNvPr>
          <p:cNvGrpSpPr/>
          <p:nvPr/>
        </p:nvGrpSpPr>
        <p:grpSpPr>
          <a:xfrm>
            <a:off x="7023613" y="3291217"/>
            <a:ext cx="2829512" cy="1262576"/>
            <a:chOff x="5375422" y="3429494"/>
            <a:chExt cx="2829512" cy="126257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8F265F0-7217-C70C-19EB-869BBB4DE49D}"/>
                </a:ext>
              </a:extLst>
            </p:cNvPr>
            <p:cNvGrpSpPr/>
            <p:nvPr/>
          </p:nvGrpSpPr>
          <p:grpSpPr>
            <a:xfrm>
              <a:off x="7095748" y="3659833"/>
              <a:ext cx="697627" cy="323811"/>
              <a:chOff x="3769977" y="3473822"/>
              <a:chExt cx="697627" cy="323811"/>
            </a:xfrm>
          </p:grpSpPr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05C9A6C0-36DA-BE45-AAB5-161A23DE733E}"/>
                  </a:ext>
                </a:extLst>
              </p:cNvPr>
              <p:cNvSpPr/>
              <p:nvPr/>
            </p:nvSpPr>
            <p:spPr>
              <a:xfrm>
                <a:off x="3769977" y="3501455"/>
                <a:ext cx="671870" cy="29617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4B3E98D2-CF60-C349-AE6D-D2F8A5CB4195}"/>
                  </a:ext>
                </a:extLst>
              </p:cNvPr>
              <p:cNvSpPr txBox="1"/>
              <p:nvPr/>
            </p:nvSpPr>
            <p:spPr>
              <a:xfrm>
                <a:off x="3769977" y="3473822"/>
                <a:ext cx="69762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MySQL</a:t>
                </a:r>
              </a:p>
            </p:txBody>
          </p:sp>
        </p:grpSp>
        <p:sp>
          <p:nvSpPr>
            <p:cNvPr id="231" name="Rounded Rectangle 230">
              <a:extLst>
                <a:ext uri="{FF2B5EF4-FFF2-40B4-BE49-F238E27FC236}">
                  <a16:creationId xmlns:a16="http://schemas.microsoft.com/office/drawing/2014/main" id="{54D120FE-F952-C145-BB8F-CE475F872AD1}"/>
                </a:ext>
              </a:extLst>
            </p:cNvPr>
            <p:cNvSpPr/>
            <p:nvPr/>
          </p:nvSpPr>
          <p:spPr>
            <a:xfrm>
              <a:off x="5375422" y="3429494"/>
              <a:ext cx="2771192" cy="1262576"/>
            </a:xfrm>
            <a:prstGeom prst="roundRect">
              <a:avLst/>
            </a:prstGeom>
            <a:noFill/>
            <a:ln w="19050">
              <a:solidFill>
                <a:srgbClr val="D45A0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B26B972-889F-B88C-616E-35E5A5D68BE9}"/>
                </a:ext>
              </a:extLst>
            </p:cNvPr>
            <p:cNvGrpSpPr/>
            <p:nvPr/>
          </p:nvGrpSpPr>
          <p:grpSpPr>
            <a:xfrm>
              <a:off x="5840890" y="3667851"/>
              <a:ext cx="789391" cy="307777"/>
              <a:chOff x="2433321" y="4163977"/>
              <a:chExt cx="789391" cy="307777"/>
            </a:xfrm>
          </p:grpSpPr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E8B93224-D871-4347-8B7D-849DBD66100D}"/>
                  </a:ext>
                </a:extLst>
              </p:cNvPr>
              <p:cNvSpPr/>
              <p:nvPr/>
            </p:nvSpPr>
            <p:spPr>
              <a:xfrm>
                <a:off x="2433321" y="4169777"/>
                <a:ext cx="789391" cy="29617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177E5E-CF2A-B9B1-9897-6D11DFEA0A53}"/>
                  </a:ext>
                </a:extLst>
              </p:cNvPr>
              <p:cNvSpPr txBox="1"/>
              <p:nvPr/>
            </p:nvSpPr>
            <p:spPr>
              <a:xfrm>
                <a:off x="2609046" y="4163977"/>
                <a:ext cx="43794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WP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0D206E6-01C5-2579-A2D6-7C16E76600BA}"/>
                </a:ext>
              </a:extLst>
            </p:cNvPr>
            <p:cNvSpPr txBox="1"/>
            <p:nvPr/>
          </p:nvSpPr>
          <p:spPr>
            <a:xfrm>
              <a:off x="5419488" y="4418341"/>
              <a:ext cx="2785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effectLst/>
                </a:rPr>
                <a:t>bitnami-wordpress-6.0.3-6-r03-linux-debian-11 ..</a:t>
              </a:r>
              <a:endParaRPr lang="en-US" sz="10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81148F9-93C7-533E-FF42-568CA39DA109}"/>
              </a:ext>
            </a:extLst>
          </p:cNvPr>
          <p:cNvSpPr txBox="1"/>
          <p:nvPr/>
        </p:nvSpPr>
        <p:spPr>
          <a:xfrm>
            <a:off x="8671727" y="6378375"/>
            <a:ext cx="1848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172.31.0.0/16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BB7306-74B2-0CE4-EB21-6D1B92DEC072}"/>
              </a:ext>
            </a:extLst>
          </p:cNvPr>
          <p:cNvSpPr txBox="1"/>
          <p:nvPr/>
        </p:nvSpPr>
        <p:spPr>
          <a:xfrm>
            <a:off x="319322" y="6409298"/>
            <a:ext cx="1115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SierraVPC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ADC0652-B0C2-2A11-7EF2-7F28C6C38D0D}"/>
              </a:ext>
            </a:extLst>
          </p:cNvPr>
          <p:cNvCxnSpPr>
            <a:cxnSpLocks/>
          </p:cNvCxnSpPr>
          <p:nvPr/>
        </p:nvCxnSpPr>
        <p:spPr>
          <a:xfrm flipV="1">
            <a:off x="5125955" y="5868237"/>
            <a:ext cx="4772503" cy="264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FBF6992-31A6-1D9B-0771-4B46B6379D6D}"/>
              </a:ext>
            </a:extLst>
          </p:cNvPr>
          <p:cNvSpPr txBox="1"/>
          <p:nvPr/>
        </p:nvSpPr>
        <p:spPr>
          <a:xfrm>
            <a:off x="7818206" y="2032252"/>
            <a:ext cx="1867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SierraHikingLB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637F97-AB1B-29E6-F4E3-C380AD9C8031}"/>
              </a:ext>
            </a:extLst>
          </p:cNvPr>
          <p:cNvSpPr txBox="1"/>
          <p:nvPr/>
        </p:nvSpPr>
        <p:spPr>
          <a:xfrm>
            <a:off x="7520421" y="5255248"/>
            <a:ext cx="1704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t3a.small</a:t>
            </a:r>
          </a:p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2 vCPU, 2GB, 30GB </a:t>
            </a:r>
          </a:p>
          <a:p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5B474ED-2E19-5A1F-7E19-BCFD87A3CB32}"/>
              </a:ext>
            </a:extLst>
          </p:cNvPr>
          <p:cNvGrpSpPr/>
          <p:nvPr/>
        </p:nvGrpSpPr>
        <p:grpSpPr>
          <a:xfrm>
            <a:off x="7214997" y="1831233"/>
            <a:ext cx="668779" cy="821683"/>
            <a:chOff x="4448273" y="1810028"/>
            <a:chExt cx="668779" cy="821683"/>
          </a:xfrm>
        </p:grpSpPr>
        <p:pic>
          <p:nvPicPr>
            <p:cNvPr id="268" name="Graphic 6">
              <a:extLst>
                <a:ext uri="{FF2B5EF4-FFF2-40B4-BE49-F238E27FC236}">
                  <a16:creationId xmlns:a16="http://schemas.microsoft.com/office/drawing/2014/main" id="{96403ABD-0C3A-8949-8B99-E636B8E35D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/>
          </p:blipFill>
          <p:spPr bwMode="auto">
            <a:xfrm>
              <a:off x="4478152" y="1954895"/>
              <a:ext cx="597150" cy="502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151E418-7398-7AE7-54E5-6060897D4521}"/>
                </a:ext>
              </a:extLst>
            </p:cNvPr>
            <p:cNvSpPr/>
            <p:nvPr/>
          </p:nvSpPr>
          <p:spPr>
            <a:xfrm>
              <a:off x="4476962" y="1810028"/>
              <a:ext cx="597150" cy="139237"/>
            </a:xfrm>
            <a:prstGeom prst="rect">
              <a:avLst/>
            </a:prstGeom>
            <a:solidFill>
              <a:srgbClr val="A94EF0"/>
            </a:solidFill>
            <a:ln w="95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Listener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73E5C4A-6713-79C6-18DC-4BE966FF20A1}"/>
                </a:ext>
              </a:extLst>
            </p:cNvPr>
            <p:cNvSpPr/>
            <p:nvPr/>
          </p:nvSpPr>
          <p:spPr>
            <a:xfrm>
              <a:off x="4480546" y="2461294"/>
              <a:ext cx="592341" cy="139237"/>
            </a:xfrm>
            <a:prstGeom prst="rect">
              <a:avLst/>
            </a:prstGeom>
            <a:solidFill>
              <a:srgbClr val="A94EF0"/>
            </a:solidFill>
            <a:ln w="95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3F6077-EFCD-F7F9-D170-19016004BD6C}"/>
                </a:ext>
              </a:extLst>
            </p:cNvPr>
            <p:cNvSpPr txBox="1"/>
            <p:nvPr/>
          </p:nvSpPr>
          <p:spPr>
            <a:xfrm>
              <a:off x="4448273" y="2431656"/>
              <a:ext cx="66877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bg1"/>
                  </a:solidFill>
                </a:rPr>
                <a:t>Target Group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5A72213-4134-38D4-4C9E-9A81DAFC2D3C}"/>
              </a:ext>
            </a:extLst>
          </p:cNvPr>
          <p:cNvSpPr txBox="1"/>
          <p:nvPr/>
        </p:nvSpPr>
        <p:spPr>
          <a:xfrm>
            <a:off x="5109212" y="5894700"/>
            <a:ext cx="1609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effectLst/>
              </a:rPr>
              <a:t>AZ: us-east-2c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376DCE1-62C0-804F-FE7C-1DE51A209615}"/>
              </a:ext>
            </a:extLst>
          </p:cNvPr>
          <p:cNvSpPr/>
          <p:nvPr/>
        </p:nvSpPr>
        <p:spPr>
          <a:xfrm>
            <a:off x="440618" y="3971181"/>
            <a:ext cx="1059890" cy="5717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 Gateway</a:t>
            </a:r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2F85D411-70D8-04FD-3504-85396EE4A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43722"/>
              </p:ext>
            </p:extLst>
          </p:nvPr>
        </p:nvGraphicFramePr>
        <p:xfrm>
          <a:off x="5256587" y="4674310"/>
          <a:ext cx="1757351" cy="683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293">
                  <a:extLst>
                    <a:ext uri="{9D8B030D-6E8A-4147-A177-3AD203B41FA5}">
                      <a16:colId xmlns:a16="http://schemas.microsoft.com/office/drawing/2014/main" val="3511737042"/>
                    </a:ext>
                  </a:extLst>
                </a:gridCol>
                <a:gridCol w="794058">
                  <a:extLst>
                    <a:ext uri="{9D8B030D-6E8A-4147-A177-3AD203B41FA5}">
                      <a16:colId xmlns:a16="http://schemas.microsoft.com/office/drawing/2014/main" val="2333550251"/>
                    </a:ext>
                  </a:extLst>
                </a:gridCol>
              </a:tblGrid>
              <a:tr h="2198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478953"/>
                  </a:ext>
                </a:extLst>
              </a:tr>
              <a:tr h="21983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NAT-GW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5575"/>
                  </a:ext>
                </a:extLst>
              </a:tr>
              <a:tr h="21983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172.31.0.0/16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20402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4BE07B2-9CCB-36DA-928F-4CEDE379023B}"/>
              </a:ext>
            </a:extLst>
          </p:cNvPr>
          <p:cNvSpPr txBox="1"/>
          <p:nvPr/>
        </p:nvSpPr>
        <p:spPr>
          <a:xfrm>
            <a:off x="5492162" y="4423056"/>
            <a:ext cx="1240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Routing Table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E060E2-4576-0743-FB0B-BB473F766DAF}"/>
              </a:ext>
            </a:extLst>
          </p:cNvPr>
          <p:cNvSpPr txBox="1"/>
          <p:nvPr/>
        </p:nvSpPr>
        <p:spPr>
          <a:xfrm>
            <a:off x="5588959" y="2860927"/>
            <a:ext cx="175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AE8707-9899-FBB4-8F17-26A9538AF462}"/>
              </a:ext>
            </a:extLst>
          </p:cNvPr>
          <p:cNvSpPr txBox="1"/>
          <p:nvPr/>
        </p:nvSpPr>
        <p:spPr>
          <a:xfrm>
            <a:off x="341606" y="4542949"/>
            <a:ext cx="1257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Igw-509bc038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91331D-EB34-9110-DF1A-6A589178FD4F}"/>
              </a:ext>
            </a:extLst>
          </p:cNvPr>
          <p:cNvSpPr/>
          <p:nvPr/>
        </p:nvSpPr>
        <p:spPr>
          <a:xfrm>
            <a:off x="1808131" y="2847962"/>
            <a:ext cx="3053531" cy="3411661"/>
          </a:xfrm>
          <a:prstGeom prst="rect">
            <a:avLst/>
          </a:prstGeom>
          <a:solidFill>
            <a:srgbClr val="007CBC">
              <a:alpha val="9804"/>
            </a:srgbClr>
          </a:solidFill>
          <a:ln w="28575" cmpd="sng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0560"/>
          <a:lstStyle/>
          <a:p>
            <a:pPr>
              <a:defRPr/>
            </a:pPr>
            <a:endParaRPr lang="en-US" sz="16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E835B2-BA25-47E1-8370-A734F6A546BF}"/>
              </a:ext>
            </a:extLst>
          </p:cNvPr>
          <p:cNvCxnSpPr>
            <a:cxnSpLocks/>
          </p:cNvCxnSpPr>
          <p:nvPr/>
        </p:nvCxnSpPr>
        <p:spPr>
          <a:xfrm>
            <a:off x="1795465" y="5907931"/>
            <a:ext cx="306619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A3F7D7-35AD-7E4F-9CEB-EF2A5F4AF12C}"/>
              </a:ext>
            </a:extLst>
          </p:cNvPr>
          <p:cNvSpPr txBox="1"/>
          <p:nvPr/>
        </p:nvSpPr>
        <p:spPr>
          <a:xfrm>
            <a:off x="1822859" y="5916596"/>
            <a:ext cx="1609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effectLst/>
              </a:rPr>
              <a:t>AZ: us-east-2b</a:t>
            </a:r>
            <a:endParaRPr lang="en-US" sz="1600" dirty="0">
              <a:solidFill>
                <a:schemeClr val="accent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AD69C4D-3581-DA73-84E7-050BECC38DCD}"/>
              </a:ext>
            </a:extLst>
          </p:cNvPr>
          <p:cNvGrpSpPr/>
          <p:nvPr/>
        </p:nvGrpSpPr>
        <p:grpSpPr>
          <a:xfrm>
            <a:off x="2737848" y="4964494"/>
            <a:ext cx="1115568" cy="701140"/>
            <a:chOff x="5625233" y="3348677"/>
            <a:chExt cx="1115568" cy="701140"/>
          </a:xfrm>
        </p:grpSpPr>
        <p:pic>
          <p:nvPicPr>
            <p:cNvPr id="33" name="Graphic 60">
              <a:extLst>
                <a:ext uri="{FF2B5EF4-FFF2-40B4-BE49-F238E27FC236}">
                  <a16:creationId xmlns:a16="http://schemas.microsoft.com/office/drawing/2014/main" id="{0D374622-ECB7-3AB5-1ECE-EFE3B27EAC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92" y="334867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16">
              <a:extLst>
                <a:ext uri="{FF2B5EF4-FFF2-40B4-BE49-F238E27FC236}">
                  <a16:creationId xmlns:a16="http://schemas.microsoft.com/office/drawing/2014/main" id="{DBB5E9C7-EDAF-F983-6C99-48550438A5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5233" y="3803596"/>
              <a:ext cx="111556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chemeClr val="accent2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</p:grpSp>
      <p:graphicFrame>
        <p:nvGraphicFramePr>
          <p:cNvPr id="35" name="Table 27">
            <a:extLst>
              <a:ext uri="{FF2B5EF4-FFF2-40B4-BE49-F238E27FC236}">
                <a16:creationId xmlns:a16="http://schemas.microsoft.com/office/drawing/2014/main" id="{0D2302D0-32DB-768A-47B9-0C2B95989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442251"/>
              </p:ext>
            </p:extLst>
          </p:nvPr>
        </p:nvGraphicFramePr>
        <p:xfrm>
          <a:off x="1944612" y="4043613"/>
          <a:ext cx="1757351" cy="683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293">
                  <a:extLst>
                    <a:ext uri="{9D8B030D-6E8A-4147-A177-3AD203B41FA5}">
                      <a16:colId xmlns:a16="http://schemas.microsoft.com/office/drawing/2014/main" val="3511737042"/>
                    </a:ext>
                  </a:extLst>
                </a:gridCol>
                <a:gridCol w="794058">
                  <a:extLst>
                    <a:ext uri="{9D8B030D-6E8A-4147-A177-3AD203B41FA5}">
                      <a16:colId xmlns:a16="http://schemas.microsoft.com/office/drawing/2014/main" val="2333550251"/>
                    </a:ext>
                  </a:extLst>
                </a:gridCol>
              </a:tblGrid>
              <a:tr h="2198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478953"/>
                  </a:ext>
                </a:extLst>
              </a:tr>
              <a:tr h="21983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Igw-509bc038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5575"/>
                  </a:ext>
                </a:extLst>
              </a:tr>
              <a:tr h="21983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172.31.0.0/16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204023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2D37A05B-5DF1-66E2-8741-969752463361}"/>
              </a:ext>
            </a:extLst>
          </p:cNvPr>
          <p:cNvSpPr txBox="1"/>
          <p:nvPr/>
        </p:nvSpPr>
        <p:spPr>
          <a:xfrm>
            <a:off x="2180187" y="3792359"/>
            <a:ext cx="1240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NAT Gateway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4959C023-5928-5186-0A75-CCA2F8C5AC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2859" y="2869118"/>
            <a:ext cx="508000" cy="508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43170D4-DC81-D666-FDF5-5E29D6C63B95}"/>
              </a:ext>
            </a:extLst>
          </p:cNvPr>
          <p:cNvSpPr txBox="1"/>
          <p:nvPr/>
        </p:nvSpPr>
        <p:spPr>
          <a:xfrm>
            <a:off x="2345587" y="2818639"/>
            <a:ext cx="190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994D11B5-A149-9298-169A-62B96094DBDC}"/>
              </a:ext>
            </a:extLst>
          </p:cNvPr>
          <p:cNvSpPr/>
          <p:nvPr/>
        </p:nvSpPr>
        <p:spPr>
          <a:xfrm>
            <a:off x="1907143" y="3751975"/>
            <a:ext cx="2744442" cy="1098737"/>
          </a:xfrm>
          <a:prstGeom prst="roundRect">
            <a:avLst/>
          </a:prstGeom>
          <a:noFill/>
          <a:ln w="19050">
            <a:solidFill>
              <a:srgbClr val="D45A0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A9F35EB3-5C94-1751-FE6E-753F29FD53FA}"/>
              </a:ext>
            </a:extLst>
          </p:cNvPr>
          <p:cNvCxnSpPr/>
          <p:nvPr/>
        </p:nvCxnSpPr>
        <p:spPr>
          <a:xfrm rot="10800000">
            <a:off x="3220834" y="3971181"/>
            <a:ext cx="3129230" cy="10448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9284ECBE-CDA0-E41A-8709-2A1DBC2B12A7}"/>
              </a:ext>
            </a:extLst>
          </p:cNvPr>
          <p:cNvCxnSpPr/>
          <p:nvPr/>
        </p:nvCxnSpPr>
        <p:spPr>
          <a:xfrm rot="10800000">
            <a:off x="1461334" y="3971182"/>
            <a:ext cx="1527844" cy="43199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A09D3BA-E581-768B-0F9F-802D52DDA824}"/>
              </a:ext>
            </a:extLst>
          </p:cNvPr>
          <p:cNvSpPr txBox="1"/>
          <p:nvPr/>
        </p:nvSpPr>
        <p:spPr>
          <a:xfrm>
            <a:off x="5109211" y="5532329"/>
            <a:ext cx="1122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Private IP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A51BE1-69CE-4BD8-B425-390E3CD63E9C}"/>
              </a:ext>
            </a:extLst>
          </p:cNvPr>
          <p:cNvSpPr txBox="1"/>
          <p:nvPr/>
        </p:nvSpPr>
        <p:spPr>
          <a:xfrm>
            <a:off x="1844351" y="5542791"/>
            <a:ext cx="1122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Public IP</a:t>
            </a:r>
          </a:p>
        </p:txBody>
      </p:sp>
    </p:spTree>
    <p:extLst>
      <p:ext uri="{BB962C8B-B14F-4D97-AF65-F5344CB8AC3E}">
        <p14:creationId xmlns:p14="http://schemas.microsoft.com/office/powerpoint/2010/main" val="3802726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164</Words>
  <Application>Microsoft Macintosh PowerPoint</Application>
  <PresentationFormat>Widescreen</PresentationFormat>
  <Paragraphs>84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 2013 - 2022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Jason Cockroft</dc:creator>
  <cp:lastModifiedBy>C. Jason Cockroft</cp:lastModifiedBy>
  <cp:revision>9</cp:revision>
  <dcterms:created xsi:type="dcterms:W3CDTF">2022-12-18T18:48:37Z</dcterms:created>
  <dcterms:modified xsi:type="dcterms:W3CDTF">2022-12-19T17:55:21Z</dcterms:modified>
</cp:coreProperties>
</file>