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8" r:id="rId3"/>
    <p:sldId id="370" r:id="rId4"/>
    <p:sldId id="289" r:id="rId5"/>
    <p:sldId id="372" r:id="rId6"/>
    <p:sldId id="371" r:id="rId7"/>
    <p:sldId id="382" r:id="rId8"/>
    <p:sldId id="296" r:id="rId9"/>
    <p:sldId id="383" r:id="rId10"/>
    <p:sldId id="380" r:id="rId11"/>
    <p:sldId id="364" r:id="rId12"/>
    <p:sldId id="365" r:id="rId13"/>
    <p:sldId id="381" r:id="rId14"/>
    <p:sldId id="374" r:id="rId15"/>
    <p:sldId id="385" r:id="rId16"/>
    <p:sldId id="386" r:id="rId17"/>
    <p:sldId id="387" r:id="rId18"/>
    <p:sldId id="377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1C76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2223-E954-4FB2-BC7F-4A75276B38B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FB0B4-8656-4B66-AF6C-B90CC3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FB0B4-8656-4B66-AF6C-B90CC30E0D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FB0B4-8656-4B66-AF6C-B90CC30E0D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FB0B4-8656-4B66-AF6C-B90CC30E0D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FB0B4-8656-4B66-AF6C-B90CC30E0D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FB0B4-8656-4B66-AF6C-B90CC30E0D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FB0B4-8656-4B66-AF6C-B90CC30E0D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0A39-040E-6D43-A74B-FF2C13E2D1E8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619-8A77-F846-9B08-6366713A7186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BC7E-9C7A-9840-BB9A-0E6030BBFA9D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79501"/>
            <a:ext cx="3886200" cy="4995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79501"/>
            <a:ext cx="3886200" cy="4995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6FC0-F8C2-A648-B57D-E2BE5F27A73B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590"/>
            <a:ext cx="7886700" cy="756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72662"/>
            <a:ext cx="3868340" cy="8235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87063"/>
            <a:ext cx="3868340" cy="40796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72662"/>
            <a:ext cx="3887391" cy="8235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87062"/>
            <a:ext cx="3887391" cy="4079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B315-D20C-1B4E-9852-B96B1C711EEF}" type="datetime1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6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4140-976A-4040-9519-95DCD2EEE4DA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03C09-575E-C548-852B-EDFD2472FD22}" type="datetime1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8CB5-DAE3-3542-8A7E-350D1384CAA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747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1089"/>
            <a:ext cx="7886700" cy="498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BEE8-AFDF-B048-90EC-7A2559D117D4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F177-FD20-42C1-8A7E-D79117E62EB7}" type="slidenum">
              <a:rPr lang="en-US" smtClean="0"/>
              <a:pPr/>
              <a:t>‹#›</a:t>
            </a:fld>
            <a:r>
              <a:rPr lang="en-US" dirty="0"/>
              <a:t>/??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93FA67E-228D-4827-B307-D3232FEC29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990600"/>
            <a:ext cx="8534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8E489E7-CE2F-42CF-B9E8-C9629E8BA5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-6000" contrast="8000"/>
          </a:blip>
          <a:srcRect/>
          <a:stretch>
            <a:fillRect/>
          </a:stretch>
        </p:blipFill>
        <p:spPr bwMode="auto">
          <a:xfrm>
            <a:off x="276225" y="6267450"/>
            <a:ext cx="2695575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Line 7">
            <a:extLst>
              <a:ext uri="{FF2B5EF4-FFF2-40B4-BE49-F238E27FC236}">
                <a16:creationId xmlns:a16="http://schemas.microsoft.com/office/drawing/2014/main" id="{0213A979-2BC2-45EC-9D0A-843E47D21C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6172200"/>
            <a:ext cx="8534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51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O3GzpCCUS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928A-FC86-4FE6-95DC-165F81744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CSE 310 – Spring 2020</a:t>
            </a:r>
            <a:br>
              <a:rPr lang="en-US" altLang="zh-CN" sz="4000" b="1" dirty="0"/>
            </a:br>
            <a:r>
              <a:rPr lang="en-US" altLang="zh-CN" sz="4000" b="1" dirty="0"/>
              <a:t>Week 12 Recitation</a:t>
            </a: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3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C26-7E6E-4EF2-B919-6A29861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F596-03F3-4312-BFDE-BDB9B93F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you will create a new data type called LIST to implement the adjacency list of a graph.</a:t>
            </a:r>
          </a:p>
          <a:p>
            <a:r>
              <a:rPr lang="en-US" dirty="0"/>
              <a:t>Recall what an adjacency list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6FCC-2D57-4121-8E23-FBF5BFF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34D60-E427-45FF-B83A-60D04DAD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71" y="3151947"/>
            <a:ext cx="6276666" cy="2918650"/>
          </a:xfrm>
          <a:prstGeom prst="rect">
            <a:avLst/>
          </a:prstGeom>
        </p:spPr>
      </p:pic>
      <p:sp>
        <p:nvSpPr>
          <p:cNvPr id="9" name="Right Arrow 10">
            <a:extLst>
              <a:ext uri="{FF2B5EF4-FFF2-40B4-BE49-F238E27FC236}">
                <a16:creationId xmlns:a16="http://schemas.microsoft.com/office/drawing/2014/main" id="{81007E8A-61F1-45D7-91C5-E671ADD97B0A}"/>
              </a:ext>
            </a:extLst>
          </p:cNvPr>
          <p:cNvSpPr/>
          <p:nvPr/>
        </p:nvSpPr>
        <p:spPr>
          <a:xfrm>
            <a:off x="4559131" y="4381076"/>
            <a:ext cx="1042202" cy="575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62B0C-CB1C-456A-A523-14A3410FAD00}"/>
              </a:ext>
            </a:extLst>
          </p:cNvPr>
          <p:cNvSpPr/>
          <p:nvPr/>
        </p:nvSpPr>
        <p:spPr>
          <a:xfrm>
            <a:off x="5735784" y="3254103"/>
            <a:ext cx="2460009" cy="271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72FDCD99-D0E5-413B-A4AF-7CDED5F0A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7962">
            <a:off x="5034949" y="5215129"/>
            <a:ext cx="914400" cy="914400"/>
          </a:xfrm>
          <a:prstGeom prst="rect">
            <a:avLst/>
          </a:prstGeom>
        </p:spPr>
      </p:pic>
      <p:pic>
        <p:nvPicPr>
          <p:cNvPr id="7" name="Graphic 6" descr="Star">
            <a:extLst>
              <a:ext uri="{FF2B5EF4-FFF2-40B4-BE49-F238E27FC236}">
                <a16:creationId xmlns:a16="http://schemas.microsoft.com/office/drawing/2014/main" id="{F4B0148A-8316-46BF-9D10-B2D6F6449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70196">
            <a:off x="7951471" y="4427567"/>
            <a:ext cx="914400" cy="914400"/>
          </a:xfrm>
          <a:prstGeom prst="rect">
            <a:avLst/>
          </a:prstGeom>
        </p:spPr>
      </p:pic>
      <p:pic>
        <p:nvPicPr>
          <p:cNvPr id="6" name="Graphic 5" descr="Star">
            <a:extLst>
              <a:ext uri="{FF2B5EF4-FFF2-40B4-BE49-F238E27FC236}">
                <a16:creationId xmlns:a16="http://schemas.microsoft.com/office/drawing/2014/main" id="{AE3F94D2-E4FA-4563-BBD7-E11C68411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84273">
            <a:off x="7804999" y="233984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892E8B-B410-444E-8C0C-33944775E5EB}"/>
              </a:ext>
            </a:extLst>
          </p:cNvPr>
          <p:cNvSpPr txBox="1"/>
          <p:nvPr/>
        </p:nvSpPr>
        <p:spPr>
          <a:xfrm>
            <a:off x="127247" y="2414788"/>
            <a:ext cx="478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 next;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2" name="Moon 11">
            <a:extLst>
              <a:ext uri="{FF2B5EF4-FFF2-40B4-BE49-F238E27FC236}">
                <a16:creationId xmlns:a16="http://schemas.microsoft.com/office/drawing/2014/main" id="{A1985A87-63E7-46D1-86E1-8480968C89E3}"/>
              </a:ext>
            </a:extLst>
          </p:cNvPr>
          <p:cNvSpPr/>
          <p:nvPr/>
        </p:nvSpPr>
        <p:spPr>
          <a:xfrm rot="19983673">
            <a:off x="640990" y="4616388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F8D24B2C-8C12-4EFB-9AD1-D0226043D904}"/>
              </a:ext>
            </a:extLst>
          </p:cNvPr>
          <p:cNvSpPr/>
          <p:nvPr/>
        </p:nvSpPr>
        <p:spPr>
          <a:xfrm rot="19983673">
            <a:off x="8032199" y="262708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81089"/>
                <a:ext cx="7886700" cy="4989508"/>
              </a:xfrm>
            </p:spPr>
            <p:txBody>
              <a:bodyPr/>
              <a:lstStyle/>
              <a:p>
                <a:r>
                  <a:rPr lang="en-US" dirty="0"/>
                  <a:t>An adjacency list in your project will consist of an </a:t>
                </a:r>
                <a:r>
                  <a:rPr lang="en-US" b="1" dirty="0"/>
                  <a:t>array of singularly linked lists</a:t>
                </a:r>
                <a:r>
                  <a:rPr lang="en-US" dirty="0"/>
                  <a:t>, where the linked list at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/>
                  <a:t> denotes the outgoing neighbors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𝑢</m:t>
                    </m:r>
                  </m:oMath>
                </a14:m>
                <a:r>
                  <a:rPr lang="en-US" dirty="0"/>
                  <a:t> and their respective weights.</a:t>
                </a:r>
              </a:p>
              <a:p>
                <a:r>
                  <a:rPr lang="en-US" dirty="0"/>
                  <a:t>Your program will read in a weighted, directed graph via an input file Ginput.txt and create the edge adjacency list of the graph.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81089"/>
                <a:ext cx="7886700" cy="4989508"/>
              </a:xfrm>
              <a:blipFill>
                <a:blip r:embed="rId3"/>
                <a:stretch>
                  <a:fillRect l="-1391" t="-1954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66B9A-1EE4-4C5C-BE7A-7287C8CEC5C1}"/>
              </a:ext>
            </a:extLst>
          </p:cNvPr>
          <p:cNvSpPr txBox="1"/>
          <p:nvPr/>
        </p:nvSpPr>
        <p:spPr>
          <a:xfrm>
            <a:off x="425727" y="3905150"/>
            <a:ext cx="2398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2 1 4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1 1 5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BB0AC-1A68-4B1A-B8C8-C6518E30464D}"/>
              </a:ext>
            </a:extLst>
          </p:cNvPr>
          <p:cNvSpPr txBox="1"/>
          <p:nvPr/>
        </p:nvSpPr>
        <p:spPr>
          <a:xfrm>
            <a:off x="2169998" y="4207251"/>
            <a:ext cx="2797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would the graph for this example Ginput.txt look like?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B956E8-948B-4C4B-84B0-FF4BAA7760E1}"/>
              </a:ext>
            </a:extLst>
          </p:cNvPr>
          <p:cNvSpPr/>
          <p:nvPr/>
        </p:nvSpPr>
        <p:spPr>
          <a:xfrm>
            <a:off x="4926845" y="4582308"/>
            <a:ext cx="982639" cy="713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5C796C-8093-4B91-8E61-A855A4FD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790" y="3905150"/>
            <a:ext cx="2600688" cy="1848108"/>
          </a:xfrm>
          <a:prstGeom prst="rect">
            <a:avLst/>
          </a:prstGeom>
        </p:spPr>
      </p:pic>
      <p:sp>
        <p:nvSpPr>
          <p:cNvPr id="24" name="Moon 23">
            <a:extLst>
              <a:ext uri="{FF2B5EF4-FFF2-40B4-BE49-F238E27FC236}">
                <a16:creationId xmlns:a16="http://schemas.microsoft.com/office/drawing/2014/main" id="{1E5BD69B-BF06-4F18-8B18-7AE93F6E00E3}"/>
              </a:ext>
            </a:extLst>
          </p:cNvPr>
          <p:cNvSpPr/>
          <p:nvPr/>
        </p:nvSpPr>
        <p:spPr>
          <a:xfrm rot="19983673">
            <a:off x="8024430" y="304312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6B42879-2DCB-43A3-9C02-F81D8276F3B9}"/>
              </a:ext>
            </a:extLst>
          </p:cNvPr>
          <p:cNvSpPr/>
          <p:nvPr/>
        </p:nvSpPr>
        <p:spPr>
          <a:xfrm>
            <a:off x="3484242" y="5470594"/>
            <a:ext cx="63689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D13968-3039-4C3C-871E-E99640757276}"/>
              </a:ext>
            </a:extLst>
          </p:cNvPr>
          <p:cNvSpPr/>
          <p:nvPr/>
        </p:nvSpPr>
        <p:spPr>
          <a:xfrm>
            <a:off x="4253268" y="5456168"/>
            <a:ext cx="675252" cy="459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278DD0-8389-439B-A74A-BA629EBC0293}"/>
              </a:ext>
            </a:extLst>
          </p:cNvPr>
          <p:cNvSpPr/>
          <p:nvPr/>
        </p:nvSpPr>
        <p:spPr>
          <a:xfrm>
            <a:off x="5051008" y="5449313"/>
            <a:ext cx="675252" cy="47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A88DE3-3DD9-4B51-AADD-3B2EF64A380D}"/>
              </a:ext>
            </a:extLst>
          </p:cNvPr>
          <p:cNvSpPr/>
          <p:nvPr/>
        </p:nvSpPr>
        <p:spPr>
          <a:xfrm>
            <a:off x="7741048" y="4715326"/>
            <a:ext cx="675252" cy="47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A23C0A-8D20-4540-B75A-E703D362D7D6}"/>
              </a:ext>
            </a:extLst>
          </p:cNvPr>
          <p:cNvSpPr/>
          <p:nvPr/>
        </p:nvSpPr>
        <p:spPr>
          <a:xfrm>
            <a:off x="6937961" y="4722181"/>
            <a:ext cx="675252" cy="459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5D544F-E047-44BF-93B8-8A164208163C}"/>
              </a:ext>
            </a:extLst>
          </p:cNvPr>
          <p:cNvSpPr/>
          <p:nvPr/>
        </p:nvSpPr>
        <p:spPr>
          <a:xfrm>
            <a:off x="6168617" y="4736229"/>
            <a:ext cx="63689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8F8793-5B8C-40F1-95B7-14BCE46B0BED}"/>
              </a:ext>
            </a:extLst>
          </p:cNvPr>
          <p:cNvSpPr/>
          <p:nvPr/>
        </p:nvSpPr>
        <p:spPr>
          <a:xfrm>
            <a:off x="3456663" y="4736393"/>
            <a:ext cx="63689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AE5976-BA58-40DD-8794-9CAEC450848D}"/>
              </a:ext>
            </a:extLst>
          </p:cNvPr>
          <p:cNvSpPr/>
          <p:nvPr/>
        </p:nvSpPr>
        <p:spPr>
          <a:xfrm>
            <a:off x="4259812" y="4738524"/>
            <a:ext cx="675252" cy="459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67C741-947E-413B-B60F-299F5E6E3AA4}"/>
              </a:ext>
            </a:extLst>
          </p:cNvPr>
          <p:cNvSpPr/>
          <p:nvPr/>
        </p:nvSpPr>
        <p:spPr>
          <a:xfrm>
            <a:off x="5051008" y="4724815"/>
            <a:ext cx="675252" cy="4730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07DD89-72E6-4DF0-BD3E-95A3E40BC337}"/>
              </a:ext>
            </a:extLst>
          </p:cNvPr>
          <p:cNvSpPr/>
          <p:nvPr/>
        </p:nvSpPr>
        <p:spPr>
          <a:xfrm>
            <a:off x="5296094" y="3876737"/>
            <a:ext cx="3342088" cy="3704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B57699-FE9E-49EE-8A62-6CD008EDD7C6}"/>
              </a:ext>
            </a:extLst>
          </p:cNvPr>
          <p:cNvSpPr/>
          <p:nvPr/>
        </p:nvSpPr>
        <p:spPr>
          <a:xfrm>
            <a:off x="5296094" y="3507359"/>
            <a:ext cx="2046402" cy="3305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2C0416-0E55-4C45-B95E-0DCE96093A6D}"/>
              </a:ext>
            </a:extLst>
          </p:cNvPr>
          <p:cNvSpPr/>
          <p:nvPr/>
        </p:nvSpPr>
        <p:spPr>
          <a:xfrm>
            <a:off x="5296094" y="3140745"/>
            <a:ext cx="2349284" cy="292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71AC2036-6946-4504-9B81-696061577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69258"/>
              </p:ext>
            </p:extLst>
          </p:nvPr>
        </p:nvGraphicFramePr>
        <p:xfrm>
          <a:off x="2058072" y="3993979"/>
          <a:ext cx="1012661" cy="203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661">
                  <a:extLst>
                    <a:ext uri="{9D8B030D-6E8A-4147-A177-3AD203B41FA5}">
                      <a16:colId xmlns:a16="http://schemas.microsoft.com/office/drawing/2014/main" val="1974753214"/>
                    </a:ext>
                  </a:extLst>
                </a:gridCol>
              </a:tblGrid>
              <a:tr h="678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6314"/>
                  </a:ext>
                </a:extLst>
              </a:tr>
              <a:tr h="678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89614"/>
                  </a:ext>
                </a:extLst>
              </a:tr>
              <a:tr h="6785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33866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73C3C4DC-7FF2-44AE-BF39-C69CBD40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40319"/>
              </p:ext>
            </p:extLst>
          </p:nvPr>
        </p:nvGraphicFramePr>
        <p:xfrm>
          <a:off x="3399035" y="4673085"/>
          <a:ext cx="2398425" cy="60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475">
                  <a:extLst>
                    <a:ext uri="{9D8B030D-6E8A-4147-A177-3AD203B41FA5}">
                      <a16:colId xmlns:a16="http://schemas.microsoft.com/office/drawing/2014/main" val="2245439889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512437042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1038206043"/>
                    </a:ext>
                  </a:extLst>
                </a:gridCol>
              </a:tblGrid>
              <a:tr h="603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888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1BF350-8050-458D-9051-D82ADAAD683D}"/>
              </a:ext>
            </a:extLst>
          </p:cNvPr>
          <p:cNvSpPr txBox="1"/>
          <p:nvPr/>
        </p:nvSpPr>
        <p:spPr>
          <a:xfrm>
            <a:off x="1664088" y="4129171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5920B-BB02-4B39-9D56-DC0FFA67ECA0}"/>
              </a:ext>
            </a:extLst>
          </p:cNvPr>
          <p:cNvSpPr txBox="1"/>
          <p:nvPr/>
        </p:nvSpPr>
        <p:spPr>
          <a:xfrm>
            <a:off x="1664088" y="4801181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10EE1D-CB4A-449F-9CC3-74775A3C8E20}"/>
              </a:ext>
            </a:extLst>
          </p:cNvPr>
          <p:cNvSpPr txBox="1"/>
          <p:nvPr/>
        </p:nvSpPr>
        <p:spPr>
          <a:xfrm>
            <a:off x="1664088" y="5459061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5DBED284-C22F-4BDA-923C-65B4772ED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12671"/>
              </p:ext>
            </p:extLst>
          </p:nvPr>
        </p:nvGraphicFramePr>
        <p:xfrm>
          <a:off x="3399035" y="5398944"/>
          <a:ext cx="2398425" cy="60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475">
                  <a:extLst>
                    <a:ext uri="{9D8B030D-6E8A-4147-A177-3AD203B41FA5}">
                      <a16:colId xmlns:a16="http://schemas.microsoft.com/office/drawing/2014/main" val="2245439889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512437042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1038206043"/>
                    </a:ext>
                  </a:extLst>
                </a:gridCol>
              </a:tblGrid>
              <a:tr h="6034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8885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D6AD7689-6E95-4372-9CF6-2A9FC3855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51604"/>
              </p:ext>
            </p:extLst>
          </p:nvPr>
        </p:nvGraphicFramePr>
        <p:xfrm>
          <a:off x="6089927" y="4661710"/>
          <a:ext cx="2398425" cy="603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475">
                  <a:extLst>
                    <a:ext uri="{9D8B030D-6E8A-4147-A177-3AD203B41FA5}">
                      <a16:colId xmlns:a16="http://schemas.microsoft.com/office/drawing/2014/main" val="2245439889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512437042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1038206043"/>
                    </a:ext>
                  </a:extLst>
                </a:gridCol>
              </a:tblGrid>
              <a:tr h="6034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8885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41216B9-19A9-4CCF-A1FB-873358176A9F}"/>
              </a:ext>
            </a:extLst>
          </p:cNvPr>
          <p:cNvSpPr txBox="1"/>
          <p:nvPr/>
        </p:nvSpPr>
        <p:spPr>
          <a:xfrm>
            <a:off x="285142" y="1093630"/>
            <a:ext cx="2398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2 1 4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1 1 5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4E374-21DF-4DC2-B5A3-8E7E390FEF38}"/>
              </a:ext>
            </a:extLst>
          </p:cNvPr>
          <p:cNvSpPr txBox="1"/>
          <p:nvPr/>
        </p:nvSpPr>
        <p:spPr>
          <a:xfrm>
            <a:off x="2228201" y="1391394"/>
            <a:ext cx="2797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would the adjacency list for this graph look like?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3CDCDE3-EDA0-4114-8059-3C2A135C760C}"/>
              </a:ext>
            </a:extLst>
          </p:cNvPr>
          <p:cNvSpPr/>
          <p:nvPr/>
        </p:nvSpPr>
        <p:spPr>
          <a:xfrm>
            <a:off x="4935064" y="1778002"/>
            <a:ext cx="1039820" cy="713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E42A3B-1F6B-431D-89F0-78519E70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790" y="1052762"/>
            <a:ext cx="2600688" cy="1848108"/>
          </a:xfrm>
          <a:prstGeom prst="rect">
            <a:avLst/>
          </a:prstGeom>
        </p:spPr>
      </p:pic>
      <p:sp>
        <p:nvSpPr>
          <p:cNvPr id="18" name="Moon 17">
            <a:extLst>
              <a:ext uri="{FF2B5EF4-FFF2-40B4-BE49-F238E27FC236}">
                <a16:creationId xmlns:a16="http://schemas.microsoft.com/office/drawing/2014/main" id="{58704637-56CB-4398-90A4-ADE5882ACC39}"/>
              </a:ext>
            </a:extLst>
          </p:cNvPr>
          <p:cNvSpPr/>
          <p:nvPr/>
        </p:nvSpPr>
        <p:spPr>
          <a:xfrm rot="19983673">
            <a:off x="7874303" y="243039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oon 22">
            <a:extLst>
              <a:ext uri="{FF2B5EF4-FFF2-40B4-BE49-F238E27FC236}">
                <a16:creationId xmlns:a16="http://schemas.microsoft.com/office/drawing/2014/main" id="{9F4B3048-3106-41F8-AA7D-961C279D47C4}"/>
              </a:ext>
            </a:extLst>
          </p:cNvPr>
          <p:cNvSpPr/>
          <p:nvPr/>
        </p:nvSpPr>
        <p:spPr>
          <a:xfrm rot="19983673">
            <a:off x="447212" y="4058263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oon 23">
            <a:extLst>
              <a:ext uri="{FF2B5EF4-FFF2-40B4-BE49-F238E27FC236}">
                <a16:creationId xmlns:a16="http://schemas.microsoft.com/office/drawing/2014/main" id="{B37BB01F-FBE8-49DC-8F1A-56CCBD6EC66B}"/>
              </a:ext>
            </a:extLst>
          </p:cNvPr>
          <p:cNvSpPr/>
          <p:nvPr/>
        </p:nvSpPr>
        <p:spPr>
          <a:xfrm rot="20288643">
            <a:off x="3659362" y="2998696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B43015-9C11-4446-9AEC-973B254AA111}"/>
              </a:ext>
            </a:extLst>
          </p:cNvPr>
          <p:cNvSpPr txBox="1"/>
          <p:nvPr/>
        </p:nvSpPr>
        <p:spPr>
          <a:xfrm>
            <a:off x="4759944" y="2715072"/>
            <a:ext cx="478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 next;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D8B76C1-1F29-4010-9A72-ABA888C4FA69}"/>
              </a:ext>
            </a:extLst>
          </p:cNvPr>
          <p:cNvSpPr/>
          <p:nvPr/>
        </p:nvSpPr>
        <p:spPr>
          <a:xfrm>
            <a:off x="2683568" y="4842904"/>
            <a:ext cx="715467" cy="28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2631F41-0101-4015-99A1-33B22D2F207C}"/>
              </a:ext>
            </a:extLst>
          </p:cNvPr>
          <p:cNvSpPr/>
          <p:nvPr/>
        </p:nvSpPr>
        <p:spPr>
          <a:xfrm>
            <a:off x="2687170" y="5555933"/>
            <a:ext cx="715467" cy="28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58B9095-86C1-4ED2-8E54-D394B5C0A1FD}"/>
              </a:ext>
            </a:extLst>
          </p:cNvPr>
          <p:cNvSpPr/>
          <p:nvPr/>
        </p:nvSpPr>
        <p:spPr>
          <a:xfrm>
            <a:off x="5349323" y="4842904"/>
            <a:ext cx="715467" cy="289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87E1E-A36C-4AAB-AC10-38AACADB0B1A}"/>
              </a:ext>
            </a:extLst>
          </p:cNvPr>
          <p:cNvSpPr txBox="1"/>
          <p:nvPr/>
        </p:nvSpPr>
        <p:spPr>
          <a:xfrm>
            <a:off x="3610539" y="5456168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07F7D-8FBE-472A-B188-40B55609E233}"/>
              </a:ext>
            </a:extLst>
          </p:cNvPr>
          <p:cNvSpPr txBox="1"/>
          <p:nvPr/>
        </p:nvSpPr>
        <p:spPr>
          <a:xfrm>
            <a:off x="4423383" y="5469816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6545B-AC2B-4FD5-AC57-EBDEE23B6958}"/>
              </a:ext>
            </a:extLst>
          </p:cNvPr>
          <p:cNvSpPr txBox="1"/>
          <p:nvPr/>
        </p:nvSpPr>
        <p:spPr>
          <a:xfrm>
            <a:off x="5211943" y="5459060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01373-782F-471F-811C-9E42F61EE70C}"/>
              </a:ext>
            </a:extLst>
          </p:cNvPr>
          <p:cNvSpPr txBox="1"/>
          <p:nvPr/>
        </p:nvSpPr>
        <p:spPr>
          <a:xfrm>
            <a:off x="7933670" y="4723939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E865C-4606-4084-B9FB-5B4C193DF193}"/>
              </a:ext>
            </a:extLst>
          </p:cNvPr>
          <p:cNvSpPr txBox="1"/>
          <p:nvPr/>
        </p:nvSpPr>
        <p:spPr>
          <a:xfrm>
            <a:off x="3619498" y="4743957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D7E39-6E7A-4FD0-92C5-FF609A999EAF}"/>
              </a:ext>
            </a:extLst>
          </p:cNvPr>
          <p:cNvSpPr txBox="1"/>
          <p:nvPr/>
        </p:nvSpPr>
        <p:spPr>
          <a:xfrm>
            <a:off x="4426993" y="4746229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F5B22A-2AE7-497B-B8EB-78EA12DF0E47}"/>
              </a:ext>
            </a:extLst>
          </p:cNvPr>
          <p:cNvSpPr txBox="1"/>
          <p:nvPr/>
        </p:nvSpPr>
        <p:spPr>
          <a:xfrm>
            <a:off x="6306191" y="4723939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09A92E-D66C-4BCE-A70C-9DE07F451959}"/>
              </a:ext>
            </a:extLst>
          </p:cNvPr>
          <p:cNvSpPr txBox="1"/>
          <p:nvPr/>
        </p:nvSpPr>
        <p:spPr>
          <a:xfrm>
            <a:off x="7119930" y="4713740"/>
            <a:ext cx="6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91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7" grpId="0" animBg="1"/>
      <p:bldP spid="48" grpId="0" animBg="1"/>
      <p:bldP spid="45" grpId="0" animBg="1"/>
      <p:bldP spid="42" grpId="0" animBg="1"/>
      <p:bldP spid="40" grpId="0" animBg="1"/>
      <p:bldP spid="43" grpId="0" animBg="1"/>
      <p:bldP spid="46" grpId="0" animBg="1"/>
      <p:bldP spid="37" grpId="0" animBg="1"/>
      <p:bldP spid="38" grpId="0" animBg="1"/>
      <p:bldP spid="39" grpId="0" animBg="1"/>
      <p:bldP spid="13" grpId="0"/>
      <p:bldP spid="14" grpId="0"/>
      <p:bldP spid="15" grpId="0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C26-7E6E-4EF2-B919-6A29861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F596-03F3-4312-BFDE-BDB9B93F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you will rename HEAP to GRAPH and modify it to contain the following fields: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6FCC-2D57-4121-8E23-FBF5BFF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8B999-210C-4E30-AB9D-82296F3E675C}"/>
              </a:ext>
            </a:extLst>
          </p:cNvPr>
          <p:cNvSpPr txBox="1"/>
          <p:nvPr/>
        </p:nvSpPr>
        <p:spPr>
          <a:xfrm>
            <a:off x="4661986" y="2025312"/>
            <a:ext cx="48857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LIST** A;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C6438-3C43-4C18-AE27-C8B3CA131AA3}"/>
              </a:ext>
            </a:extLst>
          </p:cNvPr>
          <p:cNvSpPr txBox="1"/>
          <p:nvPr/>
        </p:nvSpPr>
        <p:spPr>
          <a:xfrm>
            <a:off x="27989" y="2316270"/>
            <a:ext cx="4497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HEAP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EA3E2-9D05-4067-92FF-B148B91BB7C5}"/>
              </a:ext>
            </a:extLst>
          </p:cNvPr>
          <p:cNvSpPr txBox="1"/>
          <p:nvPr/>
        </p:nvSpPr>
        <p:spPr>
          <a:xfrm>
            <a:off x="6718529" y="5086347"/>
            <a:ext cx="263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is this a double pointer?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12EB6A9-63D5-4516-A02F-B9E5A143BEEC}"/>
              </a:ext>
            </a:extLst>
          </p:cNvPr>
          <p:cNvSpPr/>
          <p:nvPr/>
        </p:nvSpPr>
        <p:spPr>
          <a:xfrm>
            <a:off x="3544296" y="5226576"/>
            <a:ext cx="3056759" cy="49594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A71BD-4CCD-405E-A7C4-B55FB2047E94}"/>
              </a:ext>
            </a:extLst>
          </p:cNvPr>
          <p:cNvSpPr txBox="1"/>
          <p:nvPr/>
        </p:nvSpPr>
        <p:spPr>
          <a:xfrm>
            <a:off x="651181" y="4769838"/>
            <a:ext cx="3056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</a:t>
            </a:r>
            <a:r>
              <a:rPr lang="en-US" sz="2400" b="1" dirty="0">
                <a:cs typeface="Courier New" panose="02070309020205020404" pitchFamily="49" charset="0"/>
              </a:rPr>
              <a:t>pointer to an array of LIST pointers</a:t>
            </a:r>
            <a:r>
              <a:rPr lang="en-US" sz="2400" dirty="0">
                <a:cs typeface="Courier New" panose="02070309020205020404" pitchFamily="49" charset="0"/>
              </a:rPr>
              <a:t>. :O</a:t>
            </a:r>
            <a:endParaRPr lang="en-US" sz="2400" dirty="0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87A5F0D4-54CA-4FA1-8EEC-391B2F1296EE}"/>
              </a:ext>
            </a:extLst>
          </p:cNvPr>
          <p:cNvSpPr/>
          <p:nvPr/>
        </p:nvSpPr>
        <p:spPr>
          <a:xfrm rot="765696">
            <a:off x="7740586" y="220954"/>
            <a:ext cx="1023582" cy="8734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9">
            <a:extLst>
              <a:ext uri="{FF2B5EF4-FFF2-40B4-BE49-F238E27FC236}">
                <a16:creationId xmlns:a16="http://schemas.microsoft.com/office/drawing/2014/main" id="{9698F347-54CE-47B8-BD0E-B86ACFB92081}"/>
              </a:ext>
            </a:extLst>
          </p:cNvPr>
          <p:cNvSpPr/>
          <p:nvPr/>
        </p:nvSpPr>
        <p:spPr>
          <a:xfrm rot="10800000">
            <a:off x="3588404" y="2750370"/>
            <a:ext cx="1303676" cy="81035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1CB92D31-E7AA-409D-AD9F-A17576D29A77}"/>
              </a:ext>
            </a:extLst>
          </p:cNvPr>
          <p:cNvSpPr/>
          <p:nvPr/>
        </p:nvSpPr>
        <p:spPr>
          <a:xfrm rot="20278801">
            <a:off x="1321864" y="278717"/>
            <a:ext cx="1023582" cy="8734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9">
            <a:extLst>
              <a:ext uri="{FF2B5EF4-FFF2-40B4-BE49-F238E27FC236}">
                <a16:creationId xmlns:a16="http://schemas.microsoft.com/office/drawing/2014/main" id="{65F1950B-D8CE-4FE6-9680-37E1D46D5E3A}"/>
              </a:ext>
            </a:extLst>
          </p:cNvPr>
          <p:cNvSpPr/>
          <p:nvPr/>
        </p:nvSpPr>
        <p:spPr>
          <a:xfrm rot="5400000">
            <a:off x="7258830" y="4224759"/>
            <a:ext cx="878639" cy="78994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1" grpId="0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4DD5-3FD5-44ED-B6FD-17BE09BE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 &amp; 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04A9-7555-45AA-B438-825585C0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GRAPH* graph = NULL;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you enter the keyboard command “R”…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Initialize the graph pointer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Read in Ginput.txt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Build the adjacency list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ABD4-B5D4-4780-8A48-7610E6FF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F908E-9C63-4DE6-AF50-A81469688C95}"/>
              </a:ext>
            </a:extLst>
          </p:cNvPr>
          <p:cNvSpPr txBox="1"/>
          <p:nvPr/>
        </p:nvSpPr>
        <p:spPr>
          <a:xfrm>
            <a:off x="7415993" y="3762273"/>
            <a:ext cx="2398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2 1 4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1 1 5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F6560-AC0E-4164-B514-F12732582E7F}"/>
              </a:ext>
            </a:extLst>
          </p:cNvPr>
          <p:cNvSpPr txBox="1"/>
          <p:nvPr/>
        </p:nvSpPr>
        <p:spPr>
          <a:xfrm>
            <a:off x="3968442" y="4164437"/>
            <a:ext cx="4885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LIST** A;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267B7-0CFD-4259-A85F-A90981CE80E9}"/>
              </a:ext>
            </a:extLst>
          </p:cNvPr>
          <p:cNvSpPr txBox="1"/>
          <p:nvPr/>
        </p:nvSpPr>
        <p:spPr>
          <a:xfrm>
            <a:off x="628650" y="3620650"/>
            <a:ext cx="747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GRAPH* graph = new GRAPH;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12" name="Graphic 11" descr="Apple">
            <a:extLst>
              <a:ext uri="{FF2B5EF4-FFF2-40B4-BE49-F238E27FC236}">
                <a16:creationId xmlns:a16="http://schemas.microsoft.com/office/drawing/2014/main" id="{70E6653F-451C-4BD8-9112-9F15A7F9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2636" y="1917473"/>
            <a:ext cx="768185" cy="768185"/>
          </a:xfrm>
          <a:prstGeom prst="rect">
            <a:avLst/>
          </a:prstGeom>
        </p:spPr>
      </p:pic>
      <p:pic>
        <p:nvPicPr>
          <p:cNvPr id="14" name="Graphic 13" descr="Orange">
            <a:extLst>
              <a:ext uri="{FF2B5EF4-FFF2-40B4-BE49-F238E27FC236}">
                <a16:creationId xmlns:a16="http://schemas.microsoft.com/office/drawing/2014/main" id="{81C2CEC8-3296-43D4-99D1-CCBADE34F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015" y="2502827"/>
            <a:ext cx="722885" cy="722885"/>
          </a:xfrm>
          <a:prstGeom prst="rect">
            <a:avLst/>
          </a:prstGeom>
        </p:spPr>
      </p:pic>
      <p:pic>
        <p:nvPicPr>
          <p:cNvPr id="16" name="Graphic 15" descr="Grapes">
            <a:extLst>
              <a:ext uri="{FF2B5EF4-FFF2-40B4-BE49-F238E27FC236}">
                <a16:creationId xmlns:a16="http://schemas.microsoft.com/office/drawing/2014/main" id="{2DE6E7F0-56FE-4274-8535-BC0847427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5890">
            <a:off x="4488276" y="2874592"/>
            <a:ext cx="768185" cy="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4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CC399A7-6EE6-4FC9-AE5F-7A8F75892EC8}"/>
              </a:ext>
            </a:extLst>
          </p:cNvPr>
          <p:cNvSpPr/>
          <p:nvPr/>
        </p:nvSpPr>
        <p:spPr>
          <a:xfrm>
            <a:off x="337349" y="4527509"/>
            <a:ext cx="1373657" cy="317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63D8F4-93F1-4291-97D0-768B752F1E42}"/>
              </a:ext>
            </a:extLst>
          </p:cNvPr>
          <p:cNvSpPr/>
          <p:nvPr/>
        </p:nvSpPr>
        <p:spPr>
          <a:xfrm>
            <a:off x="6473136" y="5564704"/>
            <a:ext cx="2244736" cy="2838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419BE-DB7D-4FB7-99FF-AC2DDB8B0011}"/>
              </a:ext>
            </a:extLst>
          </p:cNvPr>
          <p:cNvSpPr/>
          <p:nvPr/>
        </p:nvSpPr>
        <p:spPr>
          <a:xfrm>
            <a:off x="337349" y="4827000"/>
            <a:ext cx="4805885" cy="1220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62A2C8-09D5-49D3-8968-D42589AB96DB}"/>
              </a:ext>
            </a:extLst>
          </p:cNvPr>
          <p:cNvSpPr/>
          <p:nvPr/>
        </p:nvSpPr>
        <p:spPr>
          <a:xfrm>
            <a:off x="6478815" y="5330939"/>
            <a:ext cx="2478754" cy="247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6F536D-5E35-4586-AEC9-BD20657B8DB9}"/>
              </a:ext>
            </a:extLst>
          </p:cNvPr>
          <p:cNvSpPr/>
          <p:nvPr/>
        </p:nvSpPr>
        <p:spPr>
          <a:xfrm>
            <a:off x="337349" y="4210262"/>
            <a:ext cx="1373657" cy="3172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D193D8-5542-43C0-AF1E-E58B81B1BB40}"/>
              </a:ext>
            </a:extLst>
          </p:cNvPr>
          <p:cNvSpPr/>
          <p:nvPr/>
        </p:nvSpPr>
        <p:spPr>
          <a:xfrm>
            <a:off x="6473136" y="5029360"/>
            <a:ext cx="859819" cy="283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CBE4B-D8EA-4E5A-9F1E-0F5B7BA4BCDB}"/>
              </a:ext>
            </a:extLst>
          </p:cNvPr>
          <p:cNvSpPr/>
          <p:nvPr/>
        </p:nvSpPr>
        <p:spPr>
          <a:xfrm>
            <a:off x="6473136" y="4723149"/>
            <a:ext cx="859819" cy="2838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E9265-E274-43F9-8CF4-2DF929559F2A}"/>
              </a:ext>
            </a:extLst>
          </p:cNvPr>
          <p:cNvSpPr/>
          <p:nvPr/>
        </p:nvSpPr>
        <p:spPr>
          <a:xfrm>
            <a:off x="337349" y="3861785"/>
            <a:ext cx="1373657" cy="317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7BAA-71D4-485E-BDD1-324174EBEFCA}"/>
              </a:ext>
            </a:extLst>
          </p:cNvPr>
          <p:cNvSpPr/>
          <p:nvPr/>
        </p:nvSpPr>
        <p:spPr>
          <a:xfrm>
            <a:off x="8002523" y="1185577"/>
            <a:ext cx="463178" cy="4600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0B0CD-53CD-422B-B1B5-DC6480F7724C}"/>
              </a:ext>
            </a:extLst>
          </p:cNvPr>
          <p:cNvSpPr/>
          <p:nvPr/>
        </p:nvSpPr>
        <p:spPr>
          <a:xfrm>
            <a:off x="2797838" y="3558088"/>
            <a:ext cx="338889" cy="330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BCE48-0D3A-4960-B060-6F9636D64C51}"/>
              </a:ext>
            </a:extLst>
          </p:cNvPr>
          <p:cNvSpPr/>
          <p:nvPr/>
        </p:nvSpPr>
        <p:spPr>
          <a:xfrm>
            <a:off x="7446826" y="1171852"/>
            <a:ext cx="463178" cy="4600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335C2-5EE0-4357-A27D-82D6E554AC95}"/>
              </a:ext>
            </a:extLst>
          </p:cNvPr>
          <p:cNvSpPr/>
          <p:nvPr/>
        </p:nvSpPr>
        <p:spPr>
          <a:xfrm>
            <a:off x="1885195" y="3571172"/>
            <a:ext cx="340180" cy="3172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C2ECA-139C-4E98-9B46-04EDCA0D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 &amp; file I/O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C11E-15AA-452D-B3FA-E95D7BF7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Initialize the graph pointer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Read in Ginput.txt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Build the adjacency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6472-58BE-4318-B35D-A8C58F1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099F8-125B-4C74-A076-B21DF1F1F5FB}"/>
              </a:ext>
            </a:extLst>
          </p:cNvPr>
          <p:cNvSpPr txBox="1"/>
          <p:nvPr/>
        </p:nvSpPr>
        <p:spPr>
          <a:xfrm>
            <a:off x="291895" y="2619170"/>
            <a:ext cx="50969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v1, e1, u, v, w;</a:t>
            </a:r>
          </a:p>
          <a:p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myfile.open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(“Ginput.txt”);</a:t>
            </a:r>
          </a:p>
          <a:p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v1 &gt;&gt; e1;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graph-&gt;v = v1;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graph-&gt;e = e1;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graph-&gt;H = NULL;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graph-&gt;A = new LIST*[v1 + 1];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v1;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graph-&gt;A[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NULL;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Graphic 7" descr="Apple">
            <a:extLst>
              <a:ext uri="{FF2B5EF4-FFF2-40B4-BE49-F238E27FC236}">
                <a16:creationId xmlns:a16="http://schemas.microsoft.com/office/drawing/2014/main" id="{F2DE46CD-9538-4DAC-AC83-EA2952A46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2636" y="1003068"/>
            <a:ext cx="768185" cy="768185"/>
          </a:xfrm>
          <a:prstGeom prst="rect">
            <a:avLst/>
          </a:prstGeom>
        </p:spPr>
      </p:pic>
      <p:pic>
        <p:nvPicPr>
          <p:cNvPr id="9" name="Graphic 8" descr="Orange">
            <a:extLst>
              <a:ext uri="{FF2B5EF4-FFF2-40B4-BE49-F238E27FC236}">
                <a16:creationId xmlns:a16="http://schemas.microsoft.com/office/drawing/2014/main" id="{9D27FBEC-A523-470C-AD7E-351F6934B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448574"/>
            <a:ext cx="722885" cy="722885"/>
          </a:xfrm>
          <a:prstGeom prst="rect">
            <a:avLst/>
          </a:prstGeom>
        </p:spPr>
      </p:pic>
      <p:pic>
        <p:nvPicPr>
          <p:cNvPr id="10" name="Graphic 9" descr="Grapes">
            <a:extLst>
              <a:ext uri="{FF2B5EF4-FFF2-40B4-BE49-F238E27FC236}">
                <a16:creationId xmlns:a16="http://schemas.microsoft.com/office/drawing/2014/main" id="{8196E731-07C7-418B-A2EE-EF09ECCC5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5890">
            <a:off x="4488276" y="1782080"/>
            <a:ext cx="768185" cy="768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370E33-2043-4303-9BA1-9B1BAABEB663}"/>
              </a:ext>
            </a:extLst>
          </p:cNvPr>
          <p:cNvSpPr txBox="1"/>
          <p:nvPr/>
        </p:nvSpPr>
        <p:spPr>
          <a:xfrm>
            <a:off x="7446826" y="1096906"/>
            <a:ext cx="2398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2 1 4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1 1 5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C68BF-99BB-4591-9CBB-32CB26C85C6D}"/>
              </a:ext>
            </a:extLst>
          </p:cNvPr>
          <p:cNvSpPr txBox="1"/>
          <p:nvPr/>
        </p:nvSpPr>
        <p:spPr>
          <a:xfrm>
            <a:off x="5961338" y="4416691"/>
            <a:ext cx="4885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LIST**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3635D-0D9E-47E0-8A79-B8A197E7297D}"/>
              </a:ext>
            </a:extLst>
          </p:cNvPr>
          <p:cNvSpPr txBox="1"/>
          <p:nvPr/>
        </p:nvSpPr>
        <p:spPr>
          <a:xfrm>
            <a:off x="5441821" y="3089171"/>
            <a:ext cx="47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neighbor;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 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64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5" grpId="0" animBg="1"/>
      <p:bldP spid="24" grpId="0" animBg="1"/>
      <p:bldP spid="21" grpId="0" animBg="1"/>
      <p:bldP spid="22" grpId="0" animBg="1"/>
      <p:bldP spid="20" grpId="0" animBg="1"/>
      <p:bldP spid="19" grpId="0" animBg="1"/>
      <p:bldP spid="16" grpId="0" animBg="1"/>
      <p:bldP spid="17" grpId="0" animBg="1"/>
      <p:bldP spid="1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E3B62-5B22-447D-B4A2-DFD74CB3D8A4}"/>
              </a:ext>
            </a:extLst>
          </p:cNvPr>
          <p:cNvSpPr/>
          <p:nvPr/>
        </p:nvSpPr>
        <p:spPr>
          <a:xfrm>
            <a:off x="8618226" y="2328641"/>
            <a:ext cx="326700" cy="351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58A71-D24F-41D3-944B-3F69D54D7744}"/>
              </a:ext>
            </a:extLst>
          </p:cNvPr>
          <p:cNvSpPr/>
          <p:nvPr/>
        </p:nvSpPr>
        <p:spPr>
          <a:xfrm>
            <a:off x="8040070" y="2319588"/>
            <a:ext cx="326700" cy="351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02A64-D937-4839-8BB4-889C985EC1BF}"/>
              </a:ext>
            </a:extLst>
          </p:cNvPr>
          <p:cNvSpPr/>
          <p:nvPr/>
        </p:nvSpPr>
        <p:spPr>
          <a:xfrm>
            <a:off x="7507654" y="2311850"/>
            <a:ext cx="326700" cy="3512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CAB018-B184-4B86-858F-27CA7BEDB544}"/>
              </a:ext>
            </a:extLst>
          </p:cNvPr>
          <p:cNvSpPr/>
          <p:nvPr/>
        </p:nvSpPr>
        <p:spPr>
          <a:xfrm>
            <a:off x="7507654" y="2880795"/>
            <a:ext cx="326700" cy="3512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32DD33-8C3F-4505-ADC9-49ACB3676EEE}"/>
              </a:ext>
            </a:extLst>
          </p:cNvPr>
          <p:cNvSpPr/>
          <p:nvPr/>
        </p:nvSpPr>
        <p:spPr>
          <a:xfrm>
            <a:off x="8041438" y="2878668"/>
            <a:ext cx="326700" cy="351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21A213-8510-4CAE-95EF-7D47D14E810E}"/>
              </a:ext>
            </a:extLst>
          </p:cNvPr>
          <p:cNvSpPr/>
          <p:nvPr/>
        </p:nvSpPr>
        <p:spPr>
          <a:xfrm>
            <a:off x="8629037" y="2869056"/>
            <a:ext cx="326700" cy="351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A6129-A6D2-44F8-9574-6D4E6088C73F}"/>
              </a:ext>
            </a:extLst>
          </p:cNvPr>
          <p:cNvSpPr/>
          <p:nvPr/>
        </p:nvSpPr>
        <p:spPr>
          <a:xfrm>
            <a:off x="8611231" y="1769375"/>
            <a:ext cx="326700" cy="3512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51C89-D085-4292-89C5-C07D2BBA1F21}"/>
              </a:ext>
            </a:extLst>
          </p:cNvPr>
          <p:cNvSpPr/>
          <p:nvPr/>
        </p:nvSpPr>
        <p:spPr>
          <a:xfrm>
            <a:off x="8073241" y="1769375"/>
            <a:ext cx="326700" cy="351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674B0-8C6D-4C17-8857-F52318E45A36}"/>
              </a:ext>
            </a:extLst>
          </p:cNvPr>
          <p:cNvSpPr/>
          <p:nvPr/>
        </p:nvSpPr>
        <p:spPr>
          <a:xfrm>
            <a:off x="7510059" y="1759164"/>
            <a:ext cx="326700" cy="3512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0F259E-5F22-472E-9CCA-B5E8BB04B662}"/>
              </a:ext>
            </a:extLst>
          </p:cNvPr>
          <p:cNvSpPr/>
          <p:nvPr/>
        </p:nvSpPr>
        <p:spPr>
          <a:xfrm>
            <a:off x="4000321" y="2343705"/>
            <a:ext cx="230819" cy="248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C8AD1-25DA-42B1-B31F-4F8CA16B715E}"/>
              </a:ext>
            </a:extLst>
          </p:cNvPr>
          <p:cNvSpPr/>
          <p:nvPr/>
        </p:nvSpPr>
        <p:spPr>
          <a:xfrm>
            <a:off x="3353470" y="2351635"/>
            <a:ext cx="230819" cy="248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08008-01FC-49FD-A368-1F1789AE0743}"/>
              </a:ext>
            </a:extLst>
          </p:cNvPr>
          <p:cNvSpPr/>
          <p:nvPr/>
        </p:nvSpPr>
        <p:spPr>
          <a:xfrm>
            <a:off x="2663301" y="2343705"/>
            <a:ext cx="230819" cy="248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A8A10-F806-48B2-8003-075BF7CA1CBE}"/>
              </a:ext>
            </a:extLst>
          </p:cNvPr>
          <p:cNvSpPr/>
          <p:nvPr/>
        </p:nvSpPr>
        <p:spPr>
          <a:xfrm>
            <a:off x="5985021" y="3997039"/>
            <a:ext cx="2423973" cy="248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FA66C-D2A6-4E45-B72A-880D602B02BA}"/>
              </a:ext>
            </a:extLst>
          </p:cNvPr>
          <p:cNvSpPr/>
          <p:nvPr/>
        </p:nvSpPr>
        <p:spPr>
          <a:xfrm>
            <a:off x="5983660" y="3703547"/>
            <a:ext cx="1526399" cy="248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791B9-3824-49E0-A7B0-9639C8157605}"/>
              </a:ext>
            </a:extLst>
          </p:cNvPr>
          <p:cNvSpPr/>
          <p:nvPr/>
        </p:nvSpPr>
        <p:spPr>
          <a:xfrm>
            <a:off x="5975968" y="3410055"/>
            <a:ext cx="1764255" cy="248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8BA534-0AC9-4E63-B542-826196BAE381}"/>
              </a:ext>
            </a:extLst>
          </p:cNvPr>
          <p:cNvSpPr/>
          <p:nvPr/>
        </p:nvSpPr>
        <p:spPr>
          <a:xfrm>
            <a:off x="804662" y="3425287"/>
            <a:ext cx="1449651" cy="2485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212CA-3274-4B06-9755-ACEA36E6CCD3}"/>
              </a:ext>
            </a:extLst>
          </p:cNvPr>
          <p:cNvSpPr/>
          <p:nvPr/>
        </p:nvSpPr>
        <p:spPr>
          <a:xfrm>
            <a:off x="796705" y="3147618"/>
            <a:ext cx="1702051" cy="2485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B888A-5CF6-490B-A3A5-D7355BC2C4A8}"/>
              </a:ext>
            </a:extLst>
          </p:cNvPr>
          <p:cNvSpPr/>
          <p:nvPr/>
        </p:nvSpPr>
        <p:spPr>
          <a:xfrm>
            <a:off x="796705" y="2869949"/>
            <a:ext cx="2018923" cy="248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97F76-43ED-42EF-B115-E624C92D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 &amp; file I/O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D8F3-745D-43C3-8CE2-2F04AEED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Initialize the graph pointer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Read in Ginput.txt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Build the adjacency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49CD4-F213-415C-AE66-6AA4DD77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31C22-CC0F-4C31-91BA-5D3F04D4EADB}"/>
              </a:ext>
            </a:extLst>
          </p:cNvPr>
          <p:cNvSpPr txBox="1"/>
          <p:nvPr/>
        </p:nvSpPr>
        <p:spPr>
          <a:xfrm>
            <a:off x="288995" y="2265445"/>
            <a:ext cx="6487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u &gt;&gt; v &gt;&gt; w)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LIST* temp = new LIST;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temp-&gt;neighbor = v;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temp-&gt;weight = w;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temp-&gt;next = NULL;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(graph-&gt;A[u] == NULL) {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graph-&gt;A[u] = temp;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temp-&gt;next = graph-&gt;A[u];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graph-&gt;A[u] = temp;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myfile.close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D29077E9-B3D8-4D57-A156-7A6A0A74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621" y="1019893"/>
            <a:ext cx="768185" cy="768185"/>
          </a:xfrm>
          <a:prstGeom prst="rect">
            <a:avLst/>
          </a:prstGeom>
        </p:spPr>
      </p:pic>
      <p:pic>
        <p:nvPicPr>
          <p:cNvPr id="8" name="Graphic 7" descr="Orange">
            <a:extLst>
              <a:ext uri="{FF2B5EF4-FFF2-40B4-BE49-F238E27FC236}">
                <a16:creationId xmlns:a16="http://schemas.microsoft.com/office/drawing/2014/main" id="{F80003DE-C0CC-42EC-8C59-416D1861A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0" y="1397722"/>
            <a:ext cx="722885" cy="722885"/>
          </a:xfrm>
          <a:prstGeom prst="rect">
            <a:avLst/>
          </a:prstGeom>
        </p:spPr>
      </p:pic>
      <p:pic>
        <p:nvPicPr>
          <p:cNvPr id="9" name="Graphic 8" descr="Grapes">
            <a:extLst>
              <a:ext uri="{FF2B5EF4-FFF2-40B4-BE49-F238E27FC236}">
                <a16:creationId xmlns:a16="http://schemas.microsoft.com/office/drawing/2014/main" id="{2B635F7A-7F8D-4199-8CB1-B8B85DC32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75890">
            <a:off x="4000685" y="1607897"/>
            <a:ext cx="768185" cy="768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F5034A-1642-44EA-83AA-8D47CE8256A4}"/>
              </a:ext>
            </a:extLst>
          </p:cNvPr>
          <p:cNvSpPr txBox="1"/>
          <p:nvPr/>
        </p:nvSpPr>
        <p:spPr>
          <a:xfrm>
            <a:off x="7446826" y="1096906"/>
            <a:ext cx="2398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2 1 4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1 1 5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AF36-58D0-4D05-8BF7-D41FC350968F}"/>
              </a:ext>
            </a:extLst>
          </p:cNvPr>
          <p:cNvSpPr txBox="1"/>
          <p:nvPr/>
        </p:nvSpPr>
        <p:spPr>
          <a:xfrm>
            <a:off x="5961338" y="4416691"/>
            <a:ext cx="4885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LIST** 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7E957-71A5-47AB-8BDD-8F5A8A9323F8}"/>
              </a:ext>
            </a:extLst>
          </p:cNvPr>
          <p:cNvSpPr txBox="1"/>
          <p:nvPr/>
        </p:nvSpPr>
        <p:spPr>
          <a:xfrm>
            <a:off x="5441821" y="3089171"/>
            <a:ext cx="47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neighbor;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 next;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BBB28C8-BEDB-4FCC-A785-1593DE657970}"/>
              </a:ext>
            </a:extLst>
          </p:cNvPr>
          <p:cNvSpPr/>
          <p:nvPr/>
        </p:nvSpPr>
        <p:spPr>
          <a:xfrm>
            <a:off x="4384777" y="3650439"/>
            <a:ext cx="827660" cy="1754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61F71-4198-40B0-9FF1-385EB15160F6}"/>
              </a:ext>
            </a:extLst>
          </p:cNvPr>
          <p:cNvSpPr txBox="1"/>
          <p:nvPr/>
        </p:nvSpPr>
        <p:spPr>
          <a:xfrm>
            <a:off x="4845766" y="4656828"/>
            <a:ext cx="1115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Insert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/>
              <a:t> at head of linked list for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1857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0" grpId="0"/>
      <p:bldP spid="20" grpId="1"/>
      <p:bldP spid="20" grpId="2"/>
      <p:bldP spid="20" grpId="3"/>
      <p:bldP spid="20" grpId="4"/>
      <p:bldP spid="20" grpId="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9C94-9A8A-4688-9603-A80720E9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 &amp; file I/O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2397-CE51-4CAB-A0AB-27A44A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enter the keyboard command “R”, you initialize the graph pointer object and build the adjacency list, but you do NOT build the min heap!</a:t>
            </a:r>
          </a:p>
          <a:p>
            <a:r>
              <a:rPr lang="en-US" dirty="0"/>
              <a:t>You only initialize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graph-&gt;H</a:t>
            </a:r>
            <a:r>
              <a:rPr lang="en-US" dirty="0"/>
              <a:t> and build the min heap when you enter the keyboard command “F s t </a:t>
            </a:r>
            <a:r>
              <a:rPr lang="en-US" dirty="0" err="1"/>
              <a:t>iFlag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graph-&gt;H = new ELEMENT[graph-&gt;v + 1];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E5FEA-539E-442D-A5EF-8200624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B90E-20B4-48F9-8843-9B77E1F0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6B24-7EED-4CB9-9D16-D9CE62F5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 is all automated.</a:t>
            </a:r>
          </a:p>
          <a:p>
            <a:r>
              <a:rPr lang="en-US" dirty="0"/>
              <a:t>Test your code with the bash script.</a:t>
            </a:r>
          </a:p>
          <a:p>
            <a:r>
              <a:rPr lang="en-US" dirty="0"/>
              <a:t>We just showed you explicitly how to dynamically allocate memory for all of the pointers you have to implement for this class. Literally just use this code word-for-word and you will be fine. You have been given a generous push to getting started on this project.</a:t>
            </a:r>
          </a:p>
          <a:p>
            <a:r>
              <a:rPr lang="en-US" dirty="0"/>
              <a:t>Start early!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D667-4E8B-4F1F-A814-E85943A5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DE26-7EAF-4C8D-9EAA-40319C77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38" y="1046107"/>
            <a:ext cx="7886700" cy="2586093"/>
          </a:xfrm>
        </p:spPr>
        <p:txBody>
          <a:bodyPr/>
          <a:lstStyle/>
          <a:p>
            <a:r>
              <a:rPr lang="en-US" dirty="0"/>
              <a:t>Thank you very much!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653438-4DEA-489A-866F-490A574FEC79}"/>
              </a:ext>
            </a:extLst>
          </p:cNvPr>
          <p:cNvGrpSpPr/>
          <p:nvPr/>
        </p:nvGrpSpPr>
        <p:grpSpPr>
          <a:xfrm>
            <a:off x="5791303" y="4589464"/>
            <a:ext cx="5648131" cy="2607196"/>
            <a:chOff x="5791303" y="4508295"/>
            <a:chExt cx="5648131" cy="26071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6AF0D5-0C44-4A13-8721-1FFE414CB196}"/>
                </a:ext>
              </a:extLst>
            </p:cNvPr>
            <p:cNvGrpSpPr/>
            <p:nvPr/>
          </p:nvGrpSpPr>
          <p:grpSpPr>
            <a:xfrm>
              <a:off x="5791303" y="4508295"/>
              <a:ext cx="5648131" cy="2607196"/>
              <a:chOff x="4984853" y="3898844"/>
              <a:chExt cx="5648131" cy="2607196"/>
            </a:xfrm>
          </p:grpSpPr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30B9BA9-BCFB-429C-B1AB-E50F244DE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4853" y="4685123"/>
                <a:ext cx="5648131" cy="182091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EE4FE6E-AAE1-477D-A723-DE347A50DE4F}"/>
                  </a:ext>
                </a:extLst>
              </p:cNvPr>
              <p:cNvGrpSpPr/>
              <p:nvPr/>
            </p:nvGrpSpPr>
            <p:grpSpPr>
              <a:xfrm>
                <a:off x="6457950" y="3898844"/>
                <a:ext cx="1249417" cy="1249417"/>
                <a:chOff x="6505246" y="3914610"/>
                <a:chExt cx="1249417" cy="1249417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F993910F-20A6-4070-8FCF-8D7A9D316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5246" y="3914610"/>
                  <a:ext cx="1249417" cy="124941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A8B4F7FA-AD78-4D2A-BA24-DADDF3060ECE}"/>
                    </a:ext>
                  </a:extLst>
                </p:cNvPr>
                <p:cNvSpPr/>
                <p:nvPr/>
              </p:nvSpPr>
              <p:spPr>
                <a:xfrm>
                  <a:off x="6519041" y="3925614"/>
                  <a:ext cx="291662" cy="5517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E2FC9B6-2EB0-4770-818E-914B3EDACF0A}"/>
                </a:ext>
              </a:extLst>
            </p:cNvPr>
            <p:cNvSpPr/>
            <p:nvPr/>
          </p:nvSpPr>
          <p:spPr>
            <a:xfrm>
              <a:off x="7321550" y="4570414"/>
              <a:ext cx="254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Red-black tree deletion</a:t>
            </a:r>
          </a:p>
          <a:p>
            <a:r>
              <a:rPr lang="en-US" sz="3200" dirty="0"/>
              <a:t>Project 2 requirements</a:t>
            </a:r>
          </a:p>
          <a:p>
            <a:r>
              <a:rPr lang="en-US" sz="3200" dirty="0"/>
              <a:t>Structs</a:t>
            </a:r>
          </a:p>
          <a:p>
            <a:r>
              <a:rPr lang="en-US" sz="3200" dirty="0"/>
              <a:t>Dynamic memory allocation &amp; file I/O</a:t>
            </a:r>
          </a:p>
          <a:p>
            <a:r>
              <a:rPr lang="en-US" sz="3200" dirty="0"/>
              <a:t>Testing &amp; grading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DDE4-5EE0-47EB-A8DE-A2AB5E7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3354-E38F-481F-8344-1899CDB5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my superior video: </a:t>
            </a:r>
            <a:r>
              <a:rPr lang="en-US" dirty="0">
                <a:hlinkClick r:id="rId2"/>
              </a:rPr>
              <a:t>https://www.youtube.com/watch?v=eO3GzpCCUSg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BA8B-C44C-44D1-8257-3869C55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D298-CDEA-7648-86AD-15DE279C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CC27-17C6-4D4E-8141-6263ABA6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project 1, you implemented the max heap data structure and a number of max heap operations.</a:t>
            </a:r>
          </a:p>
          <a:p>
            <a:r>
              <a:rPr lang="en-US" dirty="0"/>
              <a:t>For project 2, you will recycle some of your work from project 1 to implement Dijkstra’s algorithm.</a:t>
            </a:r>
          </a:p>
          <a:p>
            <a:r>
              <a:rPr lang="en-US" dirty="0"/>
              <a:t>For more on Dijkstra’s algorithm, see week 10 recitation slides.</a:t>
            </a:r>
          </a:p>
          <a:p>
            <a:r>
              <a:rPr lang="en-US" dirty="0"/>
              <a:t>Hello again, pointers!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8D071-32D6-BF4B-A4B0-70A79141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D1E5-9F15-4751-8FDA-45E35267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requirements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EA09-D437-40F4-BC81-22469ABF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</a:t>
            </a:r>
            <a:r>
              <a:rPr lang="en-US" dirty="0" err="1"/>
              <a:t>makefile</a:t>
            </a:r>
            <a:r>
              <a:rPr lang="en-US" dirty="0"/>
              <a:t>. The executable must be called </a:t>
            </a:r>
            <a:r>
              <a:rPr lang="en-US" b="1" dirty="0"/>
              <a:t>proj2</a:t>
            </a:r>
            <a:r>
              <a:rPr lang="en-US" dirty="0"/>
              <a:t>.</a:t>
            </a:r>
          </a:p>
          <a:p>
            <a:r>
              <a:rPr lang="en-US" dirty="0"/>
              <a:t>Your project will be graded on general.asu.edu. If your program does not run on general.asu.edu, you will get a 0. It does not matter if your program runs fine on your personal computer.</a:t>
            </a:r>
          </a:p>
          <a:p>
            <a:r>
              <a:rPr lang="en-US" dirty="0"/>
              <a:t>You need to implement modular design.</a:t>
            </a:r>
          </a:p>
          <a:p>
            <a:r>
              <a:rPr lang="en-US" dirty="0"/>
              <a:t>You need to provide documentation. Provide sufficient comments about your variables &amp; algorithms. Provide a README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8AFE2-8B3F-4B04-8CF9-DE66557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5860-3D6E-48F6-A1E9-70B9C890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2B7B-3D18-4726-B5BB-C9EDFBB1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project 1, you created 2 data types ELEMENT and HEAP: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will expand these structs to account for the graph you will be applying Dijkstra’s algorithm to.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14760-4698-459E-AA8B-4F338889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45DDC-173A-4F96-9644-C73FC152E5BB}"/>
              </a:ext>
            </a:extLst>
          </p:cNvPr>
          <p:cNvSpPr txBox="1"/>
          <p:nvPr/>
        </p:nvSpPr>
        <p:spPr>
          <a:xfrm>
            <a:off x="231564" y="2104201"/>
            <a:ext cx="3792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ELEMENT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AB425-F37D-4B6A-BB94-CC994B1B0F78}"/>
              </a:ext>
            </a:extLst>
          </p:cNvPr>
          <p:cNvSpPr txBox="1"/>
          <p:nvPr/>
        </p:nvSpPr>
        <p:spPr>
          <a:xfrm>
            <a:off x="4413820" y="2076905"/>
            <a:ext cx="4497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HEAP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capacity;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size;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38DC9B7B-9BB6-4081-884F-869EC2E965D9}"/>
              </a:ext>
            </a:extLst>
          </p:cNvPr>
          <p:cNvSpPr/>
          <p:nvPr/>
        </p:nvSpPr>
        <p:spPr>
          <a:xfrm rot="1704879">
            <a:off x="2241727" y="2820073"/>
            <a:ext cx="1241947" cy="1217854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0B773CCC-4605-4803-A1AF-FE1F573EB0D5}"/>
              </a:ext>
            </a:extLst>
          </p:cNvPr>
          <p:cNvSpPr/>
          <p:nvPr/>
        </p:nvSpPr>
        <p:spPr>
          <a:xfrm rot="1977544">
            <a:off x="7683588" y="1999299"/>
            <a:ext cx="1023582" cy="8734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3C26-7E6E-4EF2-B919-6A29861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F596-03F3-4312-BFDE-BDB9B93F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project 2, you will create 3 data types ELEMENT, LIST, and GRAPH: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6FCC-2D57-4121-8E23-FBF5BFFF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F1A54-B4A0-48DF-A31C-7DD9AD7FF1D3}"/>
              </a:ext>
            </a:extLst>
          </p:cNvPr>
          <p:cNvSpPr txBox="1"/>
          <p:nvPr/>
        </p:nvSpPr>
        <p:spPr>
          <a:xfrm>
            <a:off x="574058" y="2023090"/>
            <a:ext cx="3905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ELEMENT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6CBFF-356D-4E19-A55B-4E8ACD65C7EF}"/>
              </a:ext>
            </a:extLst>
          </p:cNvPr>
          <p:cNvSpPr txBox="1"/>
          <p:nvPr/>
        </p:nvSpPr>
        <p:spPr>
          <a:xfrm>
            <a:off x="5086542" y="1823281"/>
            <a:ext cx="478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neighbor;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weight;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 next;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50E3-84EB-4DF6-9370-0A4490BDD698}"/>
              </a:ext>
            </a:extLst>
          </p:cNvPr>
          <p:cNvSpPr txBox="1"/>
          <p:nvPr/>
        </p:nvSpPr>
        <p:spPr>
          <a:xfrm>
            <a:off x="2296507" y="3810822"/>
            <a:ext cx="488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GRAPH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ELEMENT* H;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LIST** A;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8A57EC19-0E23-46FC-8862-0C2D410E4E32}"/>
              </a:ext>
            </a:extLst>
          </p:cNvPr>
          <p:cNvSpPr/>
          <p:nvPr/>
        </p:nvSpPr>
        <p:spPr>
          <a:xfrm rot="20127807">
            <a:off x="1613734" y="4648331"/>
            <a:ext cx="1023582" cy="873457"/>
          </a:xfrm>
          <a:prstGeom prst="hear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FD5950E0-6703-4E4C-9403-E65801912D2A}"/>
              </a:ext>
            </a:extLst>
          </p:cNvPr>
          <p:cNvSpPr/>
          <p:nvPr/>
        </p:nvSpPr>
        <p:spPr>
          <a:xfrm rot="1704879">
            <a:off x="2705750" y="2438251"/>
            <a:ext cx="1241947" cy="1217854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A1C877B-421A-49C1-80E7-5BAC7A6C020F}"/>
              </a:ext>
            </a:extLst>
          </p:cNvPr>
          <p:cNvSpPr/>
          <p:nvPr/>
        </p:nvSpPr>
        <p:spPr>
          <a:xfrm rot="19983673">
            <a:off x="7559845" y="3519139"/>
            <a:ext cx="755630" cy="1191602"/>
          </a:xfrm>
          <a:prstGeom prst="moon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5FC5-1FC4-0249-B94C-27D93DA3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1615-C636-0245-B5EC-70853CA9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will modify ELEMENT to contain the following fields: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struct will be used to implement the </a:t>
            </a:r>
            <a:r>
              <a:rPr lang="en-US" b="1" dirty="0"/>
              <a:t>min heap </a:t>
            </a:r>
            <a:r>
              <a:rPr lang="en-US" dirty="0"/>
              <a:t>data structure. The min heap will keep track of the shortest distance computed for each node in the graph.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B4C1-C0A8-184B-B906-BFD2ED88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42DB2-9D97-7F48-967C-88EE89A2C07B}"/>
              </a:ext>
            </a:extLst>
          </p:cNvPr>
          <p:cNvSpPr txBox="1"/>
          <p:nvPr/>
        </p:nvSpPr>
        <p:spPr>
          <a:xfrm>
            <a:off x="411293" y="1920183"/>
            <a:ext cx="3792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ELEMENT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944CC-DF35-204F-8CFA-933365165E0C}"/>
              </a:ext>
            </a:extLst>
          </p:cNvPr>
          <p:cNvSpPr txBox="1"/>
          <p:nvPr/>
        </p:nvSpPr>
        <p:spPr>
          <a:xfrm>
            <a:off x="5126634" y="1810999"/>
            <a:ext cx="3905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ELEMENT {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node;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14C71AA-86A6-EC41-831E-672476CD86B6}"/>
              </a:ext>
            </a:extLst>
          </p:cNvPr>
          <p:cNvSpPr/>
          <p:nvPr/>
        </p:nvSpPr>
        <p:spPr>
          <a:xfrm>
            <a:off x="3822490" y="2320292"/>
            <a:ext cx="1319134" cy="8240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945EF5A6-A5D3-463D-B025-2BE2D00146E1}"/>
              </a:ext>
            </a:extLst>
          </p:cNvPr>
          <p:cNvSpPr/>
          <p:nvPr/>
        </p:nvSpPr>
        <p:spPr>
          <a:xfrm rot="1704879">
            <a:off x="7701596" y="609420"/>
            <a:ext cx="1241947" cy="1217854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AB93CEAE-11BC-4207-87F6-62920E5F5036}"/>
              </a:ext>
            </a:extLst>
          </p:cNvPr>
          <p:cNvSpPr/>
          <p:nvPr/>
        </p:nvSpPr>
        <p:spPr>
          <a:xfrm rot="18793132">
            <a:off x="2499533" y="2709040"/>
            <a:ext cx="1241947" cy="1217854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B8A126C-9F98-44B0-A6AF-4614B23AA6A7}"/>
              </a:ext>
            </a:extLst>
          </p:cNvPr>
          <p:cNvSpPr/>
          <p:nvPr/>
        </p:nvSpPr>
        <p:spPr>
          <a:xfrm>
            <a:off x="1794197" y="2738029"/>
            <a:ext cx="280263" cy="368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038D5-64BA-4D40-9ED6-2AD4EC961302}"/>
              </a:ext>
            </a:extLst>
          </p:cNvPr>
          <p:cNvSpPr/>
          <p:nvPr/>
        </p:nvSpPr>
        <p:spPr>
          <a:xfrm>
            <a:off x="1234269" y="3129574"/>
            <a:ext cx="300251" cy="368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DFC762-AE69-49C2-932A-FDC07B318F64}"/>
              </a:ext>
            </a:extLst>
          </p:cNvPr>
          <p:cNvSpPr/>
          <p:nvPr/>
        </p:nvSpPr>
        <p:spPr>
          <a:xfrm>
            <a:off x="1452633" y="3958354"/>
            <a:ext cx="300251" cy="368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C1849-98B5-4107-B6A7-677ADBDB20CC}"/>
              </a:ext>
            </a:extLst>
          </p:cNvPr>
          <p:cNvSpPr/>
          <p:nvPr/>
        </p:nvSpPr>
        <p:spPr>
          <a:xfrm>
            <a:off x="2208378" y="3958353"/>
            <a:ext cx="300251" cy="368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6B086-4C03-451B-B45A-A3F907D1319B}"/>
              </a:ext>
            </a:extLst>
          </p:cNvPr>
          <p:cNvSpPr/>
          <p:nvPr/>
        </p:nvSpPr>
        <p:spPr>
          <a:xfrm>
            <a:off x="2696855" y="4340571"/>
            <a:ext cx="300251" cy="368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21F4CB-85D4-48DF-A874-5955E589612A}"/>
              </a:ext>
            </a:extLst>
          </p:cNvPr>
          <p:cNvSpPr/>
          <p:nvPr/>
        </p:nvSpPr>
        <p:spPr>
          <a:xfrm>
            <a:off x="2768277" y="4716292"/>
            <a:ext cx="300251" cy="368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4FE5D-151B-4CB8-BBFD-3BC4B20FB68B}"/>
              </a:ext>
            </a:extLst>
          </p:cNvPr>
          <p:cNvSpPr/>
          <p:nvPr/>
        </p:nvSpPr>
        <p:spPr>
          <a:xfrm>
            <a:off x="3493544" y="4340571"/>
            <a:ext cx="300251" cy="368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29721-92BF-400D-AC62-0AF9D10F8257}"/>
              </a:ext>
            </a:extLst>
          </p:cNvPr>
          <p:cNvSpPr/>
          <p:nvPr/>
        </p:nvSpPr>
        <p:spPr>
          <a:xfrm>
            <a:off x="6050225" y="3367992"/>
            <a:ext cx="1196737" cy="319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62D5D-9ADA-4D12-84EB-93B707F41023}"/>
              </a:ext>
            </a:extLst>
          </p:cNvPr>
          <p:cNvSpPr/>
          <p:nvPr/>
        </p:nvSpPr>
        <p:spPr>
          <a:xfrm>
            <a:off x="6050225" y="2969626"/>
            <a:ext cx="1210102" cy="319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3362E-D762-483E-94AB-CF3C05C54020}"/>
              </a:ext>
            </a:extLst>
          </p:cNvPr>
          <p:cNvSpPr/>
          <p:nvPr/>
        </p:nvSpPr>
        <p:spPr>
          <a:xfrm>
            <a:off x="6050225" y="2602378"/>
            <a:ext cx="1668436" cy="319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90F43C-4C2C-4267-BC9A-78A995EF992E}"/>
              </a:ext>
            </a:extLst>
          </p:cNvPr>
          <p:cNvSpPr/>
          <p:nvPr/>
        </p:nvSpPr>
        <p:spPr>
          <a:xfrm>
            <a:off x="3022780" y="1951628"/>
            <a:ext cx="300251" cy="3684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69193-E8E1-4267-88B6-850D2FE9C98E}"/>
              </a:ext>
            </a:extLst>
          </p:cNvPr>
          <p:cNvSpPr/>
          <p:nvPr/>
        </p:nvSpPr>
        <p:spPr>
          <a:xfrm>
            <a:off x="1774209" y="2320117"/>
            <a:ext cx="300251" cy="3684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E3C52-379E-40EB-A5B1-514D700D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0799-589F-4800-97B2-D8AFCE93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relaxation technique: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apply the relaxation technique to the min heap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47EAD-779C-4D87-B33F-F927FD0A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F177-FD20-42C1-8A7E-D79117E62EB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DC5A9-270F-4A82-A6ED-2B2D562B0BFC}"/>
              </a:ext>
            </a:extLst>
          </p:cNvPr>
          <p:cNvSpPr txBox="1">
            <a:spLocks/>
          </p:cNvSpPr>
          <p:nvPr/>
        </p:nvSpPr>
        <p:spPr>
          <a:xfrm>
            <a:off x="-168039" y="1450393"/>
            <a:ext cx="7886700" cy="395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7438" lvl="1" indent="0" defTabSz="967252" eaLnBrk="0" hangingPunct="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None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CC3300"/>
                </a:solidFill>
              </a:rPr>
              <a:t>Initialize-Single-Source(G, s)</a:t>
            </a:r>
          </a:p>
          <a:p>
            <a:pPr marL="1031064" lvl="1" indent="-483626" defTabSz="967252" eaLnBrk="0" hangingPunct="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</a:rPr>
              <a:t> </a:t>
            </a:r>
            <a:r>
              <a:rPr lang="en-US" altLang="en-US" sz="2539" b="1" dirty="0">
                <a:solidFill>
                  <a:srgbClr val="000000"/>
                </a:solidFill>
              </a:rPr>
              <a:t>for</a:t>
            </a:r>
            <a:r>
              <a:rPr lang="en-US" altLang="en-US" sz="2539" dirty="0">
                <a:solidFill>
                  <a:srgbClr val="000000"/>
                </a:solidFill>
              </a:rPr>
              <a:t> each vertex v </a:t>
            </a: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539" dirty="0">
                <a:solidFill>
                  <a:srgbClr val="000000"/>
                </a:solidFill>
              </a:rPr>
              <a:t> V[G] </a:t>
            </a:r>
            <a:r>
              <a:rPr lang="en-US" altLang="en-US" sz="2539" b="1" dirty="0">
                <a:solidFill>
                  <a:srgbClr val="000000"/>
                </a:solidFill>
              </a:rPr>
              <a:t>do</a:t>
            </a:r>
          </a:p>
          <a:p>
            <a:pPr marL="1031064" lvl="1" indent="-483626" defTabSz="967252" eaLnBrk="0" hangingPunct="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</a:rPr>
              <a:t> 	</a:t>
            </a:r>
            <a:r>
              <a:rPr lang="en-US" altLang="en-US" sz="2539" dirty="0" err="1">
                <a:solidFill>
                  <a:srgbClr val="000000"/>
                </a:solidFill>
              </a:rPr>
              <a:t>v.d</a:t>
            </a:r>
            <a:r>
              <a:rPr lang="en-US" altLang="en-US" sz="2539" dirty="0">
                <a:solidFill>
                  <a:srgbClr val="000000"/>
                </a:solidFill>
              </a:rPr>
              <a:t> := </a:t>
            </a: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</a:t>
            </a:r>
          </a:p>
          <a:p>
            <a:pPr marL="1031064" lvl="1" indent="-483626" defTabSz="967252" eaLnBrk="0" hangingPunct="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 	</a:t>
            </a:r>
            <a:r>
              <a:rPr lang="en-US" altLang="en-US" sz="2539" dirty="0" err="1">
                <a:solidFill>
                  <a:srgbClr val="000000"/>
                </a:solidFill>
                <a:sym typeface="Symbol" panose="05050102010706020507" pitchFamily="18" charset="2"/>
              </a:rPr>
              <a:t>v.p</a:t>
            </a: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 := nil</a:t>
            </a:r>
          </a:p>
          <a:p>
            <a:pPr marL="1031064" lvl="1" indent="-483626" defTabSz="967252" eaLnBrk="0" hangingPunct="0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539" dirty="0" err="1">
                <a:solidFill>
                  <a:srgbClr val="000000"/>
                </a:solidFill>
                <a:sym typeface="Symbol" panose="05050102010706020507" pitchFamily="18" charset="2"/>
              </a:rPr>
              <a:t>s.d</a:t>
            </a: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 := 0</a:t>
            </a:r>
            <a:endParaRPr lang="en-US" altLang="en-US" sz="2539" dirty="0">
              <a:solidFill>
                <a:srgbClr val="000000"/>
              </a:solidFill>
            </a:endParaRPr>
          </a:p>
          <a:p>
            <a:pPr marL="547438" lvl="1" indent="0" defTabSz="967252" eaLnBrk="0" hangingPunct="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None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CC3300"/>
                </a:solidFill>
              </a:rPr>
              <a:t>Relax(u, v, w)</a:t>
            </a:r>
          </a:p>
          <a:p>
            <a:pPr marL="1031064" lvl="1" indent="-483626" defTabSz="967252" eaLnBrk="0" hangingPunct="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</a:rPr>
              <a:t> </a:t>
            </a:r>
            <a:r>
              <a:rPr lang="en-US" altLang="en-US" sz="2539" b="1" dirty="0">
                <a:solidFill>
                  <a:srgbClr val="000000"/>
                </a:solidFill>
              </a:rPr>
              <a:t>if</a:t>
            </a:r>
            <a:r>
              <a:rPr lang="en-US" altLang="en-US" sz="2539" dirty="0">
                <a:solidFill>
                  <a:srgbClr val="000000"/>
                </a:solidFill>
              </a:rPr>
              <a:t> </a:t>
            </a:r>
            <a:r>
              <a:rPr lang="en-US" altLang="en-US" sz="2539" dirty="0" err="1">
                <a:solidFill>
                  <a:srgbClr val="000000"/>
                </a:solidFill>
              </a:rPr>
              <a:t>v.d</a:t>
            </a:r>
            <a:r>
              <a:rPr lang="en-US" altLang="en-US" sz="2539" dirty="0">
                <a:solidFill>
                  <a:srgbClr val="000000"/>
                </a:solidFill>
              </a:rPr>
              <a:t> &gt; </a:t>
            </a:r>
            <a:r>
              <a:rPr lang="en-US" altLang="en-US" sz="2539" dirty="0" err="1">
                <a:solidFill>
                  <a:srgbClr val="000000"/>
                </a:solidFill>
              </a:rPr>
              <a:t>u.d</a:t>
            </a:r>
            <a:r>
              <a:rPr lang="en-US" altLang="en-US" sz="2539" dirty="0">
                <a:solidFill>
                  <a:srgbClr val="000000"/>
                </a:solidFill>
              </a:rPr>
              <a:t> + w(u, v)</a:t>
            </a:r>
          </a:p>
          <a:p>
            <a:pPr marL="1031064" lvl="1" indent="-483626" defTabSz="967252" eaLnBrk="0" hangingPunct="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</a:rPr>
              <a:t> 	</a:t>
            </a:r>
            <a:r>
              <a:rPr lang="en-US" altLang="en-US" sz="2539" b="1" dirty="0">
                <a:solidFill>
                  <a:srgbClr val="000000"/>
                </a:solidFill>
              </a:rPr>
              <a:t>then</a:t>
            </a:r>
            <a:r>
              <a:rPr lang="en-US" altLang="en-US" sz="2539" dirty="0">
                <a:solidFill>
                  <a:srgbClr val="000000"/>
                </a:solidFill>
              </a:rPr>
              <a:t>	</a:t>
            </a:r>
            <a:r>
              <a:rPr lang="en-US" altLang="en-US" sz="2539" dirty="0" err="1">
                <a:solidFill>
                  <a:srgbClr val="000000"/>
                </a:solidFill>
              </a:rPr>
              <a:t>v.d</a:t>
            </a:r>
            <a:r>
              <a:rPr lang="en-US" altLang="en-US" sz="2539" dirty="0">
                <a:solidFill>
                  <a:srgbClr val="000000"/>
                </a:solidFill>
              </a:rPr>
              <a:t> := </a:t>
            </a:r>
            <a:r>
              <a:rPr lang="en-US" altLang="en-US" sz="2539" dirty="0" err="1">
                <a:solidFill>
                  <a:srgbClr val="000000"/>
                </a:solidFill>
              </a:rPr>
              <a:t>u.d</a:t>
            </a:r>
            <a:r>
              <a:rPr lang="en-US" altLang="en-US" sz="2539" dirty="0">
                <a:solidFill>
                  <a:srgbClr val="000000"/>
                </a:solidFill>
              </a:rPr>
              <a:t> + w(u, v)</a:t>
            </a:r>
          </a:p>
          <a:p>
            <a:pPr marL="1031064" lvl="1" indent="-483626" defTabSz="967252" eaLnBrk="0" hangingPunct="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AutoNum type="arabicPeriod"/>
              <a:tabLst>
                <a:tab pos="913516" algn="l"/>
                <a:tab pos="1692692" algn="l"/>
                <a:tab pos="2606208" algn="l"/>
                <a:tab pos="2968927" algn="l"/>
                <a:tab pos="4836262" algn="l"/>
                <a:tab pos="5803514" algn="l"/>
              </a:tabLst>
            </a:pPr>
            <a:r>
              <a:rPr lang="en-US" altLang="en-US" sz="2539" dirty="0">
                <a:solidFill>
                  <a:srgbClr val="000000"/>
                </a:solidFill>
              </a:rPr>
              <a:t> 		 </a:t>
            </a:r>
            <a:r>
              <a:rPr lang="en-US" altLang="en-US" sz="2539" dirty="0" err="1">
                <a:solidFill>
                  <a:srgbClr val="000000"/>
                </a:solidFill>
                <a:sym typeface="Symbol" panose="05050102010706020507" pitchFamily="18" charset="2"/>
              </a:rPr>
              <a:t>v.p</a:t>
            </a:r>
            <a:r>
              <a:rPr lang="en-US" altLang="en-US" sz="2539" dirty="0">
                <a:solidFill>
                  <a:srgbClr val="000000"/>
                </a:solidFill>
                <a:sym typeface="Symbol" panose="05050102010706020507" pitchFamily="18" charset="2"/>
              </a:rPr>
              <a:t> := u	// set parent pointer</a:t>
            </a:r>
            <a:endParaRPr lang="en-US" altLang="en-US" sz="2539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22826-2E8D-47BB-B335-C233BC0131C2}"/>
              </a:ext>
            </a:extLst>
          </p:cNvPr>
          <p:cNvSpPr txBox="1"/>
          <p:nvPr/>
        </p:nvSpPr>
        <p:spPr>
          <a:xfrm>
            <a:off x="5533713" y="2173726"/>
            <a:ext cx="3905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ELEMENT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node;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5" name="Sun 24">
            <a:extLst>
              <a:ext uri="{FF2B5EF4-FFF2-40B4-BE49-F238E27FC236}">
                <a16:creationId xmlns:a16="http://schemas.microsoft.com/office/drawing/2014/main" id="{42D4804B-5B6D-4DC8-ABB9-806CEACBA9A0}"/>
              </a:ext>
            </a:extLst>
          </p:cNvPr>
          <p:cNvSpPr/>
          <p:nvPr/>
        </p:nvSpPr>
        <p:spPr>
          <a:xfrm rot="1704879">
            <a:off x="6863540" y="458601"/>
            <a:ext cx="1241947" cy="1217854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un 25">
            <a:extLst>
              <a:ext uri="{FF2B5EF4-FFF2-40B4-BE49-F238E27FC236}">
                <a16:creationId xmlns:a16="http://schemas.microsoft.com/office/drawing/2014/main" id="{A37CDF7A-B083-4ACC-8842-078FE5F2BA44}"/>
              </a:ext>
            </a:extLst>
          </p:cNvPr>
          <p:cNvSpPr/>
          <p:nvPr/>
        </p:nvSpPr>
        <p:spPr>
          <a:xfrm>
            <a:off x="4102402" y="2704891"/>
            <a:ext cx="1241947" cy="1217854"/>
          </a:xfrm>
          <a:prstGeom prst="su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15" grpId="0" animBg="1"/>
      <p:bldP spid="16" grpId="0" animBg="1"/>
      <p:bldP spid="17" grpId="0" animBg="1"/>
      <p:bldP spid="21" grpId="0" animBg="1"/>
      <p:bldP spid="18" grpId="0" animBg="1"/>
      <p:bldP spid="20" grpId="0" animBg="1"/>
      <p:bldP spid="14" grpId="0" animBg="1"/>
      <p:bldP spid="24" grpId="0" animBg="1"/>
      <p:bldP spid="23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D915BEC-6169-43A7-9780-30690848FFC2}" vid="{1761469F-0204-4074-AA3C-D378EFCAC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</Template>
  <TotalTime>16386</TotalTime>
  <Words>972</Words>
  <Application>Microsoft Office PowerPoint</Application>
  <PresentationFormat>On-screen Show (4:3)</PresentationFormat>
  <Paragraphs>264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Comic Sans MS</vt:lpstr>
      <vt:lpstr>Courier New</vt:lpstr>
      <vt:lpstr>Wingdings</vt:lpstr>
      <vt:lpstr>Office Theme</vt:lpstr>
      <vt:lpstr>CSE 310 – Spring 2020 Week 12 Recitation</vt:lpstr>
      <vt:lpstr>Outline</vt:lpstr>
      <vt:lpstr>Red-black tree deletion</vt:lpstr>
      <vt:lpstr>Project 2 requirements</vt:lpstr>
      <vt:lpstr>Project 2 requirements (cont’d)</vt:lpstr>
      <vt:lpstr>Structs</vt:lpstr>
      <vt:lpstr>Structs (cont’d)</vt:lpstr>
      <vt:lpstr>Structs (cont’d)</vt:lpstr>
      <vt:lpstr>Structs (cont’d)</vt:lpstr>
      <vt:lpstr>Structs (cont’d)</vt:lpstr>
      <vt:lpstr>Structs (cont’d)</vt:lpstr>
      <vt:lpstr>Structs (cont’d)</vt:lpstr>
      <vt:lpstr>Structs (cont’d)</vt:lpstr>
      <vt:lpstr>Dynamic memory allocation &amp; file I/O</vt:lpstr>
      <vt:lpstr>Dynamic memory allocation &amp; file I/O (cont’d)</vt:lpstr>
      <vt:lpstr>Dynamic memory allocation &amp; file I/O (cont’d)</vt:lpstr>
      <vt:lpstr>Dynamic memory allocation &amp; file I/O (cont’d)</vt:lpstr>
      <vt:lpstr>Testing &amp; grading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Robust Security in IoT</dc:title>
  <dc:creator>Ruozhou Yu (Student)</dc:creator>
  <cp:lastModifiedBy>Alena Chang</cp:lastModifiedBy>
  <cp:revision>1324</cp:revision>
  <dcterms:created xsi:type="dcterms:W3CDTF">2017-12-21T21:14:44Z</dcterms:created>
  <dcterms:modified xsi:type="dcterms:W3CDTF">2020-04-06T04:33:38Z</dcterms:modified>
</cp:coreProperties>
</file>