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8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1" r:id="rId2"/>
    <p:sldMasterId id="2147483675" r:id="rId3"/>
    <p:sldMasterId id="2147483682" r:id="rId4"/>
    <p:sldMasterId id="2147483689" r:id="rId5"/>
    <p:sldMasterId id="2147483696" r:id="rId6"/>
    <p:sldMasterId id="2147483704" r:id="rId7"/>
    <p:sldMasterId id="2147483707" r:id="rId8"/>
    <p:sldMasterId id="2147483714" r:id="rId9"/>
  </p:sldMasterIdLst>
  <p:notesMasterIdLst>
    <p:notesMasterId r:id="rId24"/>
  </p:notesMasterIdLst>
  <p:handoutMasterIdLst>
    <p:handoutMasterId r:id="rId25"/>
  </p:handoutMasterIdLst>
  <p:sldIdLst>
    <p:sldId id="256" r:id="rId10"/>
    <p:sldId id="301" r:id="rId11"/>
    <p:sldId id="303" r:id="rId12"/>
    <p:sldId id="308" r:id="rId13"/>
    <p:sldId id="302" r:id="rId14"/>
    <p:sldId id="305" r:id="rId15"/>
    <p:sldId id="306" r:id="rId16"/>
    <p:sldId id="310" r:id="rId17"/>
    <p:sldId id="304" r:id="rId18"/>
    <p:sldId id="307" r:id="rId19"/>
    <p:sldId id="313" r:id="rId20"/>
    <p:sldId id="312" r:id="rId21"/>
    <p:sldId id="309" r:id="rId22"/>
    <p:sldId id="295" r:id="rId23"/>
  </p:sldIdLst>
  <p:sldSz cx="24384000" cy="13716000"/>
  <p:notesSz cx="7010400" cy="9236075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D1"/>
    <a:srgbClr val="0089D1"/>
    <a:srgbClr val="767171"/>
    <a:srgbClr val="404040"/>
    <a:srgbClr val="3A3A3A"/>
    <a:srgbClr val="3F3F3F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3"/>
    <p:restoredTop sz="71361" autoAdjust="0"/>
  </p:normalViewPr>
  <p:slideViewPr>
    <p:cSldViewPr snapToObjects="1" showGuides="1">
      <p:cViewPr varScale="1">
        <p:scale>
          <a:sx n="44" d="100"/>
          <a:sy n="44" d="100"/>
        </p:scale>
        <p:origin x="2016" y="24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420"/>
    </p:cViewPr>
  </p:sorterViewPr>
  <p:notesViewPr>
    <p:cSldViewPr snapToObjects="1">
      <p:cViewPr varScale="1">
        <p:scale>
          <a:sx n="48" d="100"/>
          <a:sy n="48" d="100"/>
        </p:scale>
        <p:origin x="1996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8784-A8C8-48C4-8180-B324E2BEC1A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BC972-6711-4BBB-AC31-450291BF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5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  <a:prstGeom prst="rect">
            <a:avLst/>
          </a:prstGeom>
        </p:spPr>
        <p:txBody>
          <a:bodyPr lIns="92830" tIns="46415" rIns="92830" bIns="46415"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</p:spPr>
        <p:txBody>
          <a:bodyPr lIns="92830" tIns="46415" rIns="92830" bIns="46415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42451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Corbel" charset="0"/>
        <a:ea typeface="Corbel" charset="0"/>
        <a:cs typeface="Corbel" charset="0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oeder/aci-automation/tree/master/provision_switch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ask for access to git repo.  Requires a GitHub account.</a:t>
            </a:r>
          </a:p>
          <a:p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Secret management has fallen second to speed.</a:t>
            </a:r>
          </a:p>
          <a:p>
            <a:endParaRPr lang="en-US" dirty="0"/>
          </a:p>
          <a:p>
            <a:r>
              <a:rPr lang="en-US" dirty="0"/>
              <a:t>Not ready to publish just yet</a:t>
            </a:r>
          </a:p>
        </p:txBody>
      </p:sp>
    </p:spTree>
    <p:extLst>
      <p:ext uri="{BB962C8B-B14F-4D97-AF65-F5344CB8AC3E}">
        <p14:creationId xmlns:p14="http://schemas.microsoft.com/office/powerpoint/2010/main" val="335711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So far we have been very build focused in our automation.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Playbooks and scripts focus on building something given raw inputs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Playbooks can be broken apart and used for Add, Changes and Deletes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Add bridge domain by running a single playbook and updating a few in-playbook variables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Checks – After changes are made, check health status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69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Source of truth, in this case, excel, will generate YAML files.  These YAML files become the base for Infrastructure as code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Desired change in Excel document.</a:t>
            </a:r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YAML is generated</a:t>
            </a:r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Stored in config management</a:t>
            </a:r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Applied to devices</a:t>
            </a:r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Tests and checks are run</a:t>
            </a:r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State is validated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ALL DEPENDANT ON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ACI presents interesting challenges as it is consumed differently and models data very different than what any Source of Truth offers today.</a:t>
            </a:r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Service-Now is flexible but expensive.  </a:t>
            </a:r>
          </a:p>
          <a:p>
            <a:pPr algn="l" defTabSz="457200" rtl="0" latinLnBrk="0">
              <a:lnSpc>
                <a:spcPct val="117999"/>
              </a:lnSpc>
            </a:pPr>
            <a:r>
              <a:rPr lang="en-US" dirty="0" err="1"/>
              <a:t>NetBox</a:t>
            </a:r>
            <a:r>
              <a:rPr lang="en-US" dirty="0"/>
              <a:t> in a network centric mode.  No method to model contracts</a:t>
            </a:r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NoSQL as a place to dump and compare data.</a:t>
            </a:r>
          </a:p>
        </p:txBody>
      </p:sp>
    </p:spTree>
    <p:extLst>
      <p:ext uri="{BB962C8B-B14F-4D97-AF65-F5344CB8AC3E}">
        <p14:creationId xmlns:p14="http://schemas.microsoft.com/office/powerpoint/2010/main" val="4274230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Keeping to DRY principles smaller scripts, functions, and playbooks are imported into larger ones to prevent repeating code</a:t>
            </a:r>
          </a:p>
        </p:txBody>
      </p:sp>
    </p:spTree>
    <p:extLst>
      <p:ext uri="{BB962C8B-B14F-4D97-AF65-F5344CB8AC3E}">
        <p14:creationId xmlns:p14="http://schemas.microsoft.com/office/powerpoint/2010/main" val="2987286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60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allows us to collaborate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 virtual environments are used to help make code</a:t>
            </a:r>
            <a:br>
              <a:rPr lang="en-US" dirty="0"/>
            </a:br>
            <a:r>
              <a:rPr lang="en-US" dirty="0"/>
              <a:t>portable and reliable.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learning curve for the customer but will save them headaches in the future when Ansible decides to introduce breaking changes in minor versions as they have been known to do.</a:t>
            </a:r>
            <a:endParaRPr lang="en-US" dirty="0">
              <a:hlinkClick r:id="rId3"/>
            </a:endParaRPr>
          </a:p>
          <a:p>
            <a:endParaRPr lang="en-US" dirty="0"/>
          </a:p>
          <a:p>
            <a:r>
              <a:rPr lang="en-US" dirty="0"/>
              <a:t>Building blocks for 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1666111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down, pause and wait code.</a:t>
            </a:r>
          </a:p>
          <a:p>
            <a:endParaRPr lang="en-US" dirty="0"/>
          </a:p>
          <a:p>
            <a:r>
              <a:rPr lang="en-US" dirty="0"/>
              <a:t>~40 seconds per device, still faster than doing it manually and less error prone</a:t>
            </a:r>
          </a:p>
          <a:p>
            <a:endParaRPr lang="en-US" dirty="0"/>
          </a:p>
          <a:p>
            <a:r>
              <a:rPr lang="en-US" dirty="0"/>
              <a:t>Configures management IP address and subnet mask, management default route, SCP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</a:rPr>
              <a:t>Python extracts data from Excel sheet and formats it into Ansible usable YAML files.  These files are then referenced for variables.</a:t>
            </a:r>
          </a:p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</a:rPr>
              <a:t>A master playbook which imports smaller playbooks is used for deployment.  Smaller playbooks can be used individual for changes.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58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</a:rPr>
              <a:t>Uploading OVAs is pretty easy to accomplish from a code perspective but will save us a lot of time in the future.   Just need username and password</a:t>
            </a:r>
          </a:p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</a:rPr>
              <a:t>Don’t have to keep browser open. </a:t>
            </a:r>
          </a:p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</a:rPr>
              <a:t>I accidentally close out of tabs I should not all the time.</a:t>
            </a:r>
          </a:p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</a:rPr>
              <a:t>(Might get brave and try PowerShell inside Ansible)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1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After the OVA is deployed and IP addresses are set; we use a variety of Ansible modules to build MSO.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shell, command, script  execute python and bash 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file writes a file to disk for temporary storage of keys and other data that would normally be copy and pasted between nodes.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docker cluster is built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application is deployed via docker swarm</a:t>
            </a:r>
          </a:p>
        </p:txBody>
      </p:sp>
    </p:spTree>
    <p:extLst>
      <p:ext uri="{BB962C8B-B14F-4D97-AF65-F5344CB8AC3E}">
        <p14:creationId xmlns:p14="http://schemas.microsoft.com/office/powerpoint/2010/main" val="601202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Saves us, the partner, time and improves the customers experience by placing them in a go-live ready state faster. 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Each switch does not have to be manually provisioned then discovered.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Give the customer a sneak peak at the power of automation.</a:t>
            </a:r>
          </a:p>
        </p:txBody>
      </p:sp>
    </p:spTree>
    <p:extLst>
      <p:ext uri="{BB962C8B-B14F-4D97-AF65-F5344CB8AC3E}">
        <p14:creationId xmlns:p14="http://schemas.microsoft.com/office/powerpoint/2010/main" val="255973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Configuration of MSO is very similar to APIC.  Data from excel is transformed into YAML then referenced by Ansible.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Given a complete excel sheet MSO can be fully deployed with sites and IPN fully configured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33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Scripts that we used to speed up our development time will eventually become part of the build process in a CICD pipeline.</a:t>
            </a:r>
          </a:p>
          <a:p>
            <a:pPr algn="l" defTabSz="457200" rtl="0" latinLnBrk="0">
              <a:lnSpc>
                <a:spcPct val="117999"/>
              </a:lnSpc>
            </a:pPr>
            <a:endParaRPr lang="en-US" dirty="0"/>
          </a:p>
          <a:p>
            <a:pPr algn="l" defTabSz="457200" rtl="0" latinLnBrk="0">
              <a:lnSpc>
                <a:spcPct val="117999"/>
              </a:lnSpc>
            </a:pPr>
            <a:r>
              <a:rPr lang="en-US" dirty="0"/>
              <a:t>This helps the customer develop and test faster.</a:t>
            </a:r>
          </a:p>
        </p:txBody>
      </p:sp>
    </p:spTree>
    <p:extLst>
      <p:ext uri="{BB962C8B-B14F-4D97-AF65-F5344CB8AC3E}">
        <p14:creationId xmlns:p14="http://schemas.microsoft.com/office/powerpoint/2010/main" val="253690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rand Slide">
    <p:bg>
      <p:bgPr>
        <a:solidFill>
          <a:srgbClr val="0089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utterstock_1565544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37656"/>
            <a:ext cx="24384001" cy="16253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115" y="10858500"/>
            <a:ext cx="5373885" cy="158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/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806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Columns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D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5344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58496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449759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0456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77563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lumns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/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5344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58496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449759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0456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898489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32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17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800"/>
              </a:spcAft>
              <a:defRPr/>
            </a:lvl1pPr>
            <a:lvl2pPr>
              <a:spcAft>
                <a:spcPts val="4800"/>
              </a:spcAft>
              <a:defRPr/>
            </a:lvl2pPr>
            <a:lvl3pPr>
              <a:spcAft>
                <a:spcPts val="4800"/>
              </a:spcAft>
              <a:defRPr/>
            </a:lvl3pPr>
            <a:lvl4pPr>
              <a:spcAft>
                <a:spcPts val="4800"/>
              </a:spcAft>
              <a:defRPr/>
            </a:lvl4pPr>
            <a:lvl5pPr>
              <a:spcAft>
                <a:spcPts val="48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9449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/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341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Columns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D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5344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58496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449759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0456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8895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lumns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/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5344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58496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449759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0456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212086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055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71500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 sz="1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5470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9851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800"/>
              </a:spcAft>
              <a:defRPr/>
            </a:lvl1pPr>
            <a:lvl2pPr>
              <a:spcAft>
                <a:spcPts val="4800"/>
              </a:spcAft>
              <a:defRPr/>
            </a:lvl2pPr>
            <a:lvl3pPr>
              <a:spcAft>
                <a:spcPts val="4800"/>
              </a:spcAft>
              <a:defRPr/>
            </a:lvl3pPr>
            <a:lvl4pPr>
              <a:spcAft>
                <a:spcPts val="4800"/>
              </a:spcAft>
              <a:defRPr/>
            </a:lvl4pPr>
            <a:lvl5pPr>
              <a:spcAft>
                <a:spcPts val="48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3570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/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96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Columns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D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5344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58496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449759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0456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689769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lumns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/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5344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58496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449759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0456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337116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736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699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800"/>
              </a:spcAft>
              <a:defRPr/>
            </a:lvl1pPr>
            <a:lvl2pPr>
              <a:spcAft>
                <a:spcPts val="4800"/>
              </a:spcAft>
              <a:defRPr/>
            </a:lvl2pPr>
            <a:lvl3pPr>
              <a:spcAft>
                <a:spcPts val="4800"/>
              </a:spcAft>
              <a:defRPr/>
            </a:lvl3pPr>
            <a:lvl4pPr>
              <a:spcAft>
                <a:spcPts val="4800"/>
              </a:spcAft>
              <a:defRPr/>
            </a:lvl4pPr>
            <a:lvl5pPr>
              <a:spcAft>
                <a:spcPts val="48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1315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/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09193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Columns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D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5344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58496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449759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0456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4430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800"/>
              </a:spcAft>
              <a:defRPr/>
            </a:lvl1pPr>
            <a:lvl2pPr>
              <a:spcAft>
                <a:spcPts val="4800"/>
              </a:spcAft>
              <a:defRPr/>
            </a:lvl2pPr>
            <a:lvl3pPr>
              <a:spcAft>
                <a:spcPts val="4800"/>
              </a:spcAft>
              <a:defRPr/>
            </a:lvl3pPr>
            <a:lvl4pPr>
              <a:spcAft>
                <a:spcPts val="4800"/>
              </a:spcAft>
              <a:defRPr/>
            </a:lvl4pPr>
            <a:lvl5pPr>
              <a:spcAft>
                <a:spcPts val="48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57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lumns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/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5344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58496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449759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0456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490656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0202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1382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rand Slide">
    <p:bg>
      <p:bgPr>
        <a:solidFill>
          <a:srgbClr val="0089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utterstock_1565544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37656"/>
            <a:ext cx="24384001" cy="16253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115" y="10858500"/>
            <a:ext cx="5373885" cy="1587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1397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rand Slide">
    <p:bg>
      <p:bgPr>
        <a:solidFill>
          <a:srgbClr val="0089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utterstock_1565544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37656"/>
            <a:ext cx="24384001" cy="16253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115" y="10858500"/>
            <a:ext cx="5373885" cy="1587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89761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71500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 sz="1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9198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800"/>
              </a:spcAft>
              <a:defRPr/>
            </a:lvl1pPr>
            <a:lvl2pPr>
              <a:spcAft>
                <a:spcPts val="4800"/>
              </a:spcAft>
              <a:defRPr/>
            </a:lvl2pPr>
            <a:lvl3pPr>
              <a:spcAft>
                <a:spcPts val="4800"/>
              </a:spcAft>
              <a:defRPr/>
            </a:lvl3pPr>
            <a:lvl4pPr>
              <a:spcAft>
                <a:spcPts val="4800"/>
              </a:spcAft>
              <a:defRPr/>
            </a:lvl4pPr>
            <a:lvl5pPr>
              <a:spcAft>
                <a:spcPts val="48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9195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/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5674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Columns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D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5344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58496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449759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0456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2303528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lumns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/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5344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58496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449759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0456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34103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E0148-8F10-2840-BEEC-3CE6D9F572C8}" type="datetimeFigureOut">
              <a:rPr lang="en-US" smtClean="0"/>
              <a:pPr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0F7BC8-E039-E643-8FD1-E881EBEA8B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77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2143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71511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800"/>
              </a:spcAft>
              <a:defRPr/>
            </a:lvl1pPr>
            <a:lvl2pPr>
              <a:spcAft>
                <a:spcPts val="4800"/>
              </a:spcAft>
              <a:defRPr/>
            </a:lvl2pPr>
            <a:lvl3pPr>
              <a:spcAft>
                <a:spcPts val="4800"/>
              </a:spcAft>
              <a:defRPr/>
            </a:lvl3pPr>
            <a:lvl4pPr>
              <a:spcAft>
                <a:spcPts val="4800"/>
              </a:spcAft>
              <a:defRPr/>
            </a:lvl4pPr>
            <a:lvl5pPr>
              <a:spcAft>
                <a:spcPts val="48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6083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/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76307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Columns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D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5344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58496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449759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0456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612701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lumns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white"/>
                </a:solidFill>
                <a:latin typeface="Calibri"/>
              </a:rPr>
              <a:pPr/>
              <a:t>1/14/20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5344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58496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449759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0456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5810919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3290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3649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381250" y="2303859"/>
            <a:ext cx="19621500" cy="46434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3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2381250" y="7072313"/>
            <a:ext cx="19621500" cy="158948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382699" algn="ctr">
              <a:spcBef>
                <a:spcPts val="0"/>
              </a:spcBef>
              <a:buSzTx/>
              <a:buNone/>
              <a:defRPr sz="5400"/>
            </a:lvl2pPr>
            <a:lvl3pPr marL="0" indent="765399" algn="ctr">
              <a:spcBef>
                <a:spcPts val="0"/>
              </a:spcBef>
              <a:buSzTx/>
              <a:buNone/>
              <a:defRPr sz="5400"/>
            </a:lvl3pPr>
            <a:lvl4pPr marL="0" indent="1148098" algn="ctr">
              <a:spcBef>
                <a:spcPts val="0"/>
              </a:spcBef>
              <a:buSzTx/>
              <a:buNone/>
              <a:defRPr sz="5400"/>
            </a:lvl4pPr>
            <a:lvl5pPr marL="0" indent="1530797" algn="ctr">
              <a:spcBef>
                <a:spcPts val="0"/>
              </a:spcBef>
              <a:buSzTx/>
              <a:buNone/>
              <a:defRPr sz="5400"/>
            </a:lvl5pPr>
          </a:lstStyle>
          <a:p>
            <a:pPr lvl="0">
              <a:defRPr sz="1800"/>
            </a:pPr>
            <a:r>
              <a:rPr sz="5400"/>
              <a:t>Body Level One</a:t>
            </a:r>
          </a:p>
          <a:p>
            <a:pPr lvl="1">
              <a:defRPr sz="1800"/>
            </a:pPr>
            <a:r>
              <a:rPr sz="5400"/>
              <a:t>Body Level Two</a:t>
            </a:r>
          </a:p>
          <a:p>
            <a:pPr lvl="2">
              <a:defRPr sz="1800"/>
            </a:pPr>
            <a:r>
              <a:rPr sz="5400"/>
              <a:t>Body Level Three</a:t>
            </a:r>
          </a:p>
          <a:p>
            <a:pPr lvl="3">
              <a:defRPr sz="1800"/>
            </a:pPr>
            <a:r>
              <a:rPr sz="5400"/>
              <a:t>Body Level Four</a:t>
            </a:r>
          </a:p>
          <a:p>
            <a:pPr lvl="4">
              <a:defRPr sz="1800"/>
            </a:pPr>
            <a:r>
              <a:rPr sz="54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2690751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Columns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D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3CE0148-8F10-2840-BEEC-3CE6D9F572C8}" type="datetimeFigureOut">
              <a:rPr lang="en-US" smtClean="0"/>
              <a:pPr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80F7BC8-E039-E643-8FD1-E881EBEA8B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5344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58496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rgbClr val="3F3F3F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449759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0456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5407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lumns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E0148-8F10-2840-BEEC-3CE6D9F572C8}" type="datetimeFigureOut">
              <a:rPr lang="en-US" smtClean="0"/>
              <a:pPr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0F7BC8-E039-E643-8FD1-E881EBEA8B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5344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5849600" y="5562600"/>
            <a:ext cx="6629400" cy="5562600"/>
          </a:xfrm>
        </p:spPr>
        <p:txBody>
          <a:bodyPr numCol="1"/>
          <a:lstStyle>
            <a:lvl1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48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449759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0456" y="3657600"/>
            <a:ext cx="6619875" cy="1311275"/>
          </a:xfrm>
        </p:spPr>
        <p:txBody>
          <a:bodyPr>
            <a:norm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0929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800"/>
              </a:spcAft>
              <a:defRPr/>
            </a:lvl1pPr>
            <a:lvl2pPr>
              <a:spcAft>
                <a:spcPts val="4800"/>
              </a:spcAft>
              <a:defRPr/>
            </a:lvl2pPr>
            <a:lvl3pPr>
              <a:spcAft>
                <a:spcPts val="4800"/>
              </a:spcAft>
              <a:defRPr/>
            </a:lvl3pPr>
            <a:lvl4pPr>
              <a:spcAft>
                <a:spcPts val="4800"/>
              </a:spcAft>
              <a:defRPr/>
            </a:lvl4pPr>
            <a:lvl5pPr>
              <a:spcAft>
                <a:spcPts val="48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689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87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utterstock_156554486.jpg"/>
          <p:cNvPicPr>
            <a:picLocks noChangeAspect="1"/>
          </p:cNvPicPr>
          <p:nvPr userDrawn="1"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0" y="-2537656"/>
            <a:ext cx="24384001" cy="16253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ogo--reverse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740115" y="10858500"/>
            <a:ext cx="5373885" cy="1587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689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730250"/>
            <a:ext cx="18745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651251"/>
            <a:ext cx="18745200" cy="747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8344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3CE0148-8F10-2840-BEEC-3CE6D9F572C8}" type="datetimeFigureOut">
              <a:rPr lang="en-US" smtClean="0"/>
              <a:pPr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628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456" y="12712700"/>
            <a:ext cx="442874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80F7BC8-E039-E643-8FD1-E881EBEA8B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3" r:id="rId2"/>
    <p:sldLayoutId id="2147483674" r:id="rId3"/>
    <p:sldLayoutId id="2147483673" r:id="rId4"/>
    <p:sldLayoutId id="2147483667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0" kern="1200">
          <a:solidFill>
            <a:srgbClr val="0087D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730250"/>
            <a:ext cx="18745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651251"/>
            <a:ext cx="18745200" cy="747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8344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628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456" y="12712700"/>
            <a:ext cx="442874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84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0" kern="1200">
          <a:solidFill>
            <a:srgbClr val="0087D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730250"/>
            <a:ext cx="18745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651251"/>
            <a:ext cx="18745200" cy="747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8344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628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456" y="12712700"/>
            <a:ext cx="442874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94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0" kern="1200">
          <a:solidFill>
            <a:srgbClr val="0087D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730250"/>
            <a:ext cx="18745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651251"/>
            <a:ext cx="18745200" cy="747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8344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628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456" y="12712700"/>
            <a:ext cx="442874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170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0" kern="1200">
          <a:solidFill>
            <a:srgbClr val="0087D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730250"/>
            <a:ext cx="18745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651251"/>
            <a:ext cx="18745200" cy="747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8344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628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456" y="12712700"/>
            <a:ext cx="442874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093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2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0" kern="1200">
          <a:solidFill>
            <a:srgbClr val="0087D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87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utterstock_156554486.jpg"/>
          <p:cNvPicPr>
            <a:picLocks noChangeAspect="1"/>
          </p:cNvPicPr>
          <p:nvPr userDrawn="1"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0" y="-2537656"/>
            <a:ext cx="24384001" cy="16253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ogo--reverse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740115" y="10858500"/>
            <a:ext cx="5373885" cy="1587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670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730250"/>
            <a:ext cx="18745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651251"/>
            <a:ext cx="18745200" cy="747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8344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628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456" y="12712700"/>
            <a:ext cx="442874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76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0" kern="1200">
          <a:solidFill>
            <a:srgbClr val="0087D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730250"/>
            <a:ext cx="18745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651251"/>
            <a:ext cx="18745200" cy="747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8344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3CE0148-8F10-2840-BEEC-3CE6D9F572C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628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456" y="12712700"/>
            <a:ext cx="442874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80F7BC8-E039-E643-8FD1-E881EBEA8B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652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0" kern="1200">
          <a:solidFill>
            <a:srgbClr val="0087D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800"/>
        </a:spcAft>
        <a:buClr>
          <a:schemeClr val="bg1">
            <a:lumMod val="75000"/>
          </a:schemeClr>
        </a:buClr>
        <a:buSzPct val="75000"/>
        <a:buFont typeface="Arial" charset="0"/>
        <a:buChar char="•"/>
        <a:defRPr sz="5000" kern="1200">
          <a:solidFill>
            <a:srgbClr val="3F3F3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github.com/jcoeder/aci-automation/tree/master/lab_tool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coeder/aci-automation/blob/master/one-off_tools/rollback-apic-snapshot.yaml" TargetMode="External"/><Relationship Id="rId3" Type="http://schemas.openxmlformats.org/officeDocument/2006/relationships/hyperlink" Target="https://github.com/jcoeder/aci-automation/tree/master/one-off_tools" TargetMode="External"/><Relationship Id="rId7" Type="http://schemas.openxmlformats.org/officeDocument/2006/relationships/hyperlink" Target="https://github.com/jcoeder/aci-automation/blob/master/one-off_tools/create-apic-snapshot.y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jcoeder/aci-automation/blob/master/one-off_tools/rollback-mso-backup.yml" TargetMode="External"/><Relationship Id="rId5" Type="http://schemas.openxmlformats.org/officeDocument/2006/relationships/hyperlink" Target="https://github.com/jcoeder/aci-automation/blob/master/one-off_tools/create-mso-backup.yml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github.com/jcoeder/aci-automation/blob/master/one-off_tools/get_mso_bearer.yml" TargetMode="External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oeder/aci-autom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www.youtube.com/playlist?list=PLPbh8iLKDGisuUUphWgqc7uGLObJfIDT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jcoeder/aci-automation/tree/master/provision_switc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FwSlsRekY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t6KNw2Jkl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00zGUWK9HI&amp;feature=youtu.b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CfTkDYKi_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942848" y="2221764"/>
            <a:ext cx="6106078" cy="258725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Lab Tools</a:t>
            </a:r>
          </a:p>
        </p:txBody>
      </p:sp>
      <p:pic>
        <p:nvPicPr>
          <p:cNvPr id="3" name="Picture 2" descr="A picture containing racket, player, ball, playing&#10;&#10;Description automatically generated">
            <a:extLst>
              <a:ext uri="{FF2B5EF4-FFF2-40B4-BE49-F238E27FC236}">
                <a16:creationId xmlns:a16="http://schemas.microsoft.com/office/drawing/2014/main" id="{55465FDC-B045-2149-8C3E-CF705DF0F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82" y="3488243"/>
            <a:ext cx="13479026" cy="673951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942846" y="5085878"/>
            <a:ext cx="6106078" cy="7349962"/>
          </a:xfrm>
        </p:spPr>
        <p:txBody>
          <a:bodyPr>
            <a:normAutofit/>
          </a:bodyPr>
          <a:lstStyle/>
          <a:p>
            <a:pPr lvl="0"/>
            <a:r>
              <a:rPr lang="en-US" sz="3300" dirty="0"/>
              <a:t>Started developing </a:t>
            </a:r>
            <a:r>
              <a:rPr lang="en-US" sz="3300" dirty="0">
                <a:hlinkClick r:id="rId4"/>
              </a:rPr>
              <a:t>simple scripts</a:t>
            </a:r>
            <a:r>
              <a:rPr lang="en-US" sz="3300" dirty="0"/>
              <a:t> to speed up lab deployments.</a:t>
            </a:r>
          </a:p>
          <a:p>
            <a:pPr lvl="0"/>
            <a:r>
              <a:rPr lang="en-US" sz="3300" dirty="0">
                <a:hlinkClick r:id="rId4"/>
              </a:rPr>
              <a:t>Fabric discovery</a:t>
            </a:r>
            <a:r>
              <a:rPr lang="en-US" sz="3300" dirty="0"/>
              <a:t> – Once you have done it once, you remember.</a:t>
            </a:r>
          </a:p>
          <a:p>
            <a:pPr lvl="1"/>
            <a:r>
              <a:rPr lang="en-US" sz="3300" dirty="0"/>
              <a:t>Simply loops over available devices until there are no more.</a:t>
            </a:r>
          </a:p>
          <a:p>
            <a:r>
              <a:rPr lang="en-US" sz="3300" dirty="0"/>
              <a:t>Eventually part of CICD pipeline.</a:t>
            </a:r>
          </a:p>
        </p:txBody>
      </p:sp>
      <p:sp>
        <p:nvSpPr>
          <p:cNvPr id="42" name="Freeform: Shape 33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5966868" y="1280160"/>
            <a:ext cx="4592056" cy="7139482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661A5-A749-4E9C-8036-99C4C7E07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11772430"/>
            <a:ext cx="21107400" cy="19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0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53FC5D6-983B-46C5-B1EE-0D1A2A6F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24377904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42FB0C-8A7F-4C02-8A05-81CC895C9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67200" y="1371600"/>
            <a:ext cx="20116800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26080" y="1371594"/>
            <a:ext cx="9875520" cy="4527558"/>
          </a:xfrm>
        </p:spPr>
        <p:txBody>
          <a:bodyPr anchor="t">
            <a:normAutofit/>
          </a:bodyPr>
          <a:lstStyle/>
          <a:p>
            <a:r>
              <a:rPr lang="en-US"/>
              <a:t>Day 2 Operations</a:t>
            </a:r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5884CB35-DA3F-4B59-859D-EC97437A6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9528" y="1371594"/>
            <a:ext cx="237744" cy="3100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926080" y="6267448"/>
            <a:ext cx="9875520" cy="5493242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Build focused.</a:t>
            </a:r>
          </a:p>
          <a:p>
            <a:pPr lvl="0"/>
            <a:r>
              <a:rPr lang="en-US" sz="3600" dirty="0"/>
              <a:t>Adds, Changes, Deletes.</a:t>
            </a:r>
          </a:p>
          <a:p>
            <a:pPr lvl="0"/>
            <a:r>
              <a:rPr lang="en-US" sz="3600" dirty="0"/>
              <a:t>Compares.</a:t>
            </a:r>
          </a:p>
          <a:p>
            <a:pPr lvl="0"/>
            <a:r>
              <a:rPr lang="en-US" sz="3600" dirty="0"/>
              <a:t>Monitoring.</a:t>
            </a:r>
          </a:p>
          <a:p>
            <a:pPr lvl="0"/>
            <a:endParaRPr lang="en-US" sz="3600" dirty="0"/>
          </a:p>
          <a:p>
            <a:pPr lvl="0"/>
            <a:endParaRPr lang="en-US" sz="3600" dirty="0"/>
          </a:p>
        </p:txBody>
      </p:sp>
      <p:pic>
        <p:nvPicPr>
          <p:cNvPr id="4" name="Picture 3" descr="A picture containing clock, light&#10;&#10;Description automatically generated">
            <a:extLst>
              <a:ext uri="{FF2B5EF4-FFF2-40B4-BE49-F238E27FC236}">
                <a16:creationId xmlns:a16="http://schemas.microsoft.com/office/drawing/2014/main" id="{E3D51CDB-746F-2C42-B3F4-F7592A9BB6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30212"/>
          <a:stretch/>
        </p:blipFill>
        <p:spPr>
          <a:xfrm>
            <a:off x="12801600" y="3124200"/>
            <a:ext cx="10407338" cy="3608953"/>
          </a:xfrm>
          <a:prstGeom prst="rect">
            <a:avLst/>
          </a:prstGeom>
        </p:spPr>
      </p:pic>
      <p:sp>
        <p:nvSpPr>
          <p:cNvPr id="68" name="Graphic 14">
            <a:extLst>
              <a:ext uri="{FF2B5EF4-FFF2-40B4-BE49-F238E27FC236}">
                <a16:creationId xmlns:a16="http://schemas.microsoft.com/office/drawing/2014/main" id="{CD463199-883F-44A5-8267-E52DBE8B0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9682398" y="7695154"/>
            <a:ext cx="4024458" cy="4028270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phic 14">
            <a:extLst>
              <a:ext uri="{FF2B5EF4-FFF2-40B4-BE49-F238E27FC236}">
                <a16:creationId xmlns:a16="http://schemas.microsoft.com/office/drawing/2014/main" id="{2A058240-2147-45E0-AEDC-7842EF6C3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9682400" y="7695154"/>
            <a:ext cx="4024458" cy="4028270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Rectangle 40">
            <a:extLst>
              <a:ext uri="{FF2B5EF4-FFF2-40B4-BE49-F238E27FC236}">
                <a16:creationId xmlns:a16="http://schemas.microsoft.com/office/drawing/2014/main" id="{134620E6-82E6-47DD-80A8-77EACC635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46256" y="12344402"/>
            <a:ext cx="237744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35AD0B8-F36B-4001-A143-9951C7C01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1772430"/>
            <a:ext cx="21107400" cy="19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5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76400" y="1280160"/>
            <a:ext cx="7391400" cy="1539240"/>
          </a:xfrm>
        </p:spPr>
        <p:txBody>
          <a:bodyPr anchor="b">
            <a:normAutofit/>
          </a:bodyPr>
          <a:lstStyle/>
          <a:p>
            <a:r>
              <a:rPr lang="en-US" sz="8000" dirty="0"/>
              <a:t>Source of Truth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76400" y="3200400"/>
            <a:ext cx="5541264" cy="8534400"/>
          </a:xfrm>
        </p:spPr>
        <p:txBody>
          <a:bodyPr>
            <a:normAutofit fontScale="92500"/>
          </a:bodyPr>
          <a:lstStyle/>
          <a:p>
            <a:pPr lvl="1"/>
            <a:r>
              <a:rPr lang="en-US" sz="3600" dirty="0"/>
              <a:t>Database</a:t>
            </a:r>
          </a:p>
          <a:p>
            <a:pPr lvl="2"/>
            <a:r>
              <a:rPr lang="en-US" sz="3600" dirty="0"/>
              <a:t>SQL</a:t>
            </a:r>
          </a:p>
          <a:p>
            <a:pPr lvl="3"/>
            <a:r>
              <a:rPr lang="en-US" sz="3600" dirty="0"/>
              <a:t>Service-Now</a:t>
            </a:r>
          </a:p>
          <a:p>
            <a:pPr lvl="3"/>
            <a:r>
              <a:rPr lang="en-US" sz="3600" dirty="0" err="1"/>
              <a:t>NetBox</a:t>
            </a:r>
            <a:r>
              <a:rPr lang="en-US" sz="3600" dirty="0"/>
              <a:t> - Postgres</a:t>
            </a:r>
          </a:p>
          <a:p>
            <a:pPr lvl="2"/>
            <a:r>
              <a:rPr lang="en-US" sz="3600" dirty="0"/>
              <a:t>No SQL</a:t>
            </a:r>
          </a:p>
          <a:p>
            <a:pPr lvl="3"/>
            <a:r>
              <a:rPr lang="en-US" sz="3600" dirty="0"/>
              <a:t>Elasticsearch / Mongo</a:t>
            </a:r>
          </a:p>
          <a:p>
            <a:r>
              <a:rPr lang="en-US" sz="3600" dirty="0"/>
              <a:t>Self-Generated YAML</a:t>
            </a:r>
          </a:p>
          <a:p>
            <a:pPr lvl="0"/>
            <a:r>
              <a:rPr lang="en-US" sz="3600" dirty="0"/>
              <a:t>Infrastructure-as-code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91A1E5A-0AE4-0942-AA3A-687E23F62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533400"/>
            <a:ext cx="15400423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7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10640" y="685800"/>
            <a:ext cx="10240228" cy="3385588"/>
          </a:xfrm>
        </p:spPr>
        <p:txBody>
          <a:bodyPr>
            <a:normAutofit/>
          </a:bodyPr>
          <a:lstStyle/>
          <a:p>
            <a:r>
              <a:rPr lang="en-US" dirty="0"/>
              <a:t>Reusable Tools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10640" y="4632960"/>
            <a:ext cx="9144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10642" y="5150068"/>
            <a:ext cx="10240226" cy="6924456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Micro </a:t>
            </a:r>
            <a:r>
              <a:rPr lang="en-US" sz="3600" dirty="0">
                <a:hlinkClick r:id="rId3"/>
              </a:rPr>
              <a:t>scripts/playbooks</a:t>
            </a:r>
            <a:r>
              <a:rPr lang="en-US" sz="3600" dirty="0"/>
              <a:t> to be used as part of larger</a:t>
            </a:r>
            <a:br>
              <a:rPr lang="en-US" sz="3600" dirty="0"/>
            </a:br>
            <a:r>
              <a:rPr lang="en-US" sz="3600" dirty="0"/>
              <a:t>scripts and playbooks.</a:t>
            </a:r>
          </a:p>
          <a:p>
            <a:pPr lvl="0"/>
            <a:r>
              <a:rPr lang="en-US" sz="3600" dirty="0"/>
              <a:t>MSO </a:t>
            </a:r>
            <a:r>
              <a:rPr lang="en-US" sz="3600" dirty="0">
                <a:hlinkClick r:id="rId4"/>
              </a:rPr>
              <a:t>Bearer Token</a:t>
            </a:r>
            <a:endParaRPr lang="en-US" sz="3600" dirty="0"/>
          </a:p>
          <a:p>
            <a:pPr lvl="0"/>
            <a:r>
              <a:rPr lang="en-US" sz="3600" dirty="0"/>
              <a:t>MSO </a:t>
            </a:r>
            <a:r>
              <a:rPr lang="en-US" sz="3600" dirty="0">
                <a:hlinkClick r:id="rId5"/>
              </a:rPr>
              <a:t>Backup</a:t>
            </a:r>
            <a:r>
              <a:rPr lang="en-US" sz="3600" dirty="0"/>
              <a:t> and </a:t>
            </a:r>
            <a:r>
              <a:rPr lang="en-US" sz="3600" dirty="0">
                <a:hlinkClick r:id="rId6"/>
              </a:rPr>
              <a:t>Rollback</a:t>
            </a:r>
            <a:endParaRPr lang="en-US" sz="3600" dirty="0"/>
          </a:p>
          <a:p>
            <a:pPr lvl="0"/>
            <a:r>
              <a:rPr lang="en-US" sz="3600" dirty="0"/>
              <a:t>APIC </a:t>
            </a:r>
            <a:r>
              <a:rPr lang="en-US" sz="3600" dirty="0">
                <a:hlinkClick r:id="rId7"/>
              </a:rPr>
              <a:t>Backup</a:t>
            </a:r>
            <a:r>
              <a:rPr lang="en-US" sz="3600" dirty="0"/>
              <a:t> and </a:t>
            </a:r>
            <a:r>
              <a:rPr lang="en-US" sz="3600" dirty="0">
                <a:hlinkClick r:id="rId8"/>
              </a:rPr>
              <a:t>Rollback</a:t>
            </a:r>
            <a:endParaRPr lang="en-US" sz="3600" dirty="0"/>
          </a:p>
        </p:txBody>
      </p:sp>
      <p:pic>
        <p:nvPicPr>
          <p:cNvPr id="5" name="Picture 4" descr="A picture containing table, room, desk, yellow&#10;&#10;Description automatically generated">
            <a:extLst>
              <a:ext uri="{FF2B5EF4-FFF2-40B4-BE49-F238E27FC236}">
                <a16:creationId xmlns:a16="http://schemas.microsoft.com/office/drawing/2014/main" id="{76294A37-AF64-EC46-A77F-D0D532E5E97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98"/>
          <a:stretch/>
        </p:blipFill>
        <p:spPr>
          <a:xfrm>
            <a:off x="11757698" y="10"/>
            <a:ext cx="12626300" cy="1177242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95518-C792-4A62-A351-E7C9B2BBED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6600" y="11772430"/>
            <a:ext cx="21107400" cy="19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19400" y="1295400"/>
            <a:ext cx="21031200" cy="26511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Questions.</a:t>
            </a:r>
            <a:br>
              <a:rPr lang="en-US" dirty="0"/>
            </a:br>
            <a:endParaRPr lang="en-US" sz="8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028A99-1E76-4B27-8695-4DAC3FA85BBE}"/>
              </a:ext>
            </a:extLst>
          </p:cNvPr>
          <p:cNvSpPr/>
          <p:nvPr/>
        </p:nvSpPr>
        <p:spPr>
          <a:xfrm>
            <a:off x="2743200" y="11734800"/>
            <a:ext cx="53928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www.encore.tech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9D1"/>
                </a:solidFill>
              </a:rPr>
              <a:t>ACI Automation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0" y="3651250"/>
            <a:ext cx="18745200" cy="800734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hlinkClick r:id="rId3"/>
              </a:rPr>
              <a:t>https://github.com/jcoeder/aci-automation</a:t>
            </a:r>
            <a:endParaRPr lang="en-US" dirty="0"/>
          </a:p>
          <a:p>
            <a:pPr lvl="1"/>
            <a:r>
              <a:rPr lang="en-US" dirty="0"/>
              <a:t>Private Repository, can share if you wish.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4"/>
              </a:rPr>
              <a:t>https://www.youtube.com/playlist?list=PLPbh8iLKDGisuUUphWgqc7uGLObJfIDTN</a:t>
            </a:r>
            <a:endParaRPr lang="en-US" dirty="0"/>
          </a:p>
          <a:p>
            <a:pPr lvl="1"/>
            <a:r>
              <a:rPr lang="en-US" dirty="0"/>
              <a:t>Public</a:t>
            </a:r>
          </a:p>
        </p:txBody>
      </p:sp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75892A0D-36AB-4721-AFDB-12A81593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0" y="25146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6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904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860258" y="972368"/>
            <a:ext cx="12236806" cy="2651126"/>
          </a:xfrm>
        </p:spPr>
        <p:txBody>
          <a:bodyPr>
            <a:normAutofit/>
          </a:bodyPr>
          <a:lstStyle/>
          <a:p>
            <a:r>
              <a:rPr lang="en-US" dirty="0"/>
              <a:t>ACI Automation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653D500-90B8-7F45-899D-FACD561F1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2" y="1943570"/>
            <a:ext cx="8201842" cy="3527673"/>
          </a:xfrm>
          <a:custGeom>
            <a:avLst/>
            <a:gdLst>
              <a:gd name="connsiteX0" fmla="*/ 133155 w 4114800"/>
              <a:gd name="connsiteY0" fmla="*/ 0 h 5712488"/>
              <a:gd name="connsiteX1" fmla="*/ 3981645 w 4114800"/>
              <a:gd name="connsiteY1" fmla="*/ 0 h 5712488"/>
              <a:gd name="connsiteX2" fmla="*/ 4114800 w 4114800"/>
              <a:gd name="connsiteY2" fmla="*/ 133155 h 5712488"/>
              <a:gd name="connsiteX3" fmla="*/ 4114800 w 4114800"/>
              <a:gd name="connsiteY3" fmla="*/ 5579333 h 5712488"/>
              <a:gd name="connsiteX4" fmla="*/ 3981645 w 4114800"/>
              <a:gd name="connsiteY4" fmla="*/ 5712488 h 5712488"/>
              <a:gd name="connsiteX5" fmla="*/ 133155 w 4114800"/>
              <a:gd name="connsiteY5" fmla="*/ 5712488 h 5712488"/>
              <a:gd name="connsiteX6" fmla="*/ 0 w 4114800"/>
              <a:gd name="connsiteY6" fmla="*/ 5579333 h 5712488"/>
              <a:gd name="connsiteX7" fmla="*/ 0 w 4114800"/>
              <a:gd name="connsiteY7" fmla="*/ 133155 h 5712488"/>
              <a:gd name="connsiteX8" fmla="*/ 133155 w 4114800"/>
              <a:gd name="connsiteY8" fmla="*/ 0 h 571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860258" y="3893368"/>
            <a:ext cx="12236806" cy="870267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Python and Ansible </a:t>
            </a:r>
            <a:r>
              <a:rPr lang="en-US" dirty="0">
                <a:hlinkClick r:id="rId4"/>
              </a:rPr>
              <a:t>stored in Git</a:t>
            </a:r>
            <a:r>
              <a:rPr lang="en-US" dirty="0"/>
              <a:t> allowing for collaboration.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Virtual Environments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Infrastructure-as-Code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1983850" y="11289504"/>
            <a:ext cx="5975798" cy="5975798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AEF34-577D-46B7-B3B5-08DB028AC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11772430"/>
            <a:ext cx="21107400" cy="194357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D14B4-4188-394D-BBB6-13A34F8461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22" y="6969946"/>
            <a:ext cx="6719661" cy="5626098"/>
          </a:xfrm>
          <a:custGeom>
            <a:avLst/>
            <a:gdLst>
              <a:gd name="connsiteX0" fmla="*/ 133155 w 4114800"/>
              <a:gd name="connsiteY0" fmla="*/ 0 h 5712488"/>
              <a:gd name="connsiteX1" fmla="*/ 3981645 w 4114800"/>
              <a:gd name="connsiteY1" fmla="*/ 0 h 5712488"/>
              <a:gd name="connsiteX2" fmla="*/ 4114800 w 4114800"/>
              <a:gd name="connsiteY2" fmla="*/ 133155 h 5712488"/>
              <a:gd name="connsiteX3" fmla="*/ 4114800 w 4114800"/>
              <a:gd name="connsiteY3" fmla="*/ 5579333 h 5712488"/>
              <a:gd name="connsiteX4" fmla="*/ 3981645 w 4114800"/>
              <a:gd name="connsiteY4" fmla="*/ 5712488 h 5712488"/>
              <a:gd name="connsiteX5" fmla="*/ 133155 w 4114800"/>
              <a:gd name="connsiteY5" fmla="*/ 5712488 h 5712488"/>
              <a:gd name="connsiteX6" fmla="*/ 0 w 4114800"/>
              <a:gd name="connsiteY6" fmla="*/ 5579333 h 5712488"/>
              <a:gd name="connsiteX7" fmla="*/ 0 w 4114800"/>
              <a:gd name="connsiteY7" fmla="*/ 133155 h 5712488"/>
              <a:gd name="connsiteX8" fmla="*/ 133155 w 4114800"/>
              <a:gd name="connsiteY8" fmla="*/ 0 h 571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996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50878" y="1082674"/>
            <a:ext cx="10241122" cy="2651126"/>
          </a:xfrm>
        </p:spPr>
        <p:txBody>
          <a:bodyPr>
            <a:normAutofit/>
          </a:bodyPr>
          <a:lstStyle/>
          <a:p>
            <a:r>
              <a:rPr lang="en-US" sz="9300" dirty="0"/>
              <a:t>ACI Switch Deployment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47643" y="4397087"/>
            <a:ext cx="10184388" cy="678815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4000" dirty="0"/>
              <a:t>Switches configured via serial interface driven by Python.</a:t>
            </a:r>
          </a:p>
          <a:p>
            <a:pPr lvl="2">
              <a:lnSpc>
                <a:spcPct val="90000"/>
              </a:lnSpc>
            </a:pPr>
            <a:r>
              <a:rPr lang="en-US" sz="4000" dirty="0"/>
              <a:t>Allows DC tech to simply smash buttons.</a:t>
            </a:r>
          </a:p>
          <a:p>
            <a:pPr lvl="2">
              <a:lnSpc>
                <a:spcPct val="90000"/>
              </a:lnSpc>
            </a:pPr>
            <a:r>
              <a:rPr lang="en-US" sz="4000" dirty="0"/>
              <a:t>Repetitive, error prone task becomes a repeatable, efficient process.</a:t>
            </a:r>
          </a:p>
          <a:p>
            <a:pPr lvl="1">
              <a:lnSpc>
                <a:spcPct val="90000"/>
              </a:lnSpc>
            </a:pPr>
            <a:r>
              <a:rPr lang="en-US" sz="4000" dirty="0"/>
              <a:t>Ansible uploads ACI image and reboot switches.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hlinkClick r:id="rId3"/>
              </a:rPr>
              <a:t>https://youtu.be/JFwSlsRekYk</a:t>
            </a:r>
            <a:r>
              <a:rPr lang="en-US" sz="4000" dirty="0"/>
              <a:t> (1:22 minutes)</a:t>
            </a:r>
          </a:p>
          <a:p>
            <a:pPr lvl="1">
              <a:lnSpc>
                <a:spcPct val="90000"/>
              </a:lnSpc>
            </a:pPr>
            <a:endParaRPr lang="en-US" sz="4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841138" y="2729464"/>
            <a:ext cx="1894976" cy="18435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F5E9C43A-E34E-6049-8F24-6AC361A768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5" r="13600" b="-1"/>
          <a:stretch/>
        </p:blipFill>
        <p:spPr>
          <a:xfrm>
            <a:off x="15087600" y="4953000"/>
            <a:ext cx="8581482" cy="8260542"/>
          </a:xfrm>
          <a:custGeom>
            <a:avLst/>
            <a:gdLst>
              <a:gd name="connsiteX0" fmla="*/ 2503809 w 4290741"/>
              <a:gd name="connsiteY0" fmla="*/ 0 h 4130271"/>
              <a:gd name="connsiteX1" fmla="*/ 4198398 w 4290741"/>
              <a:gd name="connsiteY1" fmla="*/ 660580 h 4130271"/>
              <a:gd name="connsiteX2" fmla="*/ 4290741 w 4290741"/>
              <a:gd name="connsiteY2" fmla="*/ 751286 h 4130271"/>
              <a:gd name="connsiteX3" fmla="*/ 4290741 w 4290741"/>
              <a:gd name="connsiteY3" fmla="*/ 4130271 h 4130271"/>
              <a:gd name="connsiteX4" fmla="*/ 604508 w 4290741"/>
              <a:gd name="connsiteY4" fmla="*/ 4130271 h 4130271"/>
              <a:gd name="connsiteX5" fmla="*/ 461940 w 4290741"/>
              <a:gd name="connsiteY5" fmla="*/ 3953232 h 4130271"/>
              <a:gd name="connsiteX6" fmla="*/ 0 w 4290741"/>
              <a:gd name="connsiteY6" fmla="*/ 2503809 h 4130271"/>
              <a:gd name="connsiteX7" fmla="*/ 2503809 w 4290741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12068276" y="-1346280"/>
            <a:ext cx="8042386" cy="8042386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hand using a computer&#10;&#10;Description automatically generated">
            <a:extLst>
              <a:ext uri="{FF2B5EF4-FFF2-40B4-BE49-F238E27FC236}">
                <a16:creationId xmlns:a16="http://schemas.microsoft.com/office/drawing/2014/main" id="{9ACE9650-97EA-DD42-8E14-8A8235CD36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21346" b="1"/>
          <a:stretch/>
        </p:blipFill>
        <p:spPr>
          <a:xfrm>
            <a:off x="12523214" y="2"/>
            <a:ext cx="7038624" cy="6015818"/>
          </a:xfrm>
          <a:custGeom>
            <a:avLst/>
            <a:gdLst>
              <a:gd name="connsiteX0" fmla="*/ 519780 w 3519312"/>
              <a:gd name="connsiteY0" fmla="*/ 0 h 3007909"/>
              <a:gd name="connsiteX1" fmla="*/ 2999532 w 3519312"/>
              <a:gd name="connsiteY1" fmla="*/ 0 h 3007909"/>
              <a:gd name="connsiteX2" fmla="*/ 3003921 w 3519312"/>
              <a:gd name="connsiteY2" fmla="*/ 3989 h 3007909"/>
              <a:gd name="connsiteX3" fmla="*/ 3519312 w 3519312"/>
              <a:gd name="connsiteY3" fmla="*/ 1248253 h 3007909"/>
              <a:gd name="connsiteX4" fmla="*/ 1759656 w 3519312"/>
              <a:gd name="connsiteY4" fmla="*/ 3007909 h 3007909"/>
              <a:gd name="connsiteX5" fmla="*/ 0 w 3519312"/>
              <a:gd name="connsiteY5" fmla="*/ 1248253 h 3007909"/>
              <a:gd name="connsiteX6" fmla="*/ 515392 w 3519312"/>
              <a:gd name="connsiteY6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B4643C-EF8B-4E9B-BF05-AA675CC93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11772430"/>
            <a:ext cx="21107400" cy="19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8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420E2B4-24E6-4FB9-BCF4-A3376DFA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339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5D0122-4BFE-4B20-81AE-3288966EE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35026" y="0"/>
            <a:ext cx="25168228" cy="13706476"/>
            <a:chOff x="-417513" y="0"/>
            <a:chExt cx="12584114" cy="6853238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03B1982-03F5-4A97-A951-1BC146B1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6271C008-2B40-4EEA-A2FB-F37A59C2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CFACD271-0EBE-427B-8CD2-9103168BE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CFBF8B6D-A524-4ADB-AB99-35B785716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FFC04288-528E-4140-B244-51CFA768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81EE1A19-68B8-4C90-A626-FB38B8B61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1036A159-6496-486F-A6DB-19E0B77C0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F086063B-0DC6-4709-B0B9-CFAB4988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BF38503B-96BB-47F6-84C4-BD0544B46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AB7F0E1C-446F-46DD-BAD5-B20F04EC5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0344E43D-CC49-44DD-9DEF-95E6F7C80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240CF7A3-1A54-4926-A03F-BF99774D8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3889560A-0AC6-4FCE-AF16-3D770608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798EAB09-A9B4-47F5-9EBC-3166FA987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F667FF4B-8D6F-4E42-B6EF-46144894C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E97C61C1-B545-4D57-B730-03E1DB837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BC0E7570-D68F-4B17-98F0-63EC48411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DFE29FDD-40F2-49BD-8370-F242A1487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7051478B-C65D-47CB-8F19-210EE3437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4D8E5B73-0049-4666-A7B8-3550F300A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676FE0B9-F6BC-4893-99FF-A5DC97725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64E9D7-CFD6-4BF1-9244-6F75D2C88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83364" y="3399178"/>
            <a:ext cx="11873770" cy="6935220"/>
            <a:chOff x="791682" y="1699589"/>
            <a:chExt cx="5936885" cy="346761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9AB803B-3659-4AA9-B02A-70FA18DA1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1682" y="1699589"/>
              <a:ext cx="5936885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22">
              <a:extLst>
                <a:ext uri="{FF2B5EF4-FFF2-40B4-BE49-F238E27FC236}">
                  <a16:creationId xmlns:a16="http://schemas.microsoft.com/office/drawing/2014/main" id="{679F1F54-8DE1-44F4-9E9E-DD1C5F885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602131" y="489479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7D7839B-0DFF-48C8-832D-FD7E68FFC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1682" y="2275661"/>
              <a:ext cx="5935796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91972" y="3113760"/>
            <a:ext cx="11483884" cy="1634336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E"/>
                </a:solidFill>
              </a:rPr>
              <a:t>ACI APIC Deployment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46204" y="4604004"/>
            <a:ext cx="11485634" cy="503211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4000" dirty="0">
                <a:solidFill>
                  <a:srgbClr val="FFFFFE"/>
                </a:solidFill>
              </a:rPr>
              <a:t>Initial setup is of the APIC manual.</a:t>
            </a:r>
          </a:p>
          <a:p>
            <a:pPr lvl="0">
              <a:lnSpc>
                <a:spcPct val="90000"/>
              </a:lnSpc>
            </a:pPr>
            <a:r>
              <a:rPr lang="en-US" sz="4000" dirty="0">
                <a:solidFill>
                  <a:srgbClr val="FFFFFE"/>
                </a:solidFill>
              </a:rPr>
              <a:t>Python transforms data from excel to YAML.</a:t>
            </a:r>
            <a:endParaRPr lang="en-US" sz="4000" dirty="0">
              <a:solidFill>
                <a:srgbClr val="FFFFFE"/>
              </a:solidFill>
              <a:hlinkClick r:id="rId3"/>
            </a:endParaRPr>
          </a:p>
          <a:p>
            <a:pPr lvl="0">
              <a:lnSpc>
                <a:spcPct val="90000"/>
              </a:lnSpc>
            </a:pPr>
            <a:r>
              <a:rPr lang="en-US" sz="4000" dirty="0">
                <a:solidFill>
                  <a:srgbClr val="FFFFFE"/>
                </a:solidFill>
                <a:hlinkClick r:id="rId3"/>
              </a:rPr>
              <a:t>APIC(s) are then configured </a:t>
            </a:r>
            <a:r>
              <a:rPr lang="en-US" sz="4000" dirty="0">
                <a:solidFill>
                  <a:srgbClr val="FFFFFE"/>
                </a:solidFill>
              </a:rPr>
              <a:t>with reference variables. (1 minute)</a:t>
            </a:r>
          </a:p>
          <a:p>
            <a:pPr lvl="0">
              <a:lnSpc>
                <a:spcPct val="90000"/>
              </a:lnSpc>
            </a:pPr>
            <a:r>
              <a:rPr lang="en-US" sz="4000" dirty="0">
                <a:solidFill>
                  <a:srgbClr val="FFFFFE"/>
                </a:solidFill>
              </a:rPr>
              <a:t>Master playbook runs a collection.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75F0547-C7AB-4477-A626-778525DFD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99114" y="0"/>
            <a:ext cx="9281598" cy="137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BA31421-B75B-490A-9F23-3CB4D61D0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1772430"/>
            <a:ext cx="21107400" cy="194357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1D09AFB-811B-514E-AC3E-12D013C2C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358" y="2864328"/>
            <a:ext cx="7995562" cy="79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8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9A35411-0EE2-4606-843D-30DD6958D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904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box, ottoman, brick&#10;&#10;Description automatically generated">
            <a:extLst>
              <a:ext uri="{FF2B5EF4-FFF2-40B4-BE49-F238E27FC236}">
                <a16:creationId xmlns:a16="http://schemas.microsoft.com/office/drawing/2014/main" id="{B1568B20-BD3A-AC42-BAB1-D3EE6C5AA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83" y="1608202"/>
            <a:ext cx="5413755" cy="5088930"/>
          </a:xfrm>
          <a:prstGeom prst="rect">
            <a:avLst/>
          </a:prstGeom>
        </p:spPr>
      </p:pic>
      <p:pic>
        <p:nvPicPr>
          <p:cNvPr id="3" name="Picture 2" descr="A picture containing box, ottoman, brick&#10;&#10;Description automatically generated">
            <a:extLst>
              <a:ext uri="{FF2B5EF4-FFF2-40B4-BE49-F238E27FC236}">
                <a16:creationId xmlns:a16="http://schemas.microsoft.com/office/drawing/2014/main" id="{9FA038B0-071E-B143-84A2-4EC1B1306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84" y="7018866"/>
            <a:ext cx="5413757" cy="5088932"/>
          </a:xfrm>
          <a:prstGeom prst="rect">
            <a:avLst/>
          </a:prstGeom>
        </p:spPr>
      </p:pic>
      <p:pic>
        <p:nvPicPr>
          <p:cNvPr id="10" name="Picture 9" descr="A picture containing box, ottoman, brick&#10;&#10;Description automatically generated">
            <a:extLst>
              <a:ext uri="{FF2B5EF4-FFF2-40B4-BE49-F238E27FC236}">
                <a16:creationId xmlns:a16="http://schemas.microsoft.com/office/drawing/2014/main" id="{34D7E9C9-B1DD-E047-8869-D22F35A4E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23" y="4163435"/>
            <a:ext cx="5413757" cy="5088932"/>
          </a:xfrm>
          <a:prstGeom prst="rect">
            <a:avLst/>
          </a:prstGeom>
        </p:spPr>
      </p:pic>
      <p:sp>
        <p:nvSpPr>
          <p:cNvPr id="30" name="Freeform 6">
            <a:extLst>
              <a:ext uri="{FF2B5EF4-FFF2-40B4-BE49-F238E27FC236}">
                <a16:creationId xmlns:a16="http://schemas.microsoft.com/office/drawing/2014/main" id="{F0635F50-873F-429B-A47B-01987BE8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79172" y="2141670"/>
            <a:ext cx="1375508" cy="11421930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41D050CA-E613-4479-9147-D0B3C94F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77898" y="1606372"/>
            <a:ext cx="818742" cy="1104282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A71E2B72-D29B-4AB9-8D70-6C8C71DF5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026744" y="1608202"/>
            <a:ext cx="7760476" cy="10503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670208" y="2427936"/>
            <a:ext cx="6440254" cy="2649680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MSO Deployment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670210" y="5363882"/>
            <a:ext cx="6529832" cy="6101902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3100" dirty="0" err="1">
                <a:solidFill>
                  <a:srgbClr val="FFFFFF"/>
                </a:solidFill>
              </a:rPr>
              <a:t>deploy_mso_ova.yml</a:t>
            </a:r>
            <a:r>
              <a:rPr lang="en-US" sz="3100" dirty="0">
                <a:solidFill>
                  <a:srgbClr val="FFFFFF"/>
                </a:solidFill>
              </a:rPr>
              <a:t> will upload 3 copies of the OVA while the user is at lunch.</a:t>
            </a:r>
          </a:p>
          <a:p>
            <a:pPr lvl="1">
              <a:lnSpc>
                <a:spcPct val="90000"/>
              </a:lnSpc>
            </a:pPr>
            <a:r>
              <a:rPr lang="en-US" sz="3100" dirty="0">
                <a:solidFill>
                  <a:srgbClr val="FFFFFF"/>
                </a:solidFill>
              </a:rPr>
              <a:t>Usually a 10-30 minute process for each and a lot of button clicking.</a:t>
            </a:r>
          </a:p>
          <a:p>
            <a:pPr>
              <a:lnSpc>
                <a:spcPct val="90000"/>
              </a:lnSpc>
            </a:pPr>
            <a:r>
              <a:rPr lang="en-US" sz="3100" dirty="0">
                <a:solidFill>
                  <a:srgbClr val="FFFFFF"/>
                </a:solidFill>
              </a:rPr>
              <a:t>Only need to manually set IP addresses on each of the appliances.</a:t>
            </a: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CE77A619-B358-4FA1-8190-C3A0F00C0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342516" y="3060308"/>
            <a:ext cx="1041482" cy="10503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FDA6D2-ED78-4BB1-B9C7-40B3D0D18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1772430"/>
            <a:ext cx="21107400" cy="19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4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2856" y="1255128"/>
            <a:ext cx="14948344" cy="2651126"/>
          </a:xfrm>
        </p:spPr>
        <p:txBody>
          <a:bodyPr>
            <a:normAutofit/>
          </a:bodyPr>
          <a:lstStyle/>
          <a:p>
            <a:r>
              <a:rPr lang="en-US"/>
              <a:t>MSO Deployment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72858" y="4556346"/>
            <a:ext cx="12935734" cy="6901226"/>
          </a:xfrm>
        </p:spPr>
        <p:txBody>
          <a:bodyPr anchor="ctr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Under the hood Ansible is executing shell, command, and script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modules.</a:t>
            </a:r>
          </a:p>
          <a:p>
            <a:pPr lvl="0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Executing scripts and capturing secret keys to be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“Copy and Pasted” to other nodes to join the cluster.</a:t>
            </a:r>
          </a:p>
          <a:p>
            <a:pPr lvl="0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After cluster formation, the MSO application is deployed via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Docker Swarm.</a:t>
            </a:r>
          </a:p>
          <a:p>
            <a:pPr lvl="0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Password reset.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With an IP address, Ansible will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deploy MSO</a:t>
            </a:r>
            <a:r>
              <a:rPr lang="en-US" sz="3600" dirty="0">
                <a:solidFill>
                  <a:schemeClr val="tx1"/>
                </a:solidFill>
              </a:rPr>
              <a:t> from scratch. (4 minutes)</a:t>
            </a:r>
          </a:p>
          <a:p>
            <a:pPr lvl="0">
              <a:lnSpc>
                <a:spcPct val="90000"/>
              </a:lnSpc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77760" y="0"/>
            <a:ext cx="4206240" cy="13716000"/>
          </a:xfrm>
          <a:prstGeom prst="rect">
            <a:avLst/>
          </a:prstGeom>
          <a:solidFill>
            <a:srgbClr val="384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0800" y="4717826"/>
            <a:ext cx="4280344" cy="4280344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C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57CC796-783A-1B4F-9FCF-5071887FE5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5" r="8967" b="-1"/>
          <a:stretch/>
        </p:blipFill>
        <p:spPr>
          <a:xfrm>
            <a:off x="16611600" y="3500949"/>
            <a:ext cx="6781800" cy="6770911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3C484-0986-4439-BFAB-A22634854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29640" y="11772430"/>
            <a:ext cx="21107400" cy="19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3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EA873F-9DEF-40DA-8114-D5F0F41A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1772430"/>
            <a:ext cx="21107400" cy="194357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08592" cy="13716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86936" y="1246784"/>
            <a:ext cx="6727948" cy="321412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9600" dirty="0"/>
              <a:t>BUILT!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86936" y="5276086"/>
            <a:ext cx="6727948" cy="6831246"/>
          </a:xfrm>
        </p:spPr>
        <p:txBody>
          <a:bodyPr>
            <a:normAutofit/>
          </a:bodyPr>
          <a:lstStyle/>
          <a:p>
            <a:pPr lvl="0"/>
            <a:r>
              <a:rPr lang="en-US" sz="4000" dirty="0">
                <a:solidFill>
                  <a:schemeClr val="tx1"/>
                </a:solidFill>
              </a:rPr>
              <a:t>Small fabric takes 3-4hrs to full deployment.</a:t>
            </a:r>
          </a:p>
          <a:p>
            <a:pPr lvl="0"/>
            <a:r>
              <a:rPr lang="en-US" sz="4000" dirty="0">
                <a:solidFill>
                  <a:schemeClr val="tx1"/>
                </a:solidFill>
              </a:rPr>
              <a:t>Large fabric built is nearly flat in time vs linear.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9F918CD-6408-154B-B180-ADFCBA79F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909" y="457200"/>
            <a:ext cx="10874771" cy="108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07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9D1"/>
                </a:solidFill>
              </a:rPr>
              <a:t>ACI and MSO Configuration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0" y="3651250"/>
            <a:ext cx="18745200" cy="800734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With both sites/fabric configured we </a:t>
            </a:r>
            <a:r>
              <a:rPr lang="en-US" dirty="0">
                <a:hlinkClick r:id="rId3"/>
              </a:rPr>
              <a:t>move on to MSO</a:t>
            </a:r>
            <a:r>
              <a:rPr lang="en-US" dirty="0"/>
              <a:t>. (1 minutes)</a:t>
            </a:r>
          </a:p>
          <a:p>
            <a:pPr lvl="0"/>
            <a:r>
              <a:rPr lang="en-US" dirty="0"/>
              <a:t>Using some of the same data generated with the Python script</a:t>
            </a:r>
            <a:br>
              <a:rPr lang="en-US" dirty="0"/>
            </a:br>
            <a:r>
              <a:rPr lang="en-US" dirty="0"/>
              <a:t>Ansible adds each site to MSO.</a:t>
            </a:r>
          </a:p>
          <a:p>
            <a:pPr lvl="0"/>
            <a:r>
              <a:rPr lang="en-US" dirty="0"/>
              <a:t>Ansible then configures the IPN interfaces and routing.</a:t>
            </a:r>
          </a:p>
          <a:p>
            <a:pPr lvl="0"/>
            <a:r>
              <a:rPr lang="en-US" dirty="0"/>
              <a:t>Ansible then deploys tenants, schema, and templates.</a:t>
            </a:r>
          </a:p>
        </p:txBody>
      </p:sp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75892A0D-36AB-4721-AFDB-12A81593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00" y="4168775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968928"/>
      </p:ext>
    </p:extLst>
  </p:cSld>
  <p:clrMapOvr>
    <a:masterClrMapping/>
  </p:clrMapOvr>
</p:sld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1043</Words>
  <Application>Microsoft Macintosh PowerPoint</Application>
  <PresentationFormat>Custom</PresentationFormat>
  <Paragraphs>133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Helvetica Light</vt:lpstr>
      <vt:lpstr>Helvetica Neue Medium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PowerPoint Presentation</vt:lpstr>
      <vt:lpstr>ACI Automation</vt:lpstr>
      <vt:lpstr>ACI Automation</vt:lpstr>
      <vt:lpstr>ACI Switch Deployment</vt:lpstr>
      <vt:lpstr>ACI APIC Deployment</vt:lpstr>
      <vt:lpstr>MSO Deployment</vt:lpstr>
      <vt:lpstr>MSO Deployment</vt:lpstr>
      <vt:lpstr>BUILT!</vt:lpstr>
      <vt:lpstr>ACI and MSO Configuration</vt:lpstr>
      <vt:lpstr>Lab Tools</vt:lpstr>
      <vt:lpstr>Day 2 Operations</vt:lpstr>
      <vt:lpstr>Source of Truth</vt:lpstr>
      <vt:lpstr>Reusable Tools</vt:lpstr>
      <vt:lpstr>Questions.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Oeder</dc:creator>
  <cp:lastModifiedBy>Justin Oeder</cp:lastModifiedBy>
  <cp:revision>15</cp:revision>
  <dcterms:created xsi:type="dcterms:W3CDTF">2020-01-14T16:02:10Z</dcterms:created>
  <dcterms:modified xsi:type="dcterms:W3CDTF">2020-01-14T17:10:02Z</dcterms:modified>
</cp:coreProperties>
</file>