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58" r:id="rId4"/>
    <p:sldId id="267" r:id="rId5"/>
    <p:sldId id="259" r:id="rId6"/>
    <p:sldId id="261" r:id="rId7"/>
    <p:sldId id="268" r:id="rId8"/>
    <p:sldId id="269" r:id="rId9"/>
    <p:sldId id="25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3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EBE6A-A68F-4878-B067-3AAB9B3A686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2A843-2795-44F9-85AF-0E06B2348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A843-2795-44F9-85AF-0E06B23487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.ua.pt/skl/" TargetMode="External"/><Relationship Id="rId2" Type="http://schemas.openxmlformats.org/officeDocument/2006/relationships/hyperlink" Target="mailto:skl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learning.ua.p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Valeri Skliarov                                                                      2015/2016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0375" y="7620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5800" b="1" dirty="0" smtClean="0">
                <a:solidFill>
                  <a:schemeClr val="tx1"/>
                </a:solidFill>
              </a:rPr>
              <a:t>Programação 1</a:t>
            </a:r>
          </a:p>
          <a:p>
            <a:pPr>
              <a:spcAft>
                <a:spcPts val="24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 de apresentação para exames</a:t>
            </a:r>
            <a:endParaRPr lang="pt-PT" sz="4000" b="1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err="1" smtClean="0">
                <a:solidFill>
                  <a:schemeClr val="tx1"/>
                </a:solidFill>
              </a:rPr>
              <a:t>Valeri</a:t>
            </a:r>
            <a:r>
              <a:rPr lang="pt-PT" sz="1800" dirty="0" smtClean="0">
                <a:solidFill>
                  <a:schemeClr val="tx1"/>
                </a:solidFill>
              </a:rPr>
              <a:t> </a:t>
            </a:r>
            <a:r>
              <a:rPr lang="pt-PT" sz="1800" dirty="0" err="1">
                <a:solidFill>
                  <a:schemeClr val="tx1"/>
                </a:solidFill>
              </a:rPr>
              <a:t>Skliarov</a:t>
            </a:r>
            <a:r>
              <a:rPr lang="pt-PT" sz="1800" dirty="0">
                <a:solidFill>
                  <a:schemeClr val="tx1"/>
                </a:solidFill>
              </a:rPr>
              <a:t>, Prof. </a:t>
            </a:r>
            <a:r>
              <a:rPr lang="pt-PT" sz="1800" dirty="0" smtClean="0">
                <a:solidFill>
                  <a:schemeClr val="tx1"/>
                </a:solidFill>
              </a:rPr>
              <a:t>Catedrático</a:t>
            </a:r>
          </a:p>
          <a:p>
            <a:r>
              <a:rPr lang="en-US" sz="1600" dirty="0">
                <a:latin typeface="Courier New" pitchFamily="49" charset="0"/>
              </a:rPr>
              <a:t>Email: </a:t>
            </a:r>
            <a:r>
              <a:rPr lang="en-US" sz="1600" dirty="0" smtClean="0">
                <a:latin typeface="Courier New" pitchFamily="49" charset="0"/>
                <a:hlinkClick r:id="rId2"/>
              </a:rPr>
              <a:t>skl@ua.pt</a:t>
            </a:r>
            <a:r>
              <a:rPr lang="en-US" sz="1600" dirty="0" smtClean="0">
                <a:latin typeface="Courier New" pitchFamily="49" charset="0"/>
              </a:rPr>
              <a:t> </a:t>
            </a:r>
            <a:endParaRPr lang="en-US" sz="1600" dirty="0">
              <a:latin typeface="Courier New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latin typeface="Courier New" pitchFamily="49" charset="0"/>
              </a:rPr>
              <a:t>URL: </a:t>
            </a:r>
            <a:r>
              <a:rPr lang="en-US" sz="1600" dirty="0">
                <a:latin typeface="Courier New" pitchFamily="49" charset="0"/>
                <a:hlinkClick r:id="rId3"/>
              </a:rPr>
              <a:t>http://sweet.ua.pt/skl</a:t>
            </a:r>
            <a:r>
              <a:rPr lang="en-US" sz="1600" dirty="0" smtClean="0">
                <a:latin typeface="Courier New" pitchFamily="49" charset="0"/>
                <a:hlinkClick r:id="rId3"/>
              </a:rPr>
              <a:t>/</a:t>
            </a:r>
            <a:r>
              <a:rPr lang="en-US" sz="1600" dirty="0" smtClean="0">
                <a:latin typeface="Courier New" pitchFamily="49" charset="0"/>
              </a:rPr>
              <a:t>  </a:t>
            </a:r>
            <a:endParaRPr lang="pt-PT" sz="1600" dirty="0">
              <a:latin typeface="Courier New" pitchFamily="49" charset="0"/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 smtClean="0">
                <a:solidFill>
                  <a:schemeClr val="tx1"/>
                </a:solidFill>
              </a:rPr>
              <a:t>Departamento de Eletrónica,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  <a:hlinkClick r:id="rId4"/>
              </a:rPr>
              <a:t>http://elearning.ua.pt/</a:t>
            </a:r>
            <a:r>
              <a:rPr lang="pt-PT" sz="1600" dirty="0" smtClean="0">
                <a:latin typeface="Courier New" pitchFamily="49" charset="0"/>
              </a:rPr>
              <a:t> </a:t>
            </a:r>
            <a:endParaRPr lang="pt-PT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04800"/>
            <a:ext cx="8763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u="sng" dirty="0" smtClean="0"/>
              <a:t>Regras básicas</a:t>
            </a:r>
            <a:r>
              <a:rPr lang="pt-PT" sz="2400" dirty="0" smtClean="0"/>
              <a:t>:</a:t>
            </a:r>
          </a:p>
          <a:p>
            <a:endParaRPr lang="pt-PT" dirty="0"/>
          </a:p>
          <a:p>
            <a:pPr marL="342900" indent="-342900">
              <a:buAutoNum type="arabicPeriod"/>
            </a:pPr>
            <a:r>
              <a:rPr lang="pt-PT" dirty="0" smtClean="0"/>
              <a:t>Dois problemas A e B: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PT" dirty="0" smtClean="0"/>
              <a:t>Problema A: 14 valores;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PT" dirty="0"/>
              <a:t>Problema </a:t>
            </a:r>
            <a:r>
              <a:rPr lang="pt-PT" dirty="0" smtClean="0"/>
              <a:t>B: +6 </a:t>
            </a:r>
            <a:r>
              <a:rPr lang="pt-PT" dirty="0"/>
              <a:t>valores</a:t>
            </a:r>
            <a:r>
              <a:rPr lang="pt-PT" dirty="0" smtClean="0"/>
              <a:t>;</a:t>
            </a:r>
          </a:p>
          <a:p>
            <a:pPr marL="342900" indent="-342900">
              <a:buAutoNum type="arabicPeriod"/>
            </a:pPr>
            <a:r>
              <a:rPr lang="pt-PT" dirty="0" smtClean="0"/>
              <a:t>Descrição da tarefa </a:t>
            </a:r>
            <a:r>
              <a:rPr lang="pt-PT" dirty="0" smtClean="0"/>
              <a:t>principal.</a:t>
            </a:r>
            <a:endParaRPr lang="pt-PT" dirty="0" smtClean="0"/>
          </a:p>
          <a:p>
            <a:pPr marL="342900" indent="-342900">
              <a:buAutoNum type="arabicPeriod"/>
            </a:pPr>
            <a:r>
              <a:rPr lang="pt-PT" dirty="0" smtClean="0"/>
              <a:t>Dados iniciais são gerados aleatoriamente utilizando um programa fornecido</a:t>
            </a:r>
            <a:r>
              <a:rPr lang="pt-PT" dirty="0"/>
              <a:t>: </a:t>
            </a:r>
            <a:r>
              <a:rPr lang="pt-PT" i="1" dirty="0">
                <a:solidFill>
                  <a:srgbClr val="002060"/>
                </a:solidFill>
                <a:latin typeface="Arial Narrow" panose="020B0606020202030204" pitchFamily="34" charset="0"/>
              </a:rPr>
              <a:t>CriarFicheiroInicial.java</a:t>
            </a:r>
            <a:r>
              <a:rPr lang="pt-PT" dirty="0"/>
              <a:t>.</a:t>
            </a:r>
            <a:endParaRPr lang="pt-PT" dirty="0" smtClean="0"/>
          </a:p>
          <a:p>
            <a:pPr marL="342900" indent="-342900">
              <a:buAutoNum type="arabicPeriod"/>
            </a:pPr>
            <a:r>
              <a:rPr lang="pt-PT" dirty="0" smtClean="0"/>
              <a:t>Fornecer um ficheiro </a:t>
            </a:r>
            <a:r>
              <a:rPr lang="pt-PT" dirty="0"/>
              <a:t>de ajuda </a:t>
            </a:r>
            <a:r>
              <a:rPr lang="pt-PT" i="1" dirty="0">
                <a:solidFill>
                  <a:srgbClr val="002060"/>
                </a:solidFill>
                <a:latin typeface="Arial Narrow" panose="020B0606020202030204" pitchFamily="34" charset="0"/>
              </a:rPr>
              <a:t>ExemploAjuda.java</a:t>
            </a:r>
            <a:r>
              <a:rPr lang="pt-PT" dirty="0" smtClean="0"/>
              <a:t>. </a:t>
            </a:r>
          </a:p>
          <a:p>
            <a:pPr marL="342900" indent="-342900">
              <a:buAutoNum type="arabicPeriod"/>
            </a:pPr>
            <a:r>
              <a:rPr lang="pt-PT" dirty="0"/>
              <a:t>Fornecer um</a:t>
            </a:r>
            <a:r>
              <a:rPr lang="pt-PT" dirty="0" smtClean="0"/>
              <a:t> </a:t>
            </a:r>
            <a:r>
              <a:rPr lang="pt-PT" dirty="0"/>
              <a:t>ficheiro </a:t>
            </a:r>
            <a:r>
              <a:rPr lang="pt-PT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Exe</a:t>
            </a:r>
            <a:r>
              <a:rPr lang="pt-PT" i="1" dirty="0">
                <a:solidFill>
                  <a:srgbClr val="002060"/>
                </a:solidFill>
                <a:latin typeface="Arial Narrow" panose="020B0606020202030204" pitchFamily="34" charset="0"/>
              </a:rPr>
              <a:t>mplo.pdf</a:t>
            </a:r>
            <a:r>
              <a:rPr lang="pt-PT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99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828800" y="3658697"/>
            <a:ext cx="4114800" cy="2044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2688" y="3924799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213" y="3054242"/>
            <a:ext cx="1041187" cy="133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953000"/>
            <a:ext cx="8008557" cy="126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676400" y="6214622"/>
            <a:ext cx="381000" cy="33857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6405682"/>
            <a:ext cx="433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>
                <a:solidFill>
                  <a:srgbClr val="00B0F0"/>
                </a:solidFill>
              </a:rPr>
              <a:t>Um exemplo de dados iniciais muito simples</a:t>
            </a:r>
            <a:endParaRPr lang="pt-PT" i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04061" y="152400"/>
            <a:ext cx="4572000" cy="1200329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/>
            <a:r>
              <a:rPr lang="pt-PT" b="1" i="1" u="sng" dirty="0">
                <a:solidFill>
                  <a:srgbClr val="FF0000"/>
                </a:solidFill>
              </a:rPr>
              <a:t>Nota importante</a:t>
            </a:r>
            <a:r>
              <a:rPr lang="pt-PT" dirty="0"/>
              <a:t>. Os problemas do exame vão incluir </a:t>
            </a:r>
            <a:r>
              <a:rPr lang="pt-PT" dirty="0" smtClean="0"/>
              <a:t>obrigatoriamente a </a:t>
            </a:r>
            <a:r>
              <a:rPr lang="pt-PT" i="1" dirty="0" smtClean="0"/>
              <a:t>manipulação </a:t>
            </a:r>
            <a:r>
              <a:rPr lang="pt-PT" i="1" dirty="0"/>
              <a:t>de </a:t>
            </a:r>
            <a:r>
              <a:rPr lang="pt-PT" i="1" dirty="0" err="1" smtClean="0"/>
              <a:t>arrays</a:t>
            </a:r>
            <a:r>
              <a:rPr lang="pt-PT" i="1" dirty="0" smtClean="0"/>
              <a:t> unidimensionais e bidimensionais</a:t>
            </a:r>
            <a:r>
              <a:rPr lang="pt-PT" dirty="0" smtClean="0"/>
              <a:t>, </a:t>
            </a:r>
            <a:r>
              <a:rPr lang="pt-PT" i="1" dirty="0"/>
              <a:t>registos (objetos)</a:t>
            </a:r>
            <a:r>
              <a:rPr lang="pt-PT" dirty="0"/>
              <a:t> e </a:t>
            </a:r>
            <a:r>
              <a:rPr lang="pt-PT" i="1" dirty="0"/>
              <a:t>ficheiros</a:t>
            </a:r>
            <a:r>
              <a:rPr lang="pt-P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5677" y="2362200"/>
            <a:ext cx="4116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Época normal</a:t>
            </a:r>
            <a:endParaRPr lang="pt-PT" sz="5400" b="1" cap="none" spc="0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0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04800"/>
            <a:ext cx="8763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u="sng" dirty="0" smtClean="0"/>
              <a:t>Regras básicas</a:t>
            </a:r>
            <a:r>
              <a:rPr lang="pt-PT" sz="2400" dirty="0" smtClean="0"/>
              <a:t>:</a:t>
            </a:r>
          </a:p>
          <a:p>
            <a:endParaRPr lang="pt-PT" dirty="0"/>
          </a:p>
          <a:p>
            <a:pPr marL="342900" indent="-342900">
              <a:buAutoNum type="arabicPeriod"/>
            </a:pPr>
            <a:r>
              <a:rPr lang="pt-PT" dirty="0" smtClean="0"/>
              <a:t>Dois problemas A e B: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PT" dirty="0" smtClean="0"/>
              <a:t>Problema A: 14 valores;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PT" dirty="0"/>
              <a:t>Problema </a:t>
            </a:r>
            <a:r>
              <a:rPr lang="pt-PT" dirty="0" smtClean="0"/>
              <a:t>B: +6 </a:t>
            </a:r>
            <a:r>
              <a:rPr lang="pt-PT" dirty="0"/>
              <a:t>valores</a:t>
            </a:r>
            <a:r>
              <a:rPr lang="pt-PT" dirty="0" smtClean="0"/>
              <a:t>;</a:t>
            </a:r>
          </a:p>
          <a:p>
            <a:pPr marL="342900" indent="-342900">
              <a:buAutoNum type="arabicPeriod"/>
            </a:pPr>
            <a:r>
              <a:rPr lang="pt-PT" dirty="0" smtClean="0"/>
              <a:t>Descrição da tarefa </a:t>
            </a:r>
            <a:r>
              <a:rPr lang="pt-PT" dirty="0" smtClean="0"/>
              <a:t>principal.</a:t>
            </a:r>
            <a:endParaRPr lang="pt-PT" dirty="0" smtClean="0"/>
          </a:p>
          <a:p>
            <a:pPr marL="342900" indent="-342900">
              <a:buAutoNum type="arabicPeriod"/>
            </a:pPr>
            <a:r>
              <a:rPr lang="pt-PT" dirty="0" smtClean="0"/>
              <a:t>Dados iniciais são gerados aleatoriamente utilizando um programa fornecido</a:t>
            </a:r>
            <a:r>
              <a:rPr lang="pt-PT" dirty="0"/>
              <a:t>: </a:t>
            </a:r>
            <a:r>
              <a:rPr lang="pt-PT" i="1" dirty="0">
                <a:solidFill>
                  <a:srgbClr val="002060"/>
                </a:solidFill>
                <a:latin typeface="Arial Narrow" panose="020B0606020202030204" pitchFamily="34" charset="0"/>
              </a:rPr>
              <a:t>CriarFicheiroInicial.java</a:t>
            </a:r>
            <a:r>
              <a:rPr lang="pt-PT" dirty="0"/>
              <a:t>.</a:t>
            </a:r>
            <a:endParaRPr lang="pt-PT" dirty="0" smtClean="0"/>
          </a:p>
          <a:p>
            <a:pPr marL="342900" indent="-342900">
              <a:buAutoNum type="arabicPeriod"/>
            </a:pPr>
            <a:r>
              <a:rPr lang="pt-PT" dirty="0" smtClean="0"/>
              <a:t>Um </a:t>
            </a:r>
            <a:r>
              <a:rPr lang="pt-PT" dirty="0" smtClean="0"/>
              <a:t>ficheiro </a:t>
            </a:r>
            <a:r>
              <a:rPr lang="pt-PT" dirty="0"/>
              <a:t>de ajuda </a:t>
            </a:r>
            <a:r>
              <a:rPr lang="pt-PT" i="1" dirty="0">
                <a:solidFill>
                  <a:srgbClr val="002060"/>
                </a:solidFill>
                <a:latin typeface="Arial Narrow" panose="020B0606020202030204" pitchFamily="34" charset="0"/>
              </a:rPr>
              <a:t>ExemploAjuda.java</a:t>
            </a:r>
            <a:r>
              <a:rPr lang="pt-PT" dirty="0" smtClean="0"/>
              <a:t>. </a:t>
            </a:r>
          </a:p>
          <a:p>
            <a:pPr marL="342900" indent="-342900">
              <a:buAutoNum type="arabicPeriod"/>
            </a:pPr>
            <a:r>
              <a:rPr lang="pt-PT" dirty="0" smtClean="0"/>
              <a:t>Um </a:t>
            </a:r>
            <a:r>
              <a:rPr lang="pt-PT" dirty="0"/>
              <a:t>ficheiro </a:t>
            </a:r>
            <a:r>
              <a:rPr lang="pt-PT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Exe</a:t>
            </a:r>
            <a:r>
              <a:rPr lang="pt-PT" i="1" dirty="0">
                <a:solidFill>
                  <a:srgbClr val="002060"/>
                </a:solidFill>
                <a:latin typeface="Arial Narrow" panose="020B0606020202030204" pitchFamily="34" charset="0"/>
              </a:rPr>
              <a:t>mplo.pdf</a:t>
            </a:r>
            <a:r>
              <a:rPr lang="pt-PT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4800600"/>
            <a:ext cx="7454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99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75" y="3216933"/>
            <a:ext cx="852373" cy="108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828800" y="3658697"/>
            <a:ext cx="4114800" cy="2044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42688" y="3924799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39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i="1" u="sng" dirty="0">
                <a:solidFill>
                  <a:srgbClr val="FF0000"/>
                </a:solidFill>
              </a:rPr>
              <a:t>Nota importante</a:t>
            </a:r>
            <a:r>
              <a:rPr lang="pt-PT" dirty="0"/>
              <a:t>. Os problemas do exame vão obrigatoriamente incluir </a:t>
            </a:r>
            <a:r>
              <a:rPr lang="pt-PT" i="1" dirty="0"/>
              <a:t>manipulação de </a:t>
            </a:r>
            <a:r>
              <a:rPr lang="pt-PT" i="1" dirty="0" err="1"/>
              <a:t>arrays</a:t>
            </a:r>
            <a:r>
              <a:rPr lang="pt-PT" dirty="0"/>
              <a:t>, </a:t>
            </a:r>
            <a:r>
              <a:rPr lang="pt-PT" i="1" dirty="0"/>
              <a:t>registos (objetos)</a:t>
            </a:r>
            <a:r>
              <a:rPr lang="pt-PT" dirty="0"/>
              <a:t> e </a:t>
            </a:r>
            <a:r>
              <a:rPr lang="pt-PT" i="1" dirty="0"/>
              <a:t>ficheiros</a:t>
            </a:r>
            <a:r>
              <a:rPr lang="pt-PT" dirty="0"/>
              <a:t> </a:t>
            </a:r>
            <a:endParaRPr lang="pt-PT" dirty="0" smtClean="0"/>
          </a:p>
          <a:p>
            <a:endParaRPr lang="en-US" dirty="0"/>
          </a:p>
          <a:p>
            <a:r>
              <a:rPr lang="pt-PT" b="1" i="1" u="sng" dirty="0" smtClean="0">
                <a:solidFill>
                  <a:srgbClr val="FF0000"/>
                </a:solidFill>
              </a:rPr>
              <a:t>Informações </a:t>
            </a:r>
            <a:r>
              <a:rPr lang="pt-PT" b="1" i="1" u="sng" dirty="0">
                <a:solidFill>
                  <a:srgbClr val="FF0000"/>
                </a:solidFill>
              </a:rPr>
              <a:t>prévias</a:t>
            </a:r>
            <a:r>
              <a:rPr lang="pt-PT" b="1" dirty="0"/>
              <a:t>: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pt-PT" dirty="0"/>
              <a:t>Para o exame são propostos dois problemas: A e B. Antes de resolver o problema B tem que desenvolver uma solução para o problema A sem erros de compilação e que funcione minimamente, caso contrário o problema B </a:t>
            </a:r>
            <a:r>
              <a:rPr lang="pt-PT" b="1" u="sng" dirty="0"/>
              <a:t>não será avaliado</a:t>
            </a:r>
            <a:r>
              <a:rPr lang="pt-PT" dirty="0"/>
              <a:t>.  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pt-PT" dirty="0"/>
              <a:t>Os ficheiros criados devem ter um nome do tipo </a:t>
            </a:r>
            <a:r>
              <a:rPr lang="pt-PT" dirty="0">
                <a:latin typeface="Arial Narrow" panose="020B0606020202030204" pitchFamily="34" charset="0"/>
              </a:rPr>
              <a:t>A12345.java</a:t>
            </a:r>
            <a:r>
              <a:rPr lang="pt-PT" dirty="0"/>
              <a:t> e </a:t>
            </a:r>
            <a:r>
              <a:rPr lang="pt-PT" dirty="0">
                <a:latin typeface="Arial Narrow" panose="020B0606020202030204" pitchFamily="34" charset="0"/>
              </a:rPr>
              <a:t>B12345.java </a:t>
            </a:r>
            <a:r>
              <a:rPr lang="pt-PT" dirty="0"/>
              <a:t>em que </a:t>
            </a:r>
            <a:r>
              <a:rPr lang="pt-PT" dirty="0">
                <a:latin typeface="Arial Narrow" panose="020B0606020202030204" pitchFamily="34" charset="0"/>
              </a:rPr>
              <a:t>12345</a:t>
            </a:r>
            <a:r>
              <a:rPr lang="pt-PT" dirty="0"/>
              <a:t> deve ser substituído pelo seu número mecanográfico. A primeira letra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lang="pt-PT" dirty="0"/>
              <a:t> deve ser escrita para o programa que resolve o </a:t>
            </a:r>
            <a:r>
              <a:rPr lang="pt-PT" u="sng" dirty="0">
                <a:solidFill>
                  <a:schemeClr val="accent6">
                    <a:lumMod val="50000"/>
                  </a:schemeClr>
                </a:solidFill>
              </a:rPr>
              <a:t>problema A</a:t>
            </a:r>
            <a:r>
              <a:rPr lang="pt-PT" dirty="0"/>
              <a:t>. A primeira letra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B</a:t>
            </a:r>
            <a:r>
              <a:rPr lang="pt-PT" dirty="0"/>
              <a:t> deve ser escrita para o programa que resolve o </a:t>
            </a:r>
            <a:r>
              <a:rPr lang="pt-PT" u="sng" dirty="0">
                <a:solidFill>
                  <a:schemeClr val="accent6">
                    <a:lumMod val="50000"/>
                  </a:schemeClr>
                </a:solidFill>
              </a:rPr>
              <a:t>problema B</a:t>
            </a:r>
            <a:r>
              <a:rPr lang="pt-PT" dirty="0"/>
              <a:t>. Deve gravar os ficheiros no ambiente de trabalho (Desktop).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pt-PT" dirty="0"/>
              <a:t>O exame é realizado sem consulta. Serão disponibilizados ficheiros importantes de ajuda</a:t>
            </a:r>
            <a:r>
              <a:rPr lang="pt-PT" dirty="0" smtClean="0"/>
              <a:t>.</a:t>
            </a:r>
          </a:p>
          <a:p>
            <a:pPr lvl="0"/>
            <a:endParaRPr lang="en-US" dirty="0"/>
          </a:p>
          <a:p>
            <a:r>
              <a:rPr lang="pt-PT" dirty="0"/>
              <a:t> </a:t>
            </a:r>
            <a:r>
              <a:rPr lang="pt-PT" b="1" i="1" u="sng" dirty="0" smtClean="0">
                <a:solidFill>
                  <a:srgbClr val="FF0000"/>
                </a:solidFill>
              </a:rPr>
              <a:t>Penalização </a:t>
            </a:r>
            <a:r>
              <a:rPr lang="pt-PT" b="1" i="1" u="sng" dirty="0">
                <a:solidFill>
                  <a:srgbClr val="FF0000"/>
                </a:solidFill>
              </a:rPr>
              <a:t>(mesmo que os resultados sejam corretos)</a:t>
            </a:r>
            <a:endParaRPr lang="en-US" i="1" u="sng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 </a:t>
            </a:r>
            <a:r>
              <a:rPr lang="pt-PT" dirty="0" smtClean="0"/>
              <a:t>Erros </a:t>
            </a:r>
            <a:r>
              <a:rPr lang="pt-PT" dirty="0"/>
              <a:t>de compilação. Para o problema A os erros vão reduzir a nota significativamente. Para o problema B os erros de compilação </a:t>
            </a:r>
            <a:r>
              <a:rPr lang="pt-PT" b="1" u="sng" dirty="0"/>
              <a:t>implicam cotação 0</a:t>
            </a:r>
            <a:r>
              <a:rPr lang="pt-PT" dirty="0"/>
              <a:t>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pt-PT" dirty="0"/>
              <a:t>Verificação dos ficheiros não foi feita (exemplo de verificação estará disponível num dos ficheiros de ajuda).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pt-PT" dirty="0"/>
              <a:t>Funções necessárias não são criadas ou não são chamadas propriamente.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pt-PT" dirty="0"/>
              <a:t>O programa não tem comentários.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pt-PT" dirty="0"/>
              <a:t>O programa tem complexidade desnecessária.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O código não está devidamente alinhado.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2" y="1314271"/>
            <a:ext cx="14763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3293" y="1085671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rgbClr val="C00000"/>
                </a:solidFill>
              </a:rPr>
              <a:t>Ambiente de trabalho</a:t>
            </a:r>
            <a:endParaRPr lang="pt-PT" sz="12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40532" y="1302105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02306" y="1491645"/>
            <a:ext cx="962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97919" y="1037272"/>
            <a:ext cx="143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rgbClr val="002060"/>
                </a:solidFill>
              </a:rPr>
              <a:t>Compilar e executar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02507" y="1497407"/>
            <a:ext cx="962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511932" y="4362271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4" name="Freeform 23"/>
          <p:cNvSpPr/>
          <p:nvPr/>
        </p:nvSpPr>
        <p:spPr>
          <a:xfrm>
            <a:off x="3064542" y="4252133"/>
            <a:ext cx="2201378" cy="299677"/>
          </a:xfrm>
          <a:custGeom>
            <a:avLst/>
            <a:gdLst>
              <a:gd name="connsiteX0" fmla="*/ 2151529 w 2201378"/>
              <a:gd name="connsiteY0" fmla="*/ 0 h 299677"/>
              <a:gd name="connsiteX1" fmla="*/ 1921008 w 2201378"/>
              <a:gd name="connsiteY1" fmla="*/ 238205 h 299677"/>
              <a:gd name="connsiteX2" fmla="*/ 0 w 2201378"/>
              <a:gd name="connsiteY2" fmla="*/ 299677 h 2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1378" h="299677">
                <a:moveTo>
                  <a:pt x="2151529" y="0"/>
                </a:moveTo>
                <a:cubicBezTo>
                  <a:pt x="2215562" y="94129"/>
                  <a:pt x="2279596" y="188259"/>
                  <a:pt x="1921008" y="238205"/>
                </a:cubicBezTo>
                <a:cubicBezTo>
                  <a:pt x="1562420" y="288151"/>
                  <a:pt x="781210" y="293914"/>
                  <a:pt x="0" y="29967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15242" y="3608222"/>
            <a:ext cx="1793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rgbClr val="002060"/>
                </a:solidFill>
              </a:rPr>
              <a:t>Ler N notas do ficheiro source.txt e </a:t>
            </a:r>
            <a:r>
              <a:rPr lang="pt-PT" sz="1200" dirty="0" smtClean="0">
                <a:solidFill>
                  <a:srgbClr val="002060"/>
                </a:solidFill>
              </a:rPr>
              <a:t>gravá-los </a:t>
            </a:r>
            <a:r>
              <a:rPr lang="pt-PT" sz="1200" dirty="0">
                <a:solidFill>
                  <a:srgbClr val="002060"/>
                </a:solidFill>
              </a:rPr>
              <a:t>no </a:t>
            </a:r>
            <a:r>
              <a:rPr lang="pt-PT" sz="1200" dirty="0" err="1">
                <a:solidFill>
                  <a:srgbClr val="002060"/>
                </a:solidFill>
              </a:rPr>
              <a:t>array</a:t>
            </a:r>
            <a:r>
              <a:rPr lang="pt-PT" sz="1200" dirty="0">
                <a:solidFill>
                  <a:srgbClr val="002060"/>
                </a:solidFill>
              </a:rPr>
              <a:t> </a:t>
            </a:r>
            <a:r>
              <a:rPr lang="pt-PT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endParaRPr lang="en-US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321932" y="1314271"/>
            <a:ext cx="0" cy="2895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5631042" y="249569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Número N de alunos para este exemplo é 12</a:t>
            </a:r>
            <a:endParaRPr lang="pt-PT" sz="1400" dirty="0"/>
          </a:p>
        </p:txBody>
      </p:sp>
      <p:sp>
        <p:nvSpPr>
          <p:cNvPr id="28" name="Oval 27"/>
          <p:cNvSpPr/>
          <p:nvPr/>
        </p:nvSpPr>
        <p:spPr>
          <a:xfrm>
            <a:off x="2511932" y="5124271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9" name="Freeform 28"/>
          <p:cNvSpPr/>
          <p:nvPr/>
        </p:nvSpPr>
        <p:spPr>
          <a:xfrm>
            <a:off x="1212156" y="4565471"/>
            <a:ext cx="1290007" cy="672123"/>
          </a:xfrm>
          <a:custGeom>
            <a:avLst/>
            <a:gdLst>
              <a:gd name="connsiteX0" fmla="*/ 1219668 w 1290007"/>
              <a:gd name="connsiteY0" fmla="*/ 0 h 672123"/>
              <a:gd name="connsiteX1" fmla="*/ 1141514 w 1290007"/>
              <a:gd name="connsiteY1" fmla="*/ 23446 h 672123"/>
              <a:gd name="connsiteX2" fmla="*/ 468 w 1290007"/>
              <a:gd name="connsiteY2" fmla="*/ 304800 h 672123"/>
              <a:gd name="connsiteX3" fmla="*/ 1290007 w 1290007"/>
              <a:gd name="connsiteY3" fmla="*/ 672123 h 67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007" h="672123">
                <a:moveTo>
                  <a:pt x="1219668" y="0"/>
                </a:moveTo>
                <a:lnTo>
                  <a:pt x="1141514" y="23446"/>
                </a:lnTo>
                <a:cubicBezTo>
                  <a:pt x="938314" y="74246"/>
                  <a:pt x="-24281" y="196687"/>
                  <a:pt x="468" y="304800"/>
                </a:cubicBezTo>
                <a:cubicBezTo>
                  <a:pt x="25217" y="412913"/>
                  <a:pt x="657612" y="542518"/>
                  <a:pt x="1290007" y="67212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67642" y="4723176"/>
            <a:ext cx="2397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200" dirty="0" smtClean="0">
                <a:solidFill>
                  <a:srgbClr val="002060"/>
                </a:solidFill>
              </a:rPr>
              <a:t>Chamar funções e gravar </a:t>
            </a:r>
            <a:r>
              <a:rPr lang="pt-PT" sz="1200" dirty="0" smtClean="0">
                <a:solidFill>
                  <a:srgbClr val="002060"/>
                </a:solidFill>
              </a:rPr>
              <a:t>dados noutro ficheiro</a:t>
            </a:r>
            <a:endParaRPr lang="en-US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615242" y="1542871"/>
            <a:ext cx="28709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67218" y="2533471"/>
            <a:ext cx="168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002060"/>
                </a:solidFill>
              </a:rPr>
              <a:t>Não </a:t>
            </a:r>
            <a:r>
              <a:rPr lang="pt-PT" sz="1200" dirty="0" smtClean="0">
                <a:solidFill>
                  <a:srgbClr val="002060"/>
                </a:solidFill>
              </a:rPr>
              <a:t>esquecer de </a:t>
            </a:r>
            <a:r>
              <a:rPr lang="pt-PT" sz="1200" dirty="0">
                <a:solidFill>
                  <a:srgbClr val="002060"/>
                </a:solidFill>
              </a:rPr>
              <a:t>verificar </a:t>
            </a:r>
            <a:r>
              <a:rPr lang="pt-PT" sz="1200" dirty="0" smtClean="0">
                <a:solidFill>
                  <a:srgbClr val="002060"/>
                </a:solidFill>
              </a:rPr>
              <a:t>a disponibilidade </a:t>
            </a:r>
            <a:r>
              <a:rPr lang="pt-PT" sz="1200" dirty="0">
                <a:solidFill>
                  <a:srgbClr val="002060"/>
                </a:solidFill>
              </a:rPr>
              <a:t>do </a:t>
            </a:r>
            <a:r>
              <a:rPr lang="pt-PT" sz="1200" dirty="0" smtClean="0">
                <a:solidFill>
                  <a:srgbClr val="002060"/>
                </a:solidFill>
              </a:rPr>
              <a:t>ficheiro</a:t>
            </a:r>
            <a:endParaRPr lang="pt-PT" sz="1200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7932" y="4590871"/>
            <a:ext cx="2236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rgbClr val="C00000"/>
                </a:solidFill>
              </a:rPr>
              <a:t>Exemplo do ficheiro </a:t>
            </a:r>
            <a:r>
              <a:rPr lang="pt-PT" sz="1200" i="1" dirty="0" smtClean="0"/>
              <a:t>summary.txt</a:t>
            </a:r>
            <a:endParaRPr lang="pt-PT" sz="12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stCxn id="28" idx="6"/>
          </p:cNvCxnSpPr>
          <p:nvPr/>
        </p:nvCxnSpPr>
        <p:spPr>
          <a:xfrm>
            <a:off x="2969132" y="531477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2668" y="5581471"/>
            <a:ext cx="426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u="sng" dirty="0" smtClean="0"/>
              <a:t>O formato do ficheiro </a:t>
            </a:r>
            <a:r>
              <a:rPr lang="pt-PT" b="1" i="1" u="sng" dirty="0" smtClean="0">
                <a:solidFill>
                  <a:srgbClr val="FF33CC"/>
                </a:solidFill>
              </a:rPr>
              <a:t>é dado e deve ser usado obrigatoriamente</a:t>
            </a:r>
            <a:r>
              <a:rPr lang="pt-PT" b="1" u="sng" dirty="0" smtClean="0">
                <a:solidFill>
                  <a:srgbClr val="FF33CC"/>
                </a:solidFill>
              </a:rPr>
              <a:t> </a:t>
            </a:r>
            <a:r>
              <a:rPr lang="pt-PT" b="1" u="sng" dirty="0" smtClean="0"/>
              <a:t>!!!</a:t>
            </a:r>
            <a:r>
              <a:rPr lang="pt-PT" b="1" dirty="0" smtClean="0"/>
              <a:t> </a:t>
            </a:r>
            <a:r>
              <a:rPr lang="pt-PT" b="1" dirty="0" smtClean="0"/>
              <a:t>       </a:t>
            </a:r>
            <a:r>
              <a:rPr lang="pt-PT" b="1" u="sng" dirty="0" smtClean="0"/>
              <a:t>Isto </a:t>
            </a:r>
            <a:r>
              <a:rPr lang="pt-PT" b="1" u="sng" dirty="0" smtClean="0"/>
              <a:t>é necessário para a verificação automática.</a:t>
            </a:r>
            <a:endParaRPr lang="pt-PT" b="1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7693532" y="5429071"/>
            <a:ext cx="131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u="sng" dirty="0" smtClean="0"/>
              <a:t>Formato obrigatório</a:t>
            </a:r>
            <a:endParaRPr lang="pt-PT" b="1" u="sng" dirty="0"/>
          </a:p>
        </p:txBody>
      </p:sp>
      <p:cxnSp>
        <p:nvCxnSpPr>
          <p:cNvPr id="40" name="Straight Arrow Connector 39"/>
          <p:cNvCxnSpPr>
            <a:stCxn id="39" idx="1"/>
            <a:endCxn id="3" idx="3"/>
          </p:cNvCxnSpPr>
          <p:nvPr/>
        </p:nvCxnSpPr>
        <p:spPr>
          <a:xfrm flipH="1">
            <a:off x="6400800" y="5752237"/>
            <a:ext cx="1292732" cy="7756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8570364">
            <a:off x="-202211" y="3725177"/>
            <a:ext cx="1671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u="sng" dirty="0" smtClean="0">
                <a:solidFill>
                  <a:srgbClr val="FF0000"/>
                </a:solidFill>
              </a:rPr>
              <a:t>Problema A</a:t>
            </a:r>
            <a:endParaRPr lang="pt-PT" sz="2400" b="1" u="sng" dirty="0">
              <a:solidFill>
                <a:srgbClr val="FF0000"/>
              </a:solidFill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55" y="-43429"/>
            <a:ext cx="7454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53293" y="870971"/>
            <a:ext cx="868590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92928" y="399570"/>
            <a:ext cx="344739" cy="461042"/>
          </a:xfrm>
          <a:custGeom>
            <a:avLst/>
            <a:gdLst>
              <a:gd name="connsiteX0" fmla="*/ 344739 w 344739"/>
              <a:gd name="connsiteY0" fmla="*/ 0 h 461042"/>
              <a:gd name="connsiteX1" fmla="*/ 45062 w 344739"/>
              <a:gd name="connsiteY1" fmla="*/ 84524 h 461042"/>
              <a:gd name="connsiteX2" fmla="*/ 6642 w 344739"/>
              <a:gd name="connsiteY2" fmla="*/ 461042 h 461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739" h="461042">
                <a:moveTo>
                  <a:pt x="344739" y="0"/>
                </a:moveTo>
                <a:cubicBezTo>
                  <a:pt x="223075" y="3842"/>
                  <a:pt x="101412" y="7684"/>
                  <a:pt x="45062" y="84524"/>
                </a:cubicBezTo>
                <a:cubicBezTo>
                  <a:pt x="-11288" y="161364"/>
                  <a:pt x="-2323" y="311203"/>
                  <a:pt x="6642" y="461042"/>
                </a:cubicBez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64532" y="1224170"/>
            <a:ext cx="1651526" cy="2707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Ficheiro</a:t>
            </a:r>
          </a:p>
          <a:p>
            <a:pPr algn="ctr"/>
            <a:r>
              <a:rPr lang="pt-PT" sz="3200" dirty="0" smtClean="0"/>
              <a:t>inicial</a:t>
            </a:r>
            <a:endParaRPr lang="pt-PT" sz="3200" dirty="0"/>
          </a:p>
        </p:txBody>
      </p:sp>
      <p:sp>
        <p:nvSpPr>
          <p:cNvPr id="3" name="Rectangle 2"/>
          <p:cNvSpPr/>
          <p:nvPr/>
        </p:nvSpPr>
        <p:spPr>
          <a:xfrm>
            <a:off x="4493132" y="4954008"/>
            <a:ext cx="1907668" cy="17515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Ficheiro -</a:t>
            </a:r>
            <a:endParaRPr lang="pt-PT" sz="3200" dirty="0"/>
          </a:p>
          <a:p>
            <a:pPr algn="ctr"/>
            <a:r>
              <a:rPr lang="pt-PT" sz="3200" dirty="0" smtClean="0"/>
              <a:t>resultado</a:t>
            </a:r>
            <a:endParaRPr lang="en-US" sz="3200" dirty="0"/>
          </a:p>
        </p:txBody>
      </p:sp>
      <p:sp>
        <p:nvSpPr>
          <p:cNvPr id="6" name="Freeform 5"/>
          <p:cNvSpPr/>
          <p:nvPr/>
        </p:nvSpPr>
        <p:spPr>
          <a:xfrm>
            <a:off x="550017" y="1997849"/>
            <a:ext cx="2001082" cy="3657600"/>
          </a:xfrm>
          <a:custGeom>
            <a:avLst/>
            <a:gdLst>
              <a:gd name="connsiteX0" fmla="*/ 2001082 w 2001082"/>
              <a:gd name="connsiteY0" fmla="*/ 3657600 h 3657600"/>
              <a:gd name="connsiteX1" fmla="*/ 87758 w 2001082"/>
              <a:gd name="connsiteY1" fmla="*/ 2812356 h 3657600"/>
              <a:gd name="connsiteX2" fmla="*/ 994474 w 2001082"/>
              <a:gd name="connsiteY2" fmla="*/ 1529122 h 3657600"/>
              <a:gd name="connsiteX3" fmla="*/ 49338 w 2001082"/>
              <a:gd name="connsiteY3" fmla="*/ 929768 h 3657600"/>
              <a:gd name="connsiteX4" fmla="*/ 218386 w 2001082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082" h="3657600">
                <a:moveTo>
                  <a:pt x="2001082" y="3657600"/>
                </a:moveTo>
                <a:cubicBezTo>
                  <a:pt x="1128304" y="3412351"/>
                  <a:pt x="255526" y="3167102"/>
                  <a:pt x="87758" y="2812356"/>
                </a:cubicBezTo>
                <a:cubicBezTo>
                  <a:pt x="-80010" y="2457610"/>
                  <a:pt x="1000877" y="1842887"/>
                  <a:pt x="994474" y="1529122"/>
                </a:cubicBezTo>
                <a:cubicBezTo>
                  <a:pt x="988071" y="1215357"/>
                  <a:pt x="178686" y="1184622"/>
                  <a:pt x="49338" y="929768"/>
                </a:cubicBezTo>
                <a:cubicBezTo>
                  <a:pt x="-80010" y="674914"/>
                  <a:pt x="69188" y="337457"/>
                  <a:pt x="218386" y="0"/>
                </a:cubicBezTo>
              </a:path>
            </a:pathLst>
          </a:custGeom>
          <a:noFill/>
          <a:ln>
            <a:solidFill>
              <a:srgbClr val="FF33C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14763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8361" y="76200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rgbClr val="C00000"/>
                </a:solidFill>
              </a:rPr>
              <a:t>Ambiente de trabalho</a:t>
            </a:r>
            <a:endParaRPr lang="pt-PT" sz="1200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92634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57374" y="482174"/>
            <a:ext cx="962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57575" y="487936"/>
            <a:ext cx="962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70310" y="533400"/>
            <a:ext cx="28709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2286" y="1524000"/>
            <a:ext cx="168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002060"/>
                </a:solidFill>
              </a:rPr>
              <a:t>Não esquecer verificar disponibilidade do próprio ficheiro</a:t>
            </a:r>
          </a:p>
        </p:txBody>
      </p:sp>
      <p:sp>
        <p:nvSpPr>
          <p:cNvPr id="13" name="TextBox 12"/>
          <p:cNvSpPr txBox="1"/>
          <p:nvPr/>
        </p:nvSpPr>
        <p:spPr>
          <a:xfrm rot="18570364">
            <a:off x="-40730" y="2529143"/>
            <a:ext cx="165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u="sng" dirty="0" smtClean="0">
                <a:solidFill>
                  <a:srgbClr val="FF0000"/>
                </a:solidFill>
              </a:rPr>
              <a:t>Problema B</a:t>
            </a:r>
            <a:endParaRPr lang="pt-PT" sz="2400" b="1" u="sng" dirty="0">
              <a:solidFill>
                <a:srgbClr val="FF000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735015" y="734646"/>
            <a:ext cx="1656088" cy="2930769"/>
          </a:xfrm>
          <a:custGeom>
            <a:avLst/>
            <a:gdLst>
              <a:gd name="connsiteX0" fmla="*/ 1430216 w 1656088"/>
              <a:gd name="connsiteY0" fmla="*/ 0 h 2930769"/>
              <a:gd name="connsiteX1" fmla="*/ 1539631 w 1656088"/>
              <a:gd name="connsiteY1" fmla="*/ 992554 h 2930769"/>
              <a:gd name="connsiteX2" fmla="*/ 0 w 1656088"/>
              <a:gd name="connsiteY2" fmla="*/ 2930769 h 29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6088" h="2930769">
                <a:moveTo>
                  <a:pt x="1430216" y="0"/>
                </a:moveTo>
                <a:cubicBezTo>
                  <a:pt x="1604108" y="252046"/>
                  <a:pt x="1778000" y="504093"/>
                  <a:pt x="1539631" y="992554"/>
                </a:cubicBezTo>
                <a:cubicBezTo>
                  <a:pt x="1301262" y="1481015"/>
                  <a:pt x="650631" y="2205892"/>
                  <a:pt x="0" y="293076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95600" y="51054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38375" y="5310555"/>
            <a:ext cx="581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38375" y="4255586"/>
            <a:ext cx="2011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Executar tarefas, por exemplo, ordenar dados, encontrar dados específicos</a:t>
            </a:r>
            <a:r>
              <a:rPr lang="pt-PT" sz="1200" dirty="0" smtClean="0"/>
              <a:t>, etc.</a:t>
            </a:r>
            <a:endParaRPr lang="pt-PT" sz="1200" i="1" dirty="0"/>
          </a:p>
        </p:txBody>
      </p:sp>
      <p:sp>
        <p:nvSpPr>
          <p:cNvPr id="23" name="Oval 22"/>
          <p:cNvSpPr/>
          <p:nvPr/>
        </p:nvSpPr>
        <p:spPr>
          <a:xfrm>
            <a:off x="4060824" y="5102214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/>
              <a:t>3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29000" y="5310555"/>
            <a:ext cx="581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32353" y="5562600"/>
            <a:ext cx="179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rgbClr val="002060"/>
                </a:solidFill>
              </a:rPr>
              <a:t>gravar ficheiro </a:t>
            </a:r>
            <a:r>
              <a:rPr lang="pt-PT" sz="1200" i="1" dirty="0">
                <a:solidFill>
                  <a:srgbClr val="002060"/>
                </a:solidFill>
              </a:rPr>
              <a:t>newList.txt</a:t>
            </a:r>
            <a:endParaRPr lang="en-US" sz="1200" i="1" dirty="0">
              <a:solidFill>
                <a:srgbClr val="00206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00576" y="5310555"/>
            <a:ext cx="8096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3058" y="3305515"/>
            <a:ext cx="566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u="sng" dirty="0" smtClean="0"/>
              <a:t>Formato do ficheiro </a:t>
            </a:r>
            <a:r>
              <a:rPr lang="pt-PT" sz="1200" b="1" i="1" u="sng" dirty="0" smtClean="0"/>
              <a:t>newList.txt</a:t>
            </a:r>
            <a:r>
              <a:rPr lang="pt-PT" sz="1200" b="1" u="sng" dirty="0" smtClean="0"/>
              <a:t> e os nomes </a:t>
            </a:r>
            <a:r>
              <a:rPr lang="pt-PT" sz="1200" b="1" i="1" u="sng" dirty="0" smtClean="0"/>
              <a:t>source.txt</a:t>
            </a:r>
            <a:r>
              <a:rPr lang="pt-PT" sz="1200" b="1" u="sng" dirty="0" smtClean="0"/>
              <a:t>,</a:t>
            </a:r>
            <a:r>
              <a:rPr lang="pt-PT" sz="1200" b="1" i="1" u="sng" dirty="0" smtClean="0"/>
              <a:t> source.txt</a:t>
            </a:r>
            <a:r>
              <a:rPr lang="pt-PT" sz="1200" b="1" u="sng" dirty="0" smtClean="0"/>
              <a:t> e </a:t>
            </a:r>
            <a:r>
              <a:rPr lang="pt-PT" sz="1200" b="1" i="1" u="sng" dirty="0" smtClean="0"/>
              <a:t>newList.txt</a:t>
            </a:r>
            <a:r>
              <a:rPr lang="pt-PT" sz="1200" b="1" u="sng" dirty="0" smtClean="0"/>
              <a:t> devem ser usados obrigatoriamente !!! Isto é necessário para a </a:t>
            </a:r>
            <a:r>
              <a:rPr lang="pt-PT" sz="1200" b="1" u="sng" smtClean="0"/>
              <a:t>verificação automática.</a:t>
            </a:r>
            <a:endParaRPr lang="pt-PT" sz="1200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4430291" y="170391"/>
            <a:ext cx="1651526" cy="2707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Ficheiro</a:t>
            </a:r>
          </a:p>
          <a:p>
            <a:pPr algn="ctr"/>
            <a:r>
              <a:rPr lang="pt-PT" sz="3200" dirty="0" smtClean="0"/>
              <a:t>inicial</a:t>
            </a:r>
            <a:endParaRPr lang="pt-PT" sz="3200" dirty="0"/>
          </a:p>
        </p:txBody>
      </p:sp>
      <p:sp>
        <p:nvSpPr>
          <p:cNvPr id="31" name="Rectangle 30"/>
          <p:cNvSpPr/>
          <p:nvPr/>
        </p:nvSpPr>
        <p:spPr>
          <a:xfrm>
            <a:off x="511148" y="3732974"/>
            <a:ext cx="1651526" cy="2707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Ficheiro</a:t>
            </a:r>
          </a:p>
          <a:p>
            <a:pPr algn="ctr"/>
            <a:r>
              <a:rPr lang="pt-PT" sz="3200" dirty="0" smtClean="0"/>
              <a:t>inicial</a:t>
            </a:r>
            <a:endParaRPr lang="pt-PT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7693532" y="5429071"/>
            <a:ext cx="131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u="sng" dirty="0" smtClean="0"/>
              <a:t>Formato obrigatório</a:t>
            </a:r>
            <a:endParaRPr lang="pt-PT" b="1" u="sng" dirty="0"/>
          </a:p>
        </p:txBody>
      </p:sp>
      <p:cxnSp>
        <p:nvCxnSpPr>
          <p:cNvPr id="33" name="Straight Arrow Connector 32"/>
          <p:cNvCxnSpPr>
            <a:endCxn id="34" idx="3"/>
          </p:cNvCxnSpPr>
          <p:nvPr/>
        </p:nvCxnSpPr>
        <p:spPr>
          <a:xfrm flipH="1" flipV="1">
            <a:off x="7333236" y="5310764"/>
            <a:ext cx="589003" cy="4676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25568" y="4434968"/>
            <a:ext cx="1907668" cy="17515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Ficheiro -</a:t>
            </a:r>
            <a:endParaRPr lang="pt-PT" sz="3200" dirty="0"/>
          </a:p>
          <a:p>
            <a:pPr algn="ctr"/>
            <a:r>
              <a:rPr lang="pt-PT" sz="3200" dirty="0" smtClean="0"/>
              <a:t>resultado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39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Matéria mais importante </a:t>
            </a:r>
            <a:r>
              <a:rPr lang="pt-PT" sz="2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(vou dar números das minhas aulas teóricas; pode encontrar a mesma matéria em outras aulas teóricas)</a:t>
            </a:r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1" y="838200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Aula 4 – funções.</a:t>
            </a:r>
          </a:p>
          <a:p>
            <a:pPr marL="342900" indent="-342900">
              <a:buAutoNum type="arabicPeriod"/>
            </a:pPr>
            <a:r>
              <a:rPr lang="pt-PT" dirty="0" smtClean="0"/>
              <a:t>Aula 5 – </a:t>
            </a:r>
            <a:r>
              <a:rPr lang="pt-PT" i="1" dirty="0" err="1" smtClean="0"/>
              <a:t>arrays</a:t>
            </a:r>
            <a:r>
              <a:rPr lang="pt-PT" dirty="0"/>
              <a:t>.</a:t>
            </a:r>
            <a:endParaRPr lang="pt-PT" dirty="0" smtClean="0"/>
          </a:p>
          <a:p>
            <a:pPr marL="342900" indent="-342900">
              <a:buAutoNum type="arabicPeriod"/>
            </a:pPr>
            <a:r>
              <a:rPr lang="pt-PT" dirty="0" smtClean="0"/>
              <a:t>Aula 6 – Registos (classes – criação de novos tipos de dados).</a:t>
            </a:r>
          </a:p>
          <a:p>
            <a:pPr marL="342900" indent="-342900">
              <a:buAutoNum type="arabicPeriod"/>
            </a:pPr>
            <a:r>
              <a:rPr lang="pt-PT" dirty="0" smtClean="0"/>
              <a:t>Aula 9 – ficheiros: escrita; leitura; verificação.</a:t>
            </a:r>
          </a:p>
          <a:p>
            <a:pPr marL="342900" indent="-342900">
              <a:buAutoNum type="arabicPeriod"/>
            </a:pPr>
            <a:r>
              <a:rPr lang="pt-PT" dirty="0" smtClean="0"/>
              <a:t>Aula 10 – ordenação. Deve estar apto de escrever uma função para executar pelo menos um algoritmo de ordenação. Não é permitido utilizar funções de biblioteca, por exemplo, </a:t>
            </a:r>
            <a:r>
              <a:rPr lang="pt-PT" dirty="0" err="1" smtClean="0">
                <a:latin typeface="Arial Narrow" panose="020B0606020202030204" pitchFamily="34" charset="0"/>
              </a:rPr>
              <a:t>Arrays.sort</a:t>
            </a:r>
            <a:r>
              <a:rPr lang="pt-PT" dirty="0" smtClean="0"/>
              <a:t>.</a:t>
            </a:r>
          </a:p>
          <a:p>
            <a:pPr marL="342900" indent="-342900">
              <a:buAutoNum type="arabicPeriod"/>
            </a:pPr>
            <a:r>
              <a:rPr lang="pt-PT" dirty="0" smtClean="0"/>
              <a:t>Matéria de outras aulas também pode ser usada, por exemplo, ciclos, estruturas de controlo (</a:t>
            </a:r>
            <a:r>
              <a:rPr lang="en-US" b="1" dirty="0" smtClean="0"/>
              <a:t>if</a:t>
            </a:r>
            <a:r>
              <a:rPr lang="en-US" dirty="0" smtClean="0"/>
              <a:t> – </a:t>
            </a:r>
            <a:r>
              <a:rPr lang="en-US" b="1" dirty="0" smtClean="0"/>
              <a:t>else</a:t>
            </a:r>
            <a:r>
              <a:rPr lang="en-US" dirty="0" smtClean="0"/>
              <a:t>, </a:t>
            </a:r>
            <a:r>
              <a:rPr lang="en-US" b="1" dirty="0" smtClean="0"/>
              <a:t>switch</a:t>
            </a:r>
            <a:r>
              <a:rPr lang="en-US" dirty="0" smtClean="0"/>
              <a:t> - </a:t>
            </a:r>
            <a:r>
              <a:rPr lang="en-US" b="1" dirty="0" smtClean="0"/>
              <a:t>case</a:t>
            </a:r>
            <a:r>
              <a:rPr lang="pt-PT" dirty="0" smtClean="0"/>
              <a:t>), etc.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78" y="3423523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Erros mais frequentes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891677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Utilização de ponto e virgula (</a:t>
            </a:r>
            <a:r>
              <a:rPr lang="en-US" dirty="0"/>
              <a:t>;</a:t>
            </a:r>
            <a:r>
              <a:rPr lang="pt-PT" dirty="0" smtClean="0"/>
              <a:t>).</a:t>
            </a:r>
          </a:p>
          <a:p>
            <a:pPr marL="342900" indent="-342900">
              <a:buAutoNum type="arabicPeriod"/>
            </a:pPr>
            <a:r>
              <a:rPr lang="pt-PT" dirty="0" smtClean="0"/>
              <a:t>Declarações incorretas.</a:t>
            </a:r>
          </a:p>
          <a:p>
            <a:pPr marL="342900" indent="-342900">
              <a:buAutoNum type="arabicPeriod"/>
            </a:pPr>
            <a:r>
              <a:rPr lang="pt-PT" dirty="0" smtClean="0"/>
              <a:t>Faltas em reserva da memória.</a:t>
            </a:r>
          </a:p>
          <a:p>
            <a:pPr marL="342900" indent="-342900">
              <a:buAutoNum type="arabicPeriod"/>
            </a:pPr>
            <a:r>
              <a:rPr lang="pt-PT" dirty="0" smtClean="0"/>
              <a:t>Utilização de variáveis dentro de funções (variável declarada dentro duma função não pode ser usada fora da função).</a:t>
            </a:r>
          </a:p>
          <a:p>
            <a:pPr marL="342900" indent="-342900">
              <a:buAutoNum type="arabicPeriod"/>
            </a:pPr>
            <a:r>
              <a:rPr lang="pt-PT" dirty="0" smtClean="0"/>
              <a:t>Descrição de uma classe nova dentro da classe principal sem palavra </a:t>
            </a:r>
            <a:r>
              <a:rPr lang="en-US" b="1" dirty="0" smtClean="0"/>
              <a:t>static</a:t>
            </a:r>
            <a:r>
              <a:rPr lang="pt-PT" dirty="0" smtClean="0"/>
              <a:t>. Recomendo declarar classes novas fora de qualquer classe.  </a:t>
            </a:r>
          </a:p>
          <a:p>
            <a:pPr marL="342900" indent="-342900">
              <a:buAutoNum type="arabicPeriod"/>
            </a:pPr>
            <a:r>
              <a:rPr lang="pt-PT" dirty="0" smtClean="0"/>
              <a:t>Utilização correta de tipos e instruções de conversão (</a:t>
            </a:r>
            <a:r>
              <a:rPr lang="pt-PT" i="1" dirty="0" smtClean="0"/>
              <a:t>cast</a:t>
            </a:r>
            <a:r>
              <a:rPr lang="pt-PT" dirty="0" smtClean="0"/>
              <a:t>) se necessário.</a:t>
            </a:r>
          </a:p>
        </p:txBody>
      </p:sp>
    </p:spTree>
    <p:extLst>
      <p:ext uri="{BB962C8B-B14F-4D97-AF65-F5344CB8AC3E}">
        <p14:creationId xmlns:p14="http://schemas.microsoft.com/office/powerpoint/2010/main" val="406789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Recomendações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608886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Pode escrever o programa a partir de início, mas é significativamente mais simples abrir o ficheiro fornecido (</a:t>
            </a:r>
            <a:r>
              <a:rPr lang="pt-PT" i="1" dirty="0">
                <a:solidFill>
                  <a:srgbClr val="002060"/>
                </a:solidFill>
                <a:latin typeface="Arial Narrow" panose="020B0606020202030204" pitchFamily="34" charset="0"/>
              </a:rPr>
              <a:t>ExemploAjuda.java</a:t>
            </a:r>
            <a:r>
              <a:rPr lang="pt-PT" dirty="0" smtClean="0"/>
              <a:t>), gravar este ficheiro com o próprio nome (por exemplo, A12345) e adicionar código.</a:t>
            </a:r>
          </a:p>
          <a:p>
            <a:pPr marL="342900" indent="-342900">
              <a:buAutoNum type="arabicPeriod"/>
            </a:pPr>
            <a:r>
              <a:rPr lang="pt-PT" dirty="0" smtClean="0"/>
              <a:t>O ficheiro </a:t>
            </a:r>
            <a:r>
              <a:rPr lang="pt-PT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ExemploAjuda.java </a:t>
            </a:r>
            <a:r>
              <a:rPr lang="pt-PT" dirty="0"/>
              <a:t>tem</a:t>
            </a:r>
            <a:r>
              <a:rPr lang="pt-PT" dirty="0"/>
              <a:t> </a:t>
            </a:r>
            <a:r>
              <a:rPr lang="pt-PT" dirty="0" smtClean="0"/>
              <a:t>a descrição da função para verificação de ficheiros, declarações de classes, instruções </a:t>
            </a:r>
            <a:r>
              <a:rPr lang="pt-PT" dirty="0"/>
              <a:t>do tipo </a:t>
            </a:r>
            <a:r>
              <a:rPr lang="pt-PT" b="1" dirty="0" err="1">
                <a:latin typeface="Arial Narrow" panose="020B0606020202030204" pitchFamily="34" charset="0"/>
              </a:rPr>
              <a:t>throws</a:t>
            </a:r>
            <a:r>
              <a:rPr lang="pt-PT" dirty="0">
                <a:latin typeface="Arial Narrow" panose="020B0606020202030204" pitchFamily="34" charset="0"/>
              </a:rPr>
              <a:t> </a:t>
            </a:r>
            <a:r>
              <a:rPr lang="pt-PT" dirty="0" err="1">
                <a:latin typeface="Arial Narrow" panose="020B0606020202030204" pitchFamily="34" charset="0"/>
              </a:rPr>
              <a:t>IOException</a:t>
            </a:r>
            <a:r>
              <a:rPr lang="pt-PT" dirty="0"/>
              <a:t> </a:t>
            </a:r>
            <a:r>
              <a:rPr lang="pt-PT" dirty="0" smtClean="0"/>
              <a:t>, instruções </a:t>
            </a:r>
            <a:r>
              <a:rPr lang="pt-PT" dirty="0"/>
              <a:t>do tipo </a:t>
            </a:r>
            <a:r>
              <a:rPr lang="pt-PT" b="1" dirty="0" err="1"/>
              <a:t>import</a:t>
            </a:r>
            <a:r>
              <a:rPr lang="pt-PT" dirty="0"/>
              <a:t> java.io.*; cabeçalhos </a:t>
            </a:r>
            <a:r>
              <a:rPr lang="pt-PT" dirty="0" smtClean="0"/>
              <a:t>de funções necessárias, por exemplo,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static double</a:t>
            </a:r>
            <a:r>
              <a:rPr lang="en-US" dirty="0">
                <a:solidFill>
                  <a:srgbClr val="FF0000"/>
                </a:solidFill>
              </a:rPr>
              <a:t> media(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[] a)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{	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0;	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pt-PT" dirty="0" smtClean="0">
              <a:solidFill>
                <a:srgbClr val="FF0000"/>
              </a:solidFill>
            </a:endParaRPr>
          </a:p>
          <a:p>
            <a:r>
              <a:rPr lang="pt-PT" dirty="0" smtClean="0"/>
              <a:t>	etc.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t-PT" dirty="0" smtClean="0"/>
              <a:t>Quando acabar o problema A pode gravar o código como o código inicial para o problema B e continuar. No primeiro passo deve alterar alguns nomes propriamente.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t-PT" dirty="0" smtClean="0"/>
              <a:t>Não deve tentar implementar o código completo a partir de início. Implemente e verifique o código passo a passo.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t-PT" dirty="0" smtClean="0"/>
              <a:t>Pode utilizar instruções  </a:t>
            </a:r>
            <a:r>
              <a:rPr lang="pt-PT" dirty="0" err="1" smtClean="0">
                <a:latin typeface="Arial Narrow" panose="020B0606020202030204" pitchFamily="34" charset="0"/>
              </a:rPr>
              <a:t>System.out</a:t>
            </a:r>
            <a:r>
              <a:rPr lang="pt-PT" dirty="0" smtClean="0">
                <a:latin typeface="Arial Narrow" panose="020B0606020202030204" pitchFamily="34" charset="0"/>
              </a:rPr>
              <a:t>. print ….</a:t>
            </a:r>
            <a:r>
              <a:rPr lang="pt-PT" dirty="0" smtClean="0"/>
              <a:t> para verificar resultados intermédios.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t-PT" dirty="0" smtClean="0"/>
              <a:t>Pode utilizar comentários para bloquear alguma parte de código (</a:t>
            </a:r>
            <a:r>
              <a:rPr lang="pt-PT" dirty="0" err="1" smtClean="0"/>
              <a:t>Ctrl</a:t>
            </a:r>
            <a:r>
              <a:rPr lang="pt-PT" dirty="0" smtClean="0"/>
              <a:t>-e).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t-PT" dirty="0" smtClean="0"/>
              <a:t>Pode abrir ficheiros gerados inicialmente e ficheiros com resultados no mesmo editor </a:t>
            </a:r>
            <a:r>
              <a:rPr lang="pt-PT" dirty="0" err="1" smtClean="0"/>
              <a:t>Geany</a:t>
            </a:r>
            <a:r>
              <a:rPr lang="pt-PT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t-PT" dirty="0" smtClean="0"/>
              <a:t>Dever ler a descrição da tarefa a partir de início até ao final antes de programar. </a:t>
            </a:r>
          </a:p>
        </p:txBody>
      </p:sp>
    </p:spTree>
    <p:extLst>
      <p:ext uri="{BB962C8B-B14F-4D97-AF65-F5344CB8AC3E}">
        <p14:creationId xmlns:p14="http://schemas.microsoft.com/office/powerpoint/2010/main" val="335315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2089" y="2362200"/>
            <a:ext cx="5063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Época de recurso</a:t>
            </a:r>
            <a:endParaRPr lang="pt-PT" sz="5400" b="1" cap="none" spc="0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4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748</Words>
  <Application>Microsoft Office PowerPoint</Application>
  <PresentationFormat>On-screen Show (4:3)</PresentationFormat>
  <Paragraphs>111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Iouliia Skliarova</dc:creator>
  <cp:lastModifiedBy>user</cp:lastModifiedBy>
  <cp:revision>24</cp:revision>
  <dcterms:created xsi:type="dcterms:W3CDTF">2006-08-16T00:00:00Z</dcterms:created>
  <dcterms:modified xsi:type="dcterms:W3CDTF">2016-01-15T12:33:20Z</dcterms:modified>
</cp:coreProperties>
</file>