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71" r:id="rId5"/>
    <p:sldId id="259" r:id="rId6"/>
    <p:sldId id="260" r:id="rId7"/>
    <p:sldId id="261" r:id="rId8"/>
    <p:sldId id="272" r:id="rId9"/>
    <p:sldId id="262" r:id="rId10"/>
    <p:sldId id="263" r:id="rId11"/>
    <p:sldId id="264" r:id="rId12"/>
    <p:sldId id="265"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chell Palmer" initials="MP" lastIdx="1" clrIdx="0">
    <p:extLst>
      <p:ext uri="{19B8F6BF-5375-455C-9EA6-DF929625EA0E}">
        <p15:presenceInfo xmlns:p15="http://schemas.microsoft.com/office/powerpoint/2012/main" userId="77591f07d4b8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B2BD8-7481-48E8-AF7E-6A29EFA61012}" v="227" dt="2019-11-03T22:51:13.060"/>
    <p1510:client id="{E47736E5-86E1-49E6-8F8B-54FBF2916D1D}" v="454" dt="2019-11-03T22:46:04.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8T09:30:30.102" idx="1">
    <p:pos x="6965" y="405"/>
    <p:text>Sabetto: Text in the middle unclear of what it applies to; also can go a little more technical here in the diagram if you want.  Heartbeat was a good discussion point don't forget to mention.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7916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159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4633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636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762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343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9528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40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433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85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4215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540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660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583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718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4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11/30/2019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147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11/30/2019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4609690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75" r:id="rId5"/>
    <p:sldLayoutId id="2147483676" r:id="rId6"/>
    <p:sldLayoutId id="2147483677" r:id="rId7"/>
    <p:sldLayoutId id="2147483678" r:id="rId8"/>
    <p:sldLayoutId id="2147483679" r:id="rId9"/>
    <p:sldLayoutId id="2147483680" r:id="rId10"/>
    <p:sldLayoutId id="2147483681" r:id="rId11"/>
    <p:sldLayoutId id="2147483687"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709D51-2EEB-4FF7-8CB5-D60DB6D9B0B3}"/>
              </a:ext>
            </a:extLst>
          </p:cNvPr>
          <p:cNvPicPr>
            <a:picLocks noChangeAspect="1"/>
          </p:cNvPicPr>
          <p:nvPr/>
        </p:nvPicPr>
        <p:blipFill rotWithShape="1">
          <a:blip r:embed="rId3"/>
          <a:srcRect t="15413"/>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7CBD2F-5DE0-4B40-91CB-93CF9625A806}"/>
              </a:ext>
            </a:extLst>
          </p:cNvPr>
          <p:cNvSpPr>
            <a:spLocks noGrp="1"/>
          </p:cNvSpPr>
          <p:nvPr>
            <p:ph type="ctrTitle"/>
          </p:nvPr>
        </p:nvSpPr>
        <p:spPr>
          <a:xfrm>
            <a:off x="2480733" y="2887139"/>
            <a:ext cx="7219954" cy="764683"/>
          </a:xfrm>
        </p:spPr>
        <p:txBody>
          <a:bodyPr>
            <a:normAutofit fontScale="90000"/>
          </a:bodyPr>
          <a:lstStyle/>
          <a:p>
            <a:r>
              <a:rPr lang="en-US" sz="4800" dirty="0"/>
              <a:t>E05: Design Review</a:t>
            </a:r>
          </a:p>
        </p:txBody>
      </p:sp>
      <p:sp>
        <p:nvSpPr>
          <p:cNvPr id="3" name="Subtitle 2">
            <a:extLst>
              <a:ext uri="{FF2B5EF4-FFF2-40B4-BE49-F238E27FC236}">
                <a16:creationId xmlns:a16="http://schemas.microsoft.com/office/drawing/2014/main" id="{1EBDFDA1-5B51-4171-8CE8-009F3084EB90}"/>
              </a:ext>
            </a:extLst>
          </p:cNvPr>
          <p:cNvSpPr>
            <a:spLocks noGrp="1"/>
          </p:cNvSpPr>
          <p:nvPr>
            <p:ph type="subTitle" idx="1"/>
          </p:nvPr>
        </p:nvSpPr>
        <p:spPr>
          <a:xfrm>
            <a:off x="2480733" y="3651822"/>
            <a:ext cx="7219954" cy="1301183"/>
          </a:xfrm>
        </p:spPr>
        <p:txBody>
          <a:bodyPr>
            <a:normAutofit fontScale="77500" lnSpcReduction="20000"/>
          </a:bodyPr>
          <a:lstStyle/>
          <a:p>
            <a:r>
              <a:rPr lang="en-US" dirty="0"/>
              <a:t>12/1/19</a:t>
            </a:r>
          </a:p>
          <a:p>
            <a:r>
              <a:rPr lang="en-US" dirty="0"/>
              <a:t>Sponsor: Lockheed Martin</a:t>
            </a:r>
          </a:p>
          <a:p>
            <a:r>
              <a:rPr lang="en-US" dirty="0"/>
              <a:t>Team BluSh3ll:</a:t>
            </a:r>
          </a:p>
          <a:p>
            <a:r>
              <a:rPr lang="en-US" dirty="0"/>
              <a:t>Hunter Rowlette, Carl Bai, Andrew Chapin, Andre Herrera, Mitch Palmer</a:t>
            </a:r>
          </a:p>
        </p:txBody>
      </p:sp>
      <p:pic>
        <p:nvPicPr>
          <p:cNvPr id="6" name="Picture 5">
            <a:extLst>
              <a:ext uri="{FF2B5EF4-FFF2-40B4-BE49-F238E27FC236}">
                <a16:creationId xmlns:a16="http://schemas.microsoft.com/office/drawing/2014/main" id="{3DB82DFC-2FA0-47C3-8642-9DE11368B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710" y="2074339"/>
            <a:ext cx="812800" cy="812800"/>
          </a:xfrm>
          <a:prstGeom prst="rect">
            <a:avLst/>
          </a:prstGeom>
        </p:spPr>
      </p:pic>
    </p:spTree>
    <p:extLst>
      <p:ext uri="{BB962C8B-B14F-4D97-AF65-F5344CB8AC3E}">
        <p14:creationId xmlns:p14="http://schemas.microsoft.com/office/powerpoint/2010/main" val="396680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868A4-0FC1-4BEA-9B9A-FC5167CCC242}"/>
              </a:ext>
            </a:extLst>
          </p:cNvPr>
          <p:cNvSpPr>
            <a:spLocks noGrp="1"/>
          </p:cNvSpPr>
          <p:nvPr>
            <p:ph type="title"/>
          </p:nvPr>
        </p:nvSpPr>
        <p:spPr>
          <a:xfrm>
            <a:off x="913796" y="643465"/>
            <a:ext cx="3382638" cy="1370605"/>
          </a:xfrm>
        </p:spPr>
        <p:txBody>
          <a:bodyPr vert="horz" lIns="91440" tIns="45720" rIns="91440" bIns="45720" rtlCol="0" anchor="ctr">
            <a:normAutofit/>
          </a:bodyPr>
          <a:lstStyle/>
          <a:p>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CONOPS</a:t>
            </a:r>
          </a:p>
        </p:txBody>
      </p:sp>
      <p:sp>
        <p:nvSpPr>
          <p:cNvPr id="5" name="Content Placeholder 4">
            <a:extLst>
              <a:ext uri="{FF2B5EF4-FFF2-40B4-BE49-F238E27FC236}">
                <a16:creationId xmlns:a16="http://schemas.microsoft.com/office/drawing/2014/main" id="{38AA9411-FE19-4720-AB77-DD46DE2FB7AD}"/>
              </a:ext>
            </a:extLst>
          </p:cNvPr>
          <p:cNvSpPr>
            <a:spLocks noGrp="1"/>
          </p:cNvSpPr>
          <p:nvPr>
            <p:ph sz="half" idx="2"/>
          </p:nvPr>
        </p:nvSpPr>
        <p:spPr>
          <a:xfrm>
            <a:off x="926073" y="1824364"/>
            <a:ext cx="3358084" cy="3544046"/>
          </a:xfrm>
        </p:spPr>
        <p:txBody>
          <a:bodyPr vert="horz" lIns="91440" tIns="45720" rIns="91440" bIns="45720" rtlCol="0" anchor="t">
            <a:normAutofit fontScale="92500" lnSpcReduction="10000"/>
          </a:bodyPr>
          <a:lstStyle/>
          <a:p>
            <a:pPr>
              <a:lnSpc>
                <a:spcPct val="90000"/>
              </a:lnSpc>
            </a:pPr>
            <a:r>
              <a:rPr lang="en-US" sz="1700" kern="1200" dirty="0">
                <a:ln>
                  <a:solidFill>
                    <a:schemeClr val="bg1">
                      <a:lumMod val="75000"/>
                      <a:lumOff val="25000"/>
                      <a:alpha val="10000"/>
                    </a:schemeClr>
                  </a:solidFill>
                </a:ln>
                <a:solidFill>
                  <a:schemeClr val="accent6">
                    <a:lumMod val="50000"/>
                  </a:schemeClr>
                </a:solidFill>
                <a:effectLst>
                  <a:outerShdw blurRad="9525" dist="25400" dir="14640000" algn="tl" rotWithShape="0">
                    <a:schemeClr val="bg1">
                      <a:alpha val="30000"/>
                    </a:schemeClr>
                  </a:outerShdw>
                </a:effectLst>
                <a:latin typeface="+mn-lt"/>
                <a:ea typeface="+mn-ea"/>
                <a:cs typeface="+mn-cs"/>
              </a:rPr>
              <a:t>Step 1: </a:t>
            </a:r>
            <a:r>
              <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 data block (e.g. executable file) is selected by a user and sent to the packer application where it is packed.</a:t>
            </a:r>
          </a:p>
          <a:p>
            <a:pPr>
              <a:lnSpc>
                <a:spcPct val="90000"/>
              </a:lnSpc>
            </a:pPr>
            <a:r>
              <a:rPr lang="en-US" sz="1700" kern="1200" dirty="0">
                <a:ln>
                  <a:solidFill>
                    <a:schemeClr val="bg1">
                      <a:lumMod val="75000"/>
                      <a:lumOff val="25000"/>
                      <a:alpha val="10000"/>
                    </a:schemeClr>
                  </a:solidFill>
                </a:ln>
                <a:solidFill>
                  <a:schemeClr val="accent6">
                    <a:lumMod val="50000"/>
                  </a:schemeClr>
                </a:solidFill>
                <a:effectLst>
                  <a:outerShdw blurRad="9525" dist="25400" dir="14640000" algn="tl" rotWithShape="0">
                    <a:schemeClr val="bg1">
                      <a:alpha val="30000"/>
                    </a:schemeClr>
                  </a:outerShdw>
                </a:effectLst>
                <a:latin typeface="+mn-lt"/>
                <a:ea typeface="+mn-ea"/>
                <a:cs typeface="+mn-cs"/>
              </a:rPr>
              <a:t>Step 2: </a:t>
            </a:r>
            <a:r>
              <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now-packed data block is sent over the internet to the remote host.</a:t>
            </a:r>
          </a:p>
          <a:p>
            <a:pPr>
              <a:lnSpc>
                <a:spcPct val="90000"/>
              </a:lnSpc>
            </a:pPr>
            <a:r>
              <a:rPr lang="en-US" sz="1700" kern="1200" dirty="0">
                <a:ln>
                  <a:solidFill>
                    <a:schemeClr val="bg1">
                      <a:lumMod val="75000"/>
                      <a:lumOff val="25000"/>
                      <a:alpha val="10000"/>
                    </a:schemeClr>
                  </a:solidFill>
                </a:ln>
                <a:solidFill>
                  <a:schemeClr val="accent6">
                    <a:lumMod val="50000"/>
                  </a:schemeClr>
                </a:solidFill>
                <a:effectLst>
                  <a:outerShdw blurRad="9525" dist="25400" dir="14640000" algn="tl" rotWithShape="0">
                    <a:schemeClr val="bg1">
                      <a:alpha val="30000"/>
                    </a:schemeClr>
                  </a:outerShdw>
                </a:effectLst>
                <a:latin typeface="+mn-lt"/>
                <a:ea typeface="+mn-ea"/>
                <a:cs typeface="+mn-cs"/>
              </a:rPr>
              <a:t>Step 3: </a:t>
            </a:r>
            <a:r>
              <a:rPr lang="en-US" sz="1700" dirty="0"/>
              <a:t>The remote host receives the packed data with the running loader service.</a:t>
            </a:r>
          </a:p>
          <a:p>
            <a:pPr>
              <a:lnSpc>
                <a:spcPct val="90000"/>
              </a:lnSpc>
            </a:pPr>
            <a:r>
              <a:rPr lang="en-US" sz="1700" kern="1200" dirty="0">
                <a:ln>
                  <a:solidFill>
                    <a:schemeClr val="bg1">
                      <a:lumMod val="75000"/>
                      <a:lumOff val="25000"/>
                      <a:alpha val="10000"/>
                    </a:schemeClr>
                  </a:solidFill>
                </a:ln>
                <a:solidFill>
                  <a:schemeClr val="accent6">
                    <a:lumMod val="50000"/>
                  </a:schemeClr>
                </a:solidFill>
                <a:effectLst>
                  <a:outerShdw blurRad="9525" dist="25400" dir="14640000" algn="tl" rotWithShape="0">
                    <a:schemeClr val="bg1">
                      <a:alpha val="30000"/>
                    </a:schemeClr>
                  </a:outerShdw>
                </a:effectLst>
                <a:latin typeface="+mn-lt"/>
                <a:ea typeface="+mn-ea"/>
                <a:cs typeface="+mn-cs"/>
              </a:rPr>
              <a:t>Step 4: </a:t>
            </a:r>
            <a:r>
              <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loader decrypts the data block and will either run it or make it available on the system.</a:t>
            </a:r>
          </a:p>
          <a:p>
            <a:pPr>
              <a:lnSpc>
                <a:spcPct val="90000"/>
              </a:lnSpc>
            </a:pPr>
            <a:endPar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6" name="Content Placeholder 5">
            <a:extLst>
              <a:ext uri="{FF2B5EF4-FFF2-40B4-BE49-F238E27FC236}">
                <a16:creationId xmlns:a16="http://schemas.microsoft.com/office/drawing/2014/main" id="{1B73549D-51B8-45EB-AF10-183F7A736451}"/>
              </a:ext>
            </a:extLst>
          </p:cNvPr>
          <p:cNvPicPr>
            <a:picLocks noGrp="1"/>
          </p:cNvPicPr>
          <p:nvPr>
            <p:ph sz="half" idx="1"/>
          </p:nvPr>
        </p:nvPicPr>
        <p:blipFill>
          <a:blip r:embed="rId3"/>
          <a:stretch>
            <a:fillRect/>
          </a:stretch>
        </p:blipFill>
        <p:spPr>
          <a:xfrm>
            <a:off x="4284157" y="983700"/>
            <a:ext cx="7620741" cy="4384710"/>
          </a:xfrm>
          <a:prstGeom prst="rect">
            <a:avLst/>
          </a:prstGeom>
        </p:spPr>
      </p:pic>
    </p:spTree>
    <p:extLst>
      <p:ext uri="{BB962C8B-B14F-4D97-AF65-F5344CB8AC3E}">
        <p14:creationId xmlns:p14="http://schemas.microsoft.com/office/powerpoint/2010/main" val="301340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6D379-61C0-41A3-AAB4-2272198208A8}"/>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lnSpc>
                <a:spcPct val="90000"/>
              </a:lnSpc>
            </a:pPr>
            <a:r>
              <a:rPr lang="en-US"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Architecture (components, modules, interfaces)</a:t>
            </a:r>
          </a:p>
        </p:txBody>
      </p:sp>
      <p:sp>
        <p:nvSpPr>
          <p:cNvPr id="4" name="Content Placeholder 3">
            <a:extLst>
              <a:ext uri="{FF2B5EF4-FFF2-40B4-BE49-F238E27FC236}">
                <a16:creationId xmlns:a16="http://schemas.microsoft.com/office/drawing/2014/main" id="{1808898D-FA7E-4C3B-B442-F44EEAAD16C5}"/>
              </a:ext>
            </a:extLst>
          </p:cNvPr>
          <p:cNvSpPr>
            <a:spLocks noGrp="1"/>
          </p:cNvSpPr>
          <p:nvPr>
            <p:ph sz="half" idx="1"/>
          </p:nvPr>
        </p:nvSpPr>
        <p:spPr>
          <a:xfrm>
            <a:off x="913796" y="2247153"/>
            <a:ext cx="3358084" cy="3544046"/>
          </a:xfrm>
        </p:spPr>
        <p:txBody>
          <a:bodyPr vert="horz" lIns="91440" tIns="45720" rIns="91440" bIns="45720" rtlCol="0" anchor="t">
            <a:normAutofit fontScale="92500" lnSpcReduction="10000"/>
          </a:bodyPr>
          <a:lstStyle/>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project has two major components: a server containing the packer application and client nodes containing a loader. </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server and nodes will be connected via a network, allowing for bi-directional data transition. </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nodes have a heartbeat with the server to inform it that they are available for data to be pushed or the status of the data received. </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data sent to the nodes is transmitted over an AES encrypted tunnel on the network.</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AES cryptographic operations are handled in-software on both ends, thus allowing the network traffic to be standard packets. </a:t>
            </a:r>
          </a:p>
          <a:p>
            <a:pPr>
              <a:lnSpc>
                <a:spcPct val="90000"/>
              </a:lnSpc>
            </a:pPr>
            <a:endPar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6" name="Content Placeholder 5">
            <a:extLst>
              <a:ext uri="{FF2B5EF4-FFF2-40B4-BE49-F238E27FC236}">
                <a16:creationId xmlns:a16="http://schemas.microsoft.com/office/drawing/2014/main" id="{C50D4A10-F15B-47F9-A083-D20A0C9766EC}"/>
              </a:ext>
            </a:extLst>
          </p:cNvPr>
          <p:cNvPicPr>
            <a:picLocks noGrp="1"/>
          </p:cNvPicPr>
          <p:nvPr>
            <p:ph sz="half" idx="2"/>
          </p:nvPr>
        </p:nvPicPr>
        <p:blipFill rotWithShape="1">
          <a:blip r:embed="rId3" cstate="print">
            <a:extLst>
              <a:ext uri="{28A0092B-C50C-407E-A947-70E740481C1C}">
                <a14:useLocalDpi xmlns:a14="http://schemas.microsoft.com/office/drawing/2010/main" val="0"/>
              </a:ext>
            </a:extLst>
          </a:blip>
          <a:srcRect l="3197" t="3316" r="4977" b="1087"/>
          <a:stretch/>
        </p:blipFill>
        <p:spPr bwMode="auto">
          <a:xfrm>
            <a:off x="5406411" y="643466"/>
            <a:ext cx="5651057" cy="514773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06706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5B06D-A835-49E2-ACCB-2D87220808B5}"/>
              </a:ext>
            </a:extLst>
          </p:cNvPr>
          <p:cNvSpPr>
            <a:spLocks noGrp="1"/>
          </p:cNvSpPr>
          <p:nvPr>
            <p:ph type="title"/>
          </p:nvPr>
        </p:nvSpPr>
        <p:spPr>
          <a:xfrm>
            <a:off x="970306" y="1019601"/>
            <a:ext cx="3382638" cy="1370605"/>
          </a:xfrm>
        </p:spPr>
        <p:txBody>
          <a:bodyPr vert="horz" lIns="91440" tIns="45720" rIns="91440" bIns="45720" rtlCol="0" anchor="ctr">
            <a:normAutofit/>
          </a:bodyPr>
          <a:lstStyle/>
          <a:p>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Data Model</a:t>
            </a:r>
          </a:p>
        </p:txBody>
      </p:sp>
      <p:sp>
        <p:nvSpPr>
          <p:cNvPr id="5" name="Content Placeholder 4">
            <a:extLst>
              <a:ext uri="{FF2B5EF4-FFF2-40B4-BE49-F238E27FC236}">
                <a16:creationId xmlns:a16="http://schemas.microsoft.com/office/drawing/2014/main" id="{CA9F7423-A073-4B2D-AD01-0300AE6A7592}"/>
              </a:ext>
            </a:extLst>
          </p:cNvPr>
          <p:cNvSpPr>
            <a:spLocks noGrp="1"/>
          </p:cNvSpPr>
          <p:nvPr>
            <p:ph sz="half" idx="2"/>
          </p:nvPr>
        </p:nvSpPr>
        <p:spPr>
          <a:xfrm>
            <a:off x="913796" y="2247153"/>
            <a:ext cx="3358084" cy="3544046"/>
          </a:xfrm>
        </p:spPr>
        <p:txBody>
          <a:bodyPr vert="horz" lIns="91440" tIns="45720" rIns="91440" bIns="45720" rtlCol="0" anchor="t">
            <a:normAutofit fontScale="92500" lnSpcReduction="20000"/>
          </a:bodyPr>
          <a:lstStyle/>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Input data to our project will be sent to the packer server, where the packer application will package it by compressing and encrypting the data.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When a package needs to be pushed to a client node, the packer server will transmit this encrypted data over an arbitrary network to the node.</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When the node receives the data, it will be loaded into memory where the loader stored on the hard drive will decrypt it into memory.</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This decrypted data will then be checked to see if it is an executable.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If it is an executable, it will be run in memory.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This program will then be able to write files to the hard drive.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If the data pack is not a program, it will be written to the hard drive. </a:t>
            </a:r>
          </a:p>
          <a:p>
            <a:pPr>
              <a:lnSpc>
                <a:spcPct val="90000"/>
              </a:lnSpc>
            </a:pPr>
            <a:endPar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4" name="Content Placeholder 3" descr="A screenshot of a map&#10;&#10;Description automatically generated">
            <a:extLst>
              <a:ext uri="{FF2B5EF4-FFF2-40B4-BE49-F238E27FC236}">
                <a16:creationId xmlns:a16="http://schemas.microsoft.com/office/drawing/2014/main" id="{3C8B9E7C-3379-4263-AC1D-DC070B76D460}"/>
              </a:ext>
            </a:extLst>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4409509" y="1372928"/>
            <a:ext cx="7620363" cy="4112144"/>
          </a:xfrm>
          <a:prstGeom prst="rect">
            <a:avLst/>
          </a:prstGeom>
        </p:spPr>
      </p:pic>
    </p:spTree>
    <p:extLst>
      <p:ext uri="{BB962C8B-B14F-4D97-AF65-F5344CB8AC3E}">
        <p14:creationId xmlns:p14="http://schemas.microsoft.com/office/powerpoint/2010/main" val="123889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6D23-3F37-4345-919F-275745A1F6D5}"/>
              </a:ext>
            </a:extLst>
          </p:cNvPr>
          <p:cNvSpPr>
            <a:spLocks noGrp="1"/>
          </p:cNvSpPr>
          <p:nvPr>
            <p:ph type="title"/>
          </p:nvPr>
        </p:nvSpPr>
        <p:spPr/>
        <p:txBody>
          <a:bodyPr/>
          <a:lstStyle/>
          <a:p>
            <a:r>
              <a:rPr lang="en-US" dirty="0">
                <a:effectLst/>
              </a:rPr>
              <a:t>Verification Method</a:t>
            </a:r>
            <a:endParaRPr lang="en-US" dirty="0"/>
          </a:p>
        </p:txBody>
      </p:sp>
      <p:sp>
        <p:nvSpPr>
          <p:cNvPr id="3" name="Content Placeholder 2">
            <a:extLst>
              <a:ext uri="{FF2B5EF4-FFF2-40B4-BE49-F238E27FC236}">
                <a16:creationId xmlns:a16="http://schemas.microsoft.com/office/drawing/2014/main" id="{29EA225F-32FE-49B8-8255-70286BAE7958}"/>
              </a:ext>
            </a:extLst>
          </p:cNvPr>
          <p:cNvSpPr>
            <a:spLocks noGrp="1"/>
          </p:cNvSpPr>
          <p:nvPr>
            <p:ph idx="1"/>
          </p:nvPr>
        </p:nvSpPr>
        <p:spPr/>
        <p:txBody>
          <a:bodyPr/>
          <a:lstStyle/>
          <a:p>
            <a:pPr marL="494100" indent="-457200">
              <a:buFont typeface="+mj-lt"/>
              <a:buAutoNum type="arabicPeriod"/>
            </a:pPr>
            <a:r>
              <a:rPr lang="en-US" dirty="0">
                <a:solidFill>
                  <a:schemeClr val="accent6">
                    <a:lumMod val="50000"/>
                  </a:schemeClr>
                </a:solidFill>
                <a:effectLst/>
              </a:rPr>
              <a:t>Q.A.</a:t>
            </a:r>
            <a:r>
              <a:rPr lang="en-US" dirty="0">
                <a:effectLst/>
              </a:rPr>
              <a:t> through </a:t>
            </a:r>
            <a:r>
              <a:rPr lang="en-US" dirty="0">
                <a:solidFill>
                  <a:schemeClr val="accent6">
                    <a:lumMod val="50000"/>
                  </a:schemeClr>
                </a:solidFill>
                <a:effectLst/>
              </a:rPr>
              <a:t>integration and unit tests </a:t>
            </a:r>
            <a:r>
              <a:rPr lang="en-US" dirty="0">
                <a:effectLst/>
              </a:rPr>
              <a:t>of the packer and loader software products.</a:t>
            </a:r>
          </a:p>
          <a:p>
            <a:pPr marL="494100" indent="-457200">
              <a:buFont typeface="+mj-lt"/>
              <a:buAutoNum type="arabicPeriod"/>
            </a:pPr>
            <a:r>
              <a:rPr lang="en-US" dirty="0">
                <a:solidFill>
                  <a:schemeClr val="accent6">
                    <a:lumMod val="50000"/>
                  </a:schemeClr>
                </a:solidFill>
                <a:effectLst/>
              </a:rPr>
              <a:t>Final confirmation from the sponsor</a:t>
            </a:r>
            <a:r>
              <a:rPr lang="en-US" dirty="0">
                <a:effectLst/>
              </a:rPr>
              <a:t> of the functionality of the product.</a:t>
            </a:r>
          </a:p>
          <a:p>
            <a:pPr marL="494100" indent="-457200">
              <a:buFont typeface="+mj-lt"/>
              <a:buAutoNum type="arabicPeriod"/>
            </a:pPr>
            <a:r>
              <a:rPr lang="en-US" dirty="0">
                <a:solidFill>
                  <a:schemeClr val="accent6">
                    <a:lumMod val="50000"/>
                  </a:schemeClr>
                </a:solidFill>
                <a:effectLst/>
              </a:rPr>
              <a:t>Customer testing </a:t>
            </a:r>
            <a:r>
              <a:rPr lang="en-US" dirty="0">
                <a:effectLst/>
              </a:rPr>
              <a:t>in the environment which will provide user confirmation and feedback of product function</a:t>
            </a:r>
          </a:p>
          <a:p>
            <a:pPr marL="494100" indent="-457200">
              <a:buFont typeface="+mj-lt"/>
              <a:buAutoNum type="arabicPeriod"/>
            </a:pPr>
            <a:r>
              <a:rPr lang="en-US" dirty="0">
                <a:solidFill>
                  <a:schemeClr val="accent6">
                    <a:lumMod val="50000"/>
                  </a:schemeClr>
                </a:solidFill>
                <a:effectLst/>
              </a:rPr>
              <a:t>Alterations made as requested.</a:t>
            </a:r>
          </a:p>
          <a:p>
            <a:pPr marL="494100" indent="-457200">
              <a:buFont typeface="+mj-lt"/>
              <a:buAutoNum type="arabicPeriod"/>
            </a:pPr>
            <a:r>
              <a:rPr lang="en-US" dirty="0">
                <a:solidFill>
                  <a:schemeClr val="accent6">
                    <a:lumMod val="50000"/>
                  </a:schemeClr>
                </a:solidFill>
                <a:effectLst/>
              </a:rPr>
              <a:t>Final packaging </a:t>
            </a:r>
            <a:r>
              <a:rPr lang="en-US" dirty="0">
                <a:effectLst/>
              </a:rPr>
              <a:t>to meet sponsor and customer requests.</a:t>
            </a:r>
          </a:p>
          <a:p>
            <a:endParaRPr lang="en-US" dirty="0"/>
          </a:p>
        </p:txBody>
      </p:sp>
    </p:spTree>
    <p:extLst>
      <p:ext uri="{BB962C8B-B14F-4D97-AF65-F5344CB8AC3E}">
        <p14:creationId xmlns:p14="http://schemas.microsoft.com/office/powerpoint/2010/main" val="180550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F80A-3C2C-4DB1-B881-4683B0870B27}"/>
              </a:ext>
            </a:extLst>
          </p:cNvPr>
          <p:cNvSpPr>
            <a:spLocks noGrp="1"/>
          </p:cNvSpPr>
          <p:nvPr>
            <p:ph type="title"/>
          </p:nvPr>
        </p:nvSpPr>
        <p:spPr/>
        <p:txBody>
          <a:bodyPr/>
          <a:lstStyle/>
          <a:p>
            <a:r>
              <a:rPr lang="en-US" dirty="0">
                <a:effectLst/>
              </a:rPr>
              <a:t>Key Deliverables</a:t>
            </a:r>
            <a:endParaRPr lang="en-US" dirty="0"/>
          </a:p>
        </p:txBody>
      </p:sp>
      <p:sp>
        <p:nvSpPr>
          <p:cNvPr id="3" name="Content Placeholder 2">
            <a:extLst>
              <a:ext uri="{FF2B5EF4-FFF2-40B4-BE49-F238E27FC236}">
                <a16:creationId xmlns:a16="http://schemas.microsoft.com/office/drawing/2014/main" id="{90F0FF24-5CBE-499F-969E-C0BD1F7A1C93}"/>
              </a:ext>
            </a:extLst>
          </p:cNvPr>
          <p:cNvSpPr>
            <a:spLocks noGrp="1"/>
          </p:cNvSpPr>
          <p:nvPr>
            <p:ph idx="1"/>
          </p:nvPr>
        </p:nvSpPr>
        <p:spPr/>
        <p:txBody>
          <a:bodyPr>
            <a:normAutofit fontScale="92500" lnSpcReduction="20000"/>
          </a:bodyPr>
          <a:lstStyle/>
          <a:p>
            <a:pPr lvl="0"/>
            <a:r>
              <a:rPr lang="en-US">
                <a:effectLst/>
              </a:rPr>
              <a:t>CLIN-1 	(Contract Line Item Number 1) Customer Reporting “Quad -Pack” </a:t>
            </a:r>
          </a:p>
          <a:p>
            <a:pPr lvl="0"/>
            <a:r>
              <a:rPr lang="en-US">
                <a:effectLst/>
              </a:rPr>
              <a:t>CLIN-2 	Weekly Activity/Time Sheet </a:t>
            </a:r>
          </a:p>
          <a:p>
            <a:pPr lvl="0"/>
            <a:r>
              <a:rPr lang="en-US">
                <a:effectLst/>
              </a:rPr>
              <a:t>CLIN-3 	Color Team Briefing</a:t>
            </a:r>
          </a:p>
          <a:p>
            <a:pPr lvl="0"/>
            <a:r>
              <a:rPr lang="en-US">
                <a:effectLst/>
              </a:rPr>
              <a:t>CLIN-4 	Proposal (as a response to this RFP)</a:t>
            </a:r>
          </a:p>
          <a:p>
            <a:pPr lvl="0"/>
            <a:r>
              <a:rPr lang="en-US">
                <a:effectLst/>
              </a:rPr>
              <a:t>CLIN-5 	Design Review Briefing</a:t>
            </a:r>
          </a:p>
          <a:p>
            <a:pPr lvl="0"/>
            <a:r>
              <a:rPr lang="en-US">
                <a:effectLst/>
              </a:rPr>
              <a:t>CLIN-6 	Poster Paper</a:t>
            </a:r>
          </a:p>
          <a:p>
            <a:pPr lvl="0"/>
            <a:r>
              <a:rPr lang="en-US">
                <a:effectLst/>
              </a:rPr>
              <a:t>CLIN-7 	Encryption and Compression Design and Techniques Report</a:t>
            </a:r>
          </a:p>
          <a:p>
            <a:pPr lvl="0"/>
            <a:r>
              <a:rPr lang="en-US">
                <a:effectLst/>
              </a:rPr>
              <a:t>CLIN-8 	Final Report and Team Presentation</a:t>
            </a:r>
          </a:p>
          <a:p>
            <a:pPr lvl="0"/>
            <a:r>
              <a:rPr lang="en-US">
                <a:effectLst/>
              </a:rPr>
              <a:t>CLIN-9 	Product Specifications</a:t>
            </a:r>
          </a:p>
          <a:p>
            <a:pPr lvl="0"/>
            <a:r>
              <a:rPr lang="en-US">
                <a:effectLst/>
              </a:rPr>
              <a:t>CLIN-10 	Packer/Loader Source Code and Completed/Compiled Tool</a:t>
            </a:r>
          </a:p>
        </p:txBody>
      </p:sp>
    </p:spTree>
    <p:extLst>
      <p:ext uri="{BB962C8B-B14F-4D97-AF65-F5344CB8AC3E}">
        <p14:creationId xmlns:p14="http://schemas.microsoft.com/office/powerpoint/2010/main" val="2552941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A13B9-238C-4D86-B020-EEB8294EEA44}"/>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Cost / Management</a:t>
            </a:r>
          </a:p>
        </p:txBody>
      </p:sp>
      <p:sp>
        <p:nvSpPr>
          <p:cNvPr id="4" name="Content Placeholder 3">
            <a:extLst>
              <a:ext uri="{FF2B5EF4-FFF2-40B4-BE49-F238E27FC236}">
                <a16:creationId xmlns:a16="http://schemas.microsoft.com/office/drawing/2014/main" id="{163C3B4D-BD77-4CC6-98A0-D5C358F58AC8}"/>
              </a:ext>
            </a:extLst>
          </p:cNvPr>
          <p:cNvSpPr>
            <a:spLocks noGrp="1"/>
          </p:cNvSpPr>
          <p:nvPr>
            <p:ph sz="half" idx="1"/>
          </p:nvPr>
        </p:nvSpPr>
        <p:spPr>
          <a:xfrm>
            <a:off x="913796" y="2247153"/>
            <a:ext cx="3358084" cy="3544046"/>
          </a:xfrm>
        </p:spPr>
        <p:txBody>
          <a:bodyPr vert="horz" lIns="91440" tIns="45720" rIns="91440" bIns="45720" rtlCol="0" anchor="t">
            <a:normAutofit/>
          </a:bodyPr>
          <a:lstStyle/>
          <a:p>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No costs are attributed to this project outside of labor.</a:t>
            </a:r>
          </a:p>
          <a:p>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Labor costs are outlined in graph with hours worked by all group members each week of the projects span.</a:t>
            </a:r>
          </a:p>
          <a:p>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The two weeks with no hours worked correspond to holiday breaks.</a:t>
            </a:r>
          </a:p>
          <a:p>
            <a:endPar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6" name="Content Placeholder 5">
            <a:extLst>
              <a:ext uri="{FF2B5EF4-FFF2-40B4-BE49-F238E27FC236}">
                <a16:creationId xmlns:a16="http://schemas.microsoft.com/office/drawing/2014/main" id="{C89ABE0C-FF17-4870-8395-E1B042A5B49C}"/>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4915348" y="1185920"/>
            <a:ext cx="6633184" cy="4062825"/>
          </a:xfrm>
          <a:prstGeom prst="rect">
            <a:avLst/>
          </a:prstGeom>
        </p:spPr>
      </p:pic>
    </p:spTree>
    <p:extLst>
      <p:ext uri="{BB962C8B-B14F-4D97-AF65-F5344CB8AC3E}">
        <p14:creationId xmlns:p14="http://schemas.microsoft.com/office/powerpoint/2010/main" val="187896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5EC8-A118-4832-A053-8AEE1342104C}"/>
              </a:ext>
            </a:extLst>
          </p:cNvPr>
          <p:cNvSpPr>
            <a:spLocks noGrp="1"/>
          </p:cNvSpPr>
          <p:nvPr>
            <p:ph type="title"/>
          </p:nvPr>
        </p:nvSpPr>
        <p:spPr/>
        <p:txBody>
          <a:bodyPr/>
          <a:lstStyle/>
          <a:p>
            <a:r>
              <a:rPr lang="en-US" dirty="0">
                <a:effectLst/>
              </a:rPr>
              <a:t>Problem Statement</a:t>
            </a:r>
            <a:endParaRPr lang="en-US" dirty="0"/>
          </a:p>
        </p:txBody>
      </p:sp>
      <p:sp>
        <p:nvSpPr>
          <p:cNvPr id="3" name="Content Placeholder 2">
            <a:extLst>
              <a:ext uri="{FF2B5EF4-FFF2-40B4-BE49-F238E27FC236}">
                <a16:creationId xmlns:a16="http://schemas.microsoft.com/office/drawing/2014/main" id="{EF4C672D-F605-4D13-92B7-681BEC25D5F5}"/>
              </a:ext>
            </a:extLst>
          </p:cNvPr>
          <p:cNvSpPr>
            <a:spLocks noGrp="1"/>
          </p:cNvSpPr>
          <p:nvPr>
            <p:ph idx="1"/>
          </p:nvPr>
        </p:nvSpPr>
        <p:spPr/>
        <p:txBody>
          <a:bodyPr>
            <a:normAutofit/>
          </a:bodyPr>
          <a:lstStyle/>
          <a:p>
            <a:pPr marL="36900" indent="0" algn="ctr">
              <a:buNone/>
            </a:pPr>
            <a:endParaRPr lang="en-US" sz="2800" dirty="0"/>
          </a:p>
          <a:p>
            <a:pPr marL="36900" indent="0" algn="ctr">
              <a:buNone/>
            </a:pPr>
            <a:endParaRPr lang="en-US" sz="2800" dirty="0"/>
          </a:p>
          <a:p>
            <a:pPr marL="36900" indent="0" algn="ctr">
              <a:buNone/>
            </a:pPr>
            <a:r>
              <a:rPr lang="en-US" sz="2800" dirty="0"/>
              <a:t>How do you deploy an executable to a remote system securely?</a:t>
            </a:r>
          </a:p>
        </p:txBody>
      </p:sp>
    </p:spTree>
    <p:extLst>
      <p:ext uri="{BB962C8B-B14F-4D97-AF65-F5344CB8AC3E}">
        <p14:creationId xmlns:p14="http://schemas.microsoft.com/office/powerpoint/2010/main" val="257610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059-7B68-445A-A88C-A1DADF4F9DAE}"/>
              </a:ext>
            </a:extLst>
          </p:cNvPr>
          <p:cNvSpPr>
            <a:spLocks noGrp="1"/>
          </p:cNvSpPr>
          <p:nvPr>
            <p:ph type="title"/>
          </p:nvPr>
        </p:nvSpPr>
        <p:spPr/>
        <p:txBody>
          <a:bodyPr/>
          <a:lstStyle/>
          <a:p>
            <a:r>
              <a:rPr lang="en-US" dirty="0">
                <a:effectLst/>
              </a:rPr>
              <a:t>Objectives</a:t>
            </a:r>
            <a:endParaRPr lang="en-US" dirty="0"/>
          </a:p>
        </p:txBody>
      </p:sp>
      <p:sp>
        <p:nvSpPr>
          <p:cNvPr id="3" name="Content Placeholder 2">
            <a:extLst>
              <a:ext uri="{FF2B5EF4-FFF2-40B4-BE49-F238E27FC236}">
                <a16:creationId xmlns:a16="http://schemas.microsoft.com/office/drawing/2014/main" id="{A5A6AFA5-DC9F-4B6A-AC18-125B2CF7B899}"/>
              </a:ext>
            </a:extLst>
          </p:cNvPr>
          <p:cNvSpPr>
            <a:spLocks noGrp="1"/>
          </p:cNvSpPr>
          <p:nvPr>
            <p:ph idx="1"/>
          </p:nvPr>
        </p:nvSpPr>
        <p:spPr/>
        <p:txBody>
          <a:bodyPr>
            <a:normAutofit fontScale="92500" lnSpcReduction="10000"/>
          </a:bodyPr>
          <a:lstStyle/>
          <a:p>
            <a:pPr lvl="0"/>
            <a:r>
              <a:rPr lang="en-US" b="1" dirty="0">
                <a:solidFill>
                  <a:schemeClr val="accent6">
                    <a:lumMod val="50000"/>
                  </a:schemeClr>
                </a:solidFill>
                <a:effectLst/>
              </a:rPr>
              <a:t>Compress/encrypt </a:t>
            </a:r>
            <a:r>
              <a:rPr lang="en-US" dirty="0">
                <a:effectLst/>
              </a:rPr>
              <a:t>a Windows binary executable</a:t>
            </a:r>
          </a:p>
          <a:p>
            <a:pPr lvl="0"/>
            <a:r>
              <a:rPr lang="en-US" b="1" dirty="0">
                <a:solidFill>
                  <a:schemeClr val="accent6">
                    <a:lumMod val="50000"/>
                  </a:schemeClr>
                </a:solidFill>
                <a:effectLst/>
              </a:rPr>
              <a:t>Password-based</a:t>
            </a:r>
            <a:r>
              <a:rPr lang="en-US" dirty="0">
                <a:solidFill>
                  <a:schemeClr val="accent6">
                    <a:lumMod val="50000"/>
                  </a:schemeClr>
                </a:solidFill>
                <a:effectLst/>
              </a:rPr>
              <a:t> </a:t>
            </a:r>
            <a:r>
              <a:rPr lang="en-US" dirty="0">
                <a:effectLst/>
              </a:rPr>
              <a:t>encryption</a:t>
            </a:r>
          </a:p>
          <a:p>
            <a:pPr lvl="0"/>
            <a:r>
              <a:rPr lang="en-US" b="1" dirty="0">
                <a:solidFill>
                  <a:schemeClr val="accent6">
                    <a:lumMod val="50000"/>
                  </a:schemeClr>
                </a:solidFill>
                <a:effectLst/>
              </a:rPr>
              <a:t>PE </a:t>
            </a:r>
            <a:r>
              <a:rPr lang="en-US" dirty="0">
                <a:effectLst/>
              </a:rPr>
              <a:t>file format support</a:t>
            </a:r>
          </a:p>
          <a:p>
            <a:pPr lvl="0"/>
            <a:r>
              <a:rPr lang="en-US" b="1" dirty="0">
                <a:solidFill>
                  <a:schemeClr val="accent6">
                    <a:lumMod val="50000"/>
                  </a:schemeClr>
                </a:solidFill>
                <a:effectLst/>
              </a:rPr>
              <a:t>Output to a single file</a:t>
            </a:r>
          </a:p>
          <a:p>
            <a:pPr lvl="0"/>
            <a:r>
              <a:rPr lang="en-US" b="1" dirty="0">
                <a:solidFill>
                  <a:schemeClr val="accent6">
                    <a:lumMod val="50000"/>
                  </a:schemeClr>
                </a:solidFill>
                <a:effectLst/>
              </a:rPr>
              <a:t>Dynamic linking </a:t>
            </a:r>
            <a:r>
              <a:rPr lang="en-US" dirty="0">
                <a:effectLst/>
              </a:rPr>
              <a:t>across libraries (packer)</a:t>
            </a:r>
          </a:p>
          <a:p>
            <a:pPr lvl="0"/>
            <a:r>
              <a:rPr lang="en-US" b="1" dirty="0">
                <a:solidFill>
                  <a:schemeClr val="accent6">
                    <a:lumMod val="50000"/>
                  </a:schemeClr>
                </a:solidFill>
                <a:effectLst/>
              </a:rPr>
              <a:t>Loader</a:t>
            </a:r>
            <a:r>
              <a:rPr lang="en-US" dirty="0">
                <a:effectLst/>
              </a:rPr>
              <a:t> decrypts packer output</a:t>
            </a:r>
          </a:p>
          <a:p>
            <a:pPr lvl="0"/>
            <a:r>
              <a:rPr lang="en-US" b="1" dirty="0">
                <a:solidFill>
                  <a:schemeClr val="accent6">
                    <a:lumMod val="50000"/>
                  </a:schemeClr>
                </a:solidFill>
                <a:effectLst/>
              </a:rPr>
              <a:t>User defined, configurable parameters </a:t>
            </a:r>
            <a:r>
              <a:rPr lang="en-US" dirty="0">
                <a:effectLst/>
              </a:rPr>
              <a:t>(loader)</a:t>
            </a:r>
          </a:p>
          <a:p>
            <a:pPr lvl="0"/>
            <a:r>
              <a:rPr lang="en-US" b="1" dirty="0">
                <a:solidFill>
                  <a:schemeClr val="accent6">
                    <a:lumMod val="50000"/>
                  </a:schemeClr>
                </a:solidFill>
                <a:effectLst/>
              </a:rPr>
              <a:t>Auto-run executables </a:t>
            </a:r>
            <a:r>
              <a:rPr lang="en-US" dirty="0">
                <a:effectLst/>
              </a:rPr>
              <a:t>(loader); but only by flag</a:t>
            </a:r>
          </a:p>
          <a:p>
            <a:pPr lvl="0"/>
            <a:r>
              <a:rPr lang="en-US" dirty="0">
                <a:effectLst/>
              </a:rPr>
              <a:t>Executables run </a:t>
            </a:r>
            <a:r>
              <a:rPr lang="en-US" b="1" dirty="0">
                <a:solidFill>
                  <a:schemeClr val="accent6">
                    <a:lumMod val="50000"/>
                  </a:schemeClr>
                </a:solidFill>
                <a:effectLst/>
              </a:rPr>
              <a:t>in memory </a:t>
            </a:r>
            <a:r>
              <a:rPr lang="en-US" dirty="0">
                <a:effectLst/>
              </a:rPr>
              <a:t>as a </a:t>
            </a:r>
            <a:r>
              <a:rPr lang="en-US" b="1" dirty="0">
                <a:solidFill>
                  <a:schemeClr val="accent6">
                    <a:lumMod val="50000"/>
                  </a:schemeClr>
                </a:solidFill>
                <a:effectLst/>
              </a:rPr>
              <a:t>separate thread/process</a:t>
            </a:r>
            <a:r>
              <a:rPr lang="en-US" b="1" dirty="0">
                <a:effectLst/>
              </a:rPr>
              <a:t> </a:t>
            </a:r>
            <a:r>
              <a:rPr lang="en-US" dirty="0">
                <a:effectLst/>
              </a:rPr>
              <a:t>(loader)</a:t>
            </a:r>
            <a:endParaRPr lang="en-US" b="1" dirty="0">
              <a:effectLst/>
            </a:endParaRPr>
          </a:p>
          <a:p>
            <a:endParaRPr lang="en-US" dirty="0"/>
          </a:p>
        </p:txBody>
      </p:sp>
    </p:spTree>
    <p:extLst>
      <p:ext uri="{BB962C8B-B14F-4D97-AF65-F5344CB8AC3E}">
        <p14:creationId xmlns:p14="http://schemas.microsoft.com/office/powerpoint/2010/main" val="274719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059-7B68-445A-A88C-A1DADF4F9DAE}"/>
              </a:ext>
            </a:extLst>
          </p:cNvPr>
          <p:cNvSpPr>
            <a:spLocks noGrp="1"/>
          </p:cNvSpPr>
          <p:nvPr>
            <p:ph type="title"/>
          </p:nvPr>
        </p:nvSpPr>
        <p:spPr/>
        <p:txBody>
          <a:bodyPr/>
          <a:lstStyle/>
          <a:p>
            <a:r>
              <a:rPr lang="en-US" dirty="0">
                <a:effectLst/>
              </a:rPr>
              <a:t>Desired – not required - Objectives</a:t>
            </a:r>
            <a:endParaRPr lang="en-US" dirty="0"/>
          </a:p>
        </p:txBody>
      </p:sp>
      <p:sp>
        <p:nvSpPr>
          <p:cNvPr id="3" name="Content Placeholder 2">
            <a:extLst>
              <a:ext uri="{FF2B5EF4-FFF2-40B4-BE49-F238E27FC236}">
                <a16:creationId xmlns:a16="http://schemas.microsoft.com/office/drawing/2014/main" id="{A5A6AFA5-DC9F-4B6A-AC18-125B2CF7B899}"/>
              </a:ext>
            </a:extLst>
          </p:cNvPr>
          <p:cNvSpPr>
            <a:spLocks noGrp="1"/>
          </p:cNvSpPr>
          <p:nvPr>
            <p:ph idx="1"/>
          </p:nvPr>
        </p:nvSpPr>
        <p:spPr/>
        <p:txBody>
          <a:bodyPr>
            <a:normAutofit/>
          </a:bodyPr>
          <a:lstStyle/>
          <a:p>
            <a:pPr lvl="0"/>
            <a:r>
              <a:rPr lang="en-US" dirty="0">
                <a:effectLst/>
              </a:rPr>
              <a:t>Compression/encryption of </a:t>
            </a:r>
            <a:r>
              <a:rPr lang="en-US" dirty="0">
                <a:solidFill>
                  <a:schemeClr val="accent6">
                    <a:lumMod val="50000"/>
                  </a:schemeClr>
                </a:solidFill>
                <a:effectLst/>
              </a:rPr>
              <a:t>multiple files -&gt; a single file</a:t>
            </a:r>
          </a:p>
          <a:p>
            <a:pPr lvl="0"/>
            <a:r>
              <a:rPr lang="en-US" dirty="0">
                <a:solidFill>
                  <a:schemeClr val="accent6">
                    <a:lumMod val="50000"/>
                  </a:schemeClr>
                </a:solidFill>
                <a:effectLst/>
              </a:rPr>
              <a:t>PE32+, ELF, Mach-O </a:t>
            </a:r>
            <a:r>
              <a:rPr lang="en-US" dirty="0">
                <a:effectLst/>
              </a:rPr>
              <a:t>file format supported</a:t>
            </a:r>
          </a:p>
          <a:p>
            <a:pPr lvl="0"/>
            <a:r>
              <a:rPr lang="en-US" dirty="0">
                <a:effectLst/>
              </a:rPr>
              <a:t>Loader </a:t>
            </a:r>
            <a:r>
              <a:rPr lang="en-US" dirty="0">
                <a:solidFill>
                  <a:schemeClr val="accent6">
                    <a:lumMod val="50000"/>
                  </a:schemeClr>
                </a:solidFill>
                <a:effectLst/>
              </a:rPr>
              <a:t>never touches disk </a:t>
            </a:r>
            <a:r>
              <a:rPr lang="en-US" dirty="0">
                <a:effectLst/>
              </a:rPr>
              <a:t>(e.g. everything in memory: decryption/compression, and exec)</a:t>
            </a:r>
          </a:p>
          <a:p>
            <a:pPr lvl="0"/>
            <a:r>
              <a:rPr lang="en-US" dirty="0">
                <a:effectLst/>
              </a:rPr>
              <a:t>Both </a:t>
            </a:r>
            <a:r>
              <a:rPr lang="en-US" dirty="0">
                <a:solidFill>
                  <a:schemeClr val="accent6">
                    <a:lumMod val="50000"/>
                  </a:schemeClr>
                </a:solidFill>
                <a:effectLst/>
              </a:rPr>
              <a:t>static and dynamic linking </a:t>
            </a:r>
            <a:r>
              <a:rPr lang="en-US" dirty="0">
                <a:effectLst/>
              </a:rPr>
              <a:t>across libraries (packer)</a:t>
            </a:r>
          </a:p>
          <a:p>
            <a:pPr lvl="0"/>
            <a:r>
              <a:rPr lang="en-US" dirty="0">
                <a:solidFill>
                  <a:schemeClr val="accent6">
                    <a:lumMod val="50000"/>
                  </a:schemeClr>
                </a:solidFill>
                <a:effectLst/>
              </a:rPr>
              <a:t>Linux</a:t>
            </a:r>
            <a:r>
              <a:rPr lang="en-US" dirty="0">
                <a:effectLst/>
              </a:rPr>
              <a:t> and </a:t>
            </a:r>
            <a:r>
              <a:rPr lang="en-US" dirty="0">
                <a:solidFill>
                  <a:schemeClr val="accent6">
                    <a:lumMod val="50000"/>
                  </a:schemeClr>
                </a:solidFill>
                <a:effectLst/>
              </a:rPr>
              <a:t>MAC</a:t>
            </a:r>
            <a:r>
              <a:rPr lang="en-US" dirty="0">
                <a:effectLst/>
              </a:rPr>
              <a:t> OS support in addition to Windows</a:t>
            </a:r>
          </a:p>
        </p:txBody>
      </p:sp>
    </p:spTree>
    <p:extLst>
      <p:ext uri="{BB962C8B-B14F-4D97-AF65-F5344CB8AC3E}">
        <p14:creationId xmlns:p14="http://schemas.microsoft.com/office/powerpoint/2010/main" val="411086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AC62-A7D5-434B-8AD6-0BB16D0B18FE}"/>
              </a:ext>
            </a:extLst>
          </p:cNvPr>
          <p:cNvSpPr>
            <a:spLocks noGrp="1"/>
          </p:cNvSpPr>
          <p:nvPr>
            <p:ph type="title"/>
          </p:nvPr>
        </p:nvSpPr>
        <p:spPr/>
        <p:txBody>
          <a:bodyPr/>
          <a:lstStyle/>
          <a:p>
            <a:r>
              <a:rPr lang="en-US" dirty="0">
                <a:effectLst/>
              </a:rPr>
              <a:t>Overview - Technical Approach</a:t>
            </a:r>
            <a:endParaRPr lang="en-US" dirty="0"/>
          </a:p>
        </p:txBody>
      </p:sp>
      <p:sp>
        <p:nvSpPr>
          <p:cNvPr id="3" name="Content Placeholder 2">
            <a:extLst>
              <a:ext uri="{FF2B5EF4-FFF2-40B4-BE49-F238E27FC236}">
                <a16:creationId xmlns:a16="http://schemas.microsoft.com/office/drawing/2014/main" id="{30C4E964-3AB8-4BD9-BEDC-9153CBED5A4D}"/>
              </a:ext>
            </a:extLst>
          </p:cNvPr>
          <p:cNvSpPr>
            <a:spLocks noGrp="1"/>
          </p:cNvSpPr>
          <p:nvPr>
            <p:ph idx="1"/>
          </p:nvPr>
        </p:nvSpPr>
        <p:spPr/>
        <p:txBody>
          <a:bodyPr/>
          <a:lstStyle/>
          <a:p>
            <a:r>
              <a:rPr lang="en-US" dirty="0"/>
              <a:t>Tasks</a:t>
            </a:r>
          </a:p>
          <a:p>
            <a:r>
              <a:rPr lang="en-US" dirty="0"/>
              <a:t>Requirements</a:t>
            </a:r>
          </a:p>
          <a:p>
            <a:r>
              <a:rPr lang="en-US" dirty="0"/>
              <a:t>Risks</a:t>
            </a:r>
          </a:p>
          <a:p>
            <a:r>
              <a:rPr lang="en-US" dirty="0"/>
              <a:t>Design Constraints</a:t>
            </a:r>
          </a:p>
          <a:p>
            <a:r>
              <a:rPr lang="en-US" dirty="0"/>
              <a:t>CONOPS</a:t>
            </a:r>
          </a:p>
          <a:p>
            <a:r>
              <a:rPr lang="en-US" dirty="0"/>
              <a:t>Architecture</a:t>
            </a:r>
          </a:p>
          <a:p>
            <a:r>
              <a:rPr lang="en-US" dirty="0"/>
              <a:t>Data Model</a:t>
            </a:r>
          </a:p>
          <a:p>
            <a:r>
              <a:rPr lang="en-US" dirty="0"/>
              <a:t>Verification Method</a:t>
            </a:r>
          </a:p>
        </p:txBody>
      </p:sp>
    </p:spTree>
    <p:extLst>
      <p:ext uri="{BB962C8B-B14F-4D97-AF65-F5344CB8AC3E}">
        <p14:creationId xmlns:p14="http://schemas.microsoft.com/office/powerpoint/2010/main" val="34610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67A3-6232-4BB8-A919-CD63EACC941E}"/>
              </a:ext>
            </a:extLst>
          </p:cNvPr>
          <p:cNvSpPr>
            <a:spLocks noGrp="1"/>
          </p:cNvSpPr>
          <p:nvPr>
            <p:ph type="title"/>
          </p:nvPr>
        </p:nvSpPr>
        <p:spPr/>
        <p:txBody>
          <a:bodyPr/>
          <a:lstStyle/>
          <a:p>
            <a:r>
              <a:rPr lang="en-US" dirty="0">
                <a:effectLst/>
              </a:rPr>
              <a:t>Major Tasks</a:t>
            </a:r>
            <a:endParaRPr lang="en-US" dirty="0"/>
          </a:p>
        </p:txBody>
      </p:sp>
      <p:sp>
        <p:nvSpPr>
          <p:cNvPr id="3" name="Content Placeholder 2">
            <a:extLst>
              <a:ext uri="{FF2B5EF4-FFF2-40B4-BE49-F238E27FC236}">
                <a16:creationId xmlns:a16="http://schemas.microsoft.com/office/drawing/2014/main" id="{C9CBCA8E-B0C7-4C37-9C18-57CDB38AF506}"/>
              </a:ext>
            </a:extLst>
          </p:cNvPr>
          <p:cNvSpPr>
            <a:spLocks noGrp="1"/>
          </p:cNvSpPr>
          <p:nvPr>
            <p:ph idx="1"/>
          </p:nvPr>
        </p:nvSpPr>
        <p:spPr>
          <a:xfrm>
            <a:off x="913795" y="1859280"/>
            <a:ext cx="10676225" cy="4743450"/>
          </a:xfrm>
          <a:ln>
            <a:solidFill>
              <a:schemeClr val="tx1"/>
            </a:solidFill>
          </a:ln>
        </p:spPr>
        <p:txBody>
          <a:bodyPr numCol="3">
            <a:normAutofit fontScale="77500" lnSpcReduction="20000"/>
          </a:bodyPr>
          <a:lstStyle/>
          <a:p>
            <a:pPr marL="36900" lvl="0" indent="0" algn="ctr">
              <a:buNone/>
            </a:pPr>
            <a:r>
              <a:rPr lang="en-US" sz="2700" dirty="0">
                <a:effectLst/>
              </a:rPr>
              <a:t>Research &amp; Design</a:t>
            </a:r>
          </a:p>
          <a:p>
            <a:pPr lvl="1"/>
            <a:r>
              <a:rPr lang="en-US" sz="2500" dirty="0">
                <a:effectLst/>
              </a:rPr>
              <a:t>Existing Tools</a:t>
            </a:r>
          </a:p>
          <a:p>
            <a:pPr lvl="1"/>
            <a:r>
              <a:rPr lang="en-US" sz="2700" dirty="0">
                <a:effectLst/>
              </a:rPr>
              <a:t>General Architecture</a:t>
            </a:r>
          </a:p>
          <a:p>
            <a:pPr lvl="1"/>
            <a:r>
              <a:rPr lang="en-US" sz="2700" dirty="0">
                <a:effectLst/>
              </a:rPr>
              <a:t>Design</a:t>
            </a:r>
          </a:p>
          <a:p>
            <a:pPr lvl="0"/>
            <a:endParaRPr lang="en-US" sz="2700" dirty="0">
              <a:effectLst/>
            </a:endParaRPr>
          </a:p>
          <a:p>
            <a:pPr lvl="0"/>
            <a:endParaRPr lang="en-US" sz="2700" dirty="0">
              <a:effectLst/>
            </a:endParaRPr>
          </a:p>
          <a:p>
            <a:pPr lvl="0"/>
            <a:endParaRPr lang="en-US" sz="2700" dirty="0">
              <a:effectLst/>
            </a:endParaRPr>
          </a:p>
          <a:p>
            <a:pPr lvl="0"/>
            <a:endParaRPr lang="en-US" sz="2700" dirty="0">
              <a:effectLst/>
            </a:endParaRPr>
          </a:p>
          <a:p>
            <a:pPr lvl="0"/>
            <a:endParaRPr lang="en-US" sz="2700" dirty="0">
              <a:effectLst/>
            </a:endParaRPr>
          </a:p>
          <a:p>
            <a:pPr lvl="0"/>
            <a:endParaRPr lang="en-US" sz="2700" dirty="0">
              <a:effectLst/>
            </a:endParaRPr>
          </a:p>
          <a:p>
            <a:pPr lvl="0"/>
            <a:endParaRPr lang="en-US" sz="2700" dirty="0">
              <a:effectLst/>
            </a:endParaRPr>
          </a:p>
          <a:p>
            <a:pPr marL="36900" lvl="0" indent="0">
              <a:buNone/>
            </a:pPr>
            <a:endParaRPr lang="en-US" sz="2700" dirty="0">
              <a:effectLst/>
            </a:endParaRPr>
          </a:p>
          <a:p>
            <a:pPr marL="36900" lvl="0" indent="0" algn="ctr">
              <a:buNone/>
            </a:pPr>
            <a:r>
              <a:rPr lang="en-US" sz="2700" dirty="0">
                <a:effectLst/>
              </a:rPr>
              <a:t>Implementation/Coding</a:t>
            </a:r>
          </a:p>
          <a:p>
            <a:pPr lvl="1"/>
            <a:r>
              <a:rPr lang="en-US" sz="2700" dirty="0">
                <a:effectLst/>
              </a:rPr>
              <a:t>Packer initial development</a:t>
            </a:r>
          </a:p>
          <a:p>
            <a:pPr lvl="1"/>
            <a:r>
              <a:rPr lang="en-US" sz="2700" dirty="0">
                <a:effectLst/>
              </a:rPr>
              <a:t>Loader initial development</a:t>
            </a:r>
          </a:p>
          <a:p>
            <a:pPr lvl="1"/>
            <a:r>
              <a:rPr lang="en-US" sz="2700" dirty="0">
                <a:effectLst/>
              </a:rPr>
              <a:t>Packer loader networking development</a:t>
            </a:r>
          </a:p>
          <a:p>
            <a:pPr lvl="1"/>
            <a:r>
              <a:rPr lang="en-US" sz="2700" dirty="0">
                <a:effectLst/>
              </a:rPr>
              <a:t>Packer / Loader networking integration</a:t>
            </a:r>
          </a:p>
          <a:p>
            <a:pPr lvl="1"/>
            <a:r>
              <a:rPr lang="en-US" sz="2700" dirty="0">
                <a:effectLst/>
              </a:rPr>
              <a:t>Deployment mechanism development</a:t>
            </a:r>
          </a:p>
          <a:p>
            <a:pPr lvl="1"/>
            <a:endParaRPr lang="en-US" sz="2700" dirty="0">
              <a:effectLst/>
            </a:endParaRPr>
          </a:p>
          <a:p>
            <a:pPr lvl="1"/>
            <a:endParaRPr lang="en-US" sz="2700" dirty="0">
              <a:effectLst/>
            </a:endParaRPr>
          </a:p>
          <a:p>
            <a:pPr marL="36900" indent="0" algn="ctr">
              <a:buNone/>
            </a:pPr>
            <a:r>
              <a:rPr lang="en-US" sz="2700" dirty="0">
                <a:effectLst/>
              </a:rPr>
              <a:t>Testing &amp; Quality Assurance (Q.A.)</a:t>
            </a:r>
          </a:p>
          <a:p>
            <a:pPr lvl="1"/>
            <a:r>
              <a:rPr lang="en-US" sz="2700" dirty="0">
                <a:effectLst/>
              </a:rPr>
              <a:t>Packer Quality Assurance</a:t>
            </a:r>
          </a:p>
          <a:p>
            <a:pPr lvl="1"/>
            <a:r>
              <a:rPr lang="en-US" sz="2700" dirty="0">
                <a:effectLst/>
              </a:rPr>
              <a:t>Loader Quality Assurance</a:t>
            </a:r>
          </a:p>
          <a:p>
            <a:pPr lvl="1"/>
            <a:r>
              <a:rPr lang="en-US" sz="2700" dirty="0">
                <a:effectLst/>
              </a:rPr>
              <a:t>Networking Integration Quality Assurance</a:t>
            </a:r>
          </a:p>
          <a:p>
            <a:pPr lvl="1"/>
            <a:r>
              <a:rPr lang="en-US" sz="2700" dirty="0">
                <a:effectLst/>
              </a:rPr>
              <a:t>Customer testing in environment</a:t>
            </a:r>
          </a:p>
          <a:p>
            <a:pPr lvl="1"/>
            <a:r>
              <a:rPr lang="en-US" sz="2700" dirty="0">
                <a:effectLst/>
              </a:rPr>
              <a:t>Final developed for packaging and workflow to meet customer requests</a:t>
            </a:r>
          </a:p>
          <a:p>
            <a:endParaRPr lang="en-US" dirty="0"/>
          </a:p>
        </p:txBody>
      </p:sp>
      <p:cxnSp>
        <p:nvCxnSpPr>
          <p:cNvPr id="5" name="Straight Connector 4">
            <a:extLst>
              <a:ext uri="{FF2B5EF4-FFF2-40B4-BE49-F238E27FC236}">
                <a16:creationId xmlns:a16="http://schemas.microsoft.com/office/drawing/2014/main" id="{A5B92C5C-E465-404F-B715-8BF5B60C6C85}"/>
              </a:ext>
            </a:extLst>
          </p:cNvPr>
          <p:cNvCxnSpPr>
            <a:cxnSpLocks/>
          </p:cNvCxnSpPr>
          <p:nvPr/>
        </p:nvCxnSpPr>
        <p:spPr>
          <a:xfrm>
            <a:off x="4267200" y="1866900"/>
            <a:ext cx="0" cy="473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A5ABF9-5663-4503-ACF7-0CC62726EF81}"/>
              </a:ext>
            </a:extLst>
          </p:cNvPr>
          <p:cNvCxnSpPr>
            <a:cxnSpLocks/>
          </p:cNvCxnSpPr>
          <p:nvPr/>
        </p:nvCxnSpPr>
        <p:spPr>
          <a:xfrm>
            <a:off x="8039100" y="1859280"/>
            <a:ext cx="0" cy="473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49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DE58-AA47-4B66-8959-6AE8E35BE019}"/>
              </a:ext>
            </a:extLst>
          </p:cNvPr>
          <p:cNvSpPr>
            <a:spLocks noGrp="1"/>
          </p:cNvSpPr>
          <p:nvPr>
            <p:ph type="title"/>
          </p:nvPr>
        </p:nvSpPr>
        <p:spPr/>
        <p:txBody>
          <a:bodyPr/>
          <a:lstStyle/>
          <a:p>
            <a:r>
              <a:rPr lang="en-US">
                <a:effectLst/>
              </a:rPr>
              <a:t>Requirements</a:t>
            </a:r>
            <a:endParaRPr lang="en-US" dirty="0"/>
          </a:p>
        </p:txBody>
      </p:sp>
      <p:sp>
        <p:nvSpPr>
          <p:cNvPr id="3" name="Content Placeholder 2">
            <a:extLst>
              <a:ext uri="{FF2B5EF4-FFF2-40B4-BE49-F238E27FC236}">
                <a16:creationId xmlns:a16="http://schemas.microsoft.com/office/drawing/2014/main" id="{DA4BC758-57E4-4AE4-AB4A-4105EA363CA5}"/>
              </a:ext>
            </a:extLst>
          </p:cNvPr>
          <p:cNvSpPr>
            <a:spLocks noGrp="1"/>
          </p:cNvSpPr>
          <p:nvPr>
            <p:ph idx="1"/>
          </p:nvPr>
        </p:nvSpPr>
        <p:spPr/>
        <p:txBody>
          <a:bodyPr>
            <a:normAutofit/>
          </a:bodyPr>
          <a:lstStyle/>
          <a:p>
            <a:pPr lvl="0"/>
            <a:r>
              <a:rPr lang="en-US" dirty="0">
                <a:effectLst/>
              </a:rPr>
              <a:t>A </a:t>
            </a:r>
            <a:r>
              <a:rPr lang="en-US" dirty="0">
                <a:solidFill>
                  <a:schemeClr val="accent6">
                    <a:lumMod val="50000"/>
                  </a:schemeClr>
                </a:solidFill>
                <a:effectLst/>
              </a:rPr>
              <a:t>packer and a loader</a:t>
            </a:r>
            <a:r>
              <a:rPr lang="en-US" dirty="0">
                <a:effectLst/>
              </a:rPr>
              <a:t>, two separate pieces of software</a:t>
            </a:r>
          </a:p>
          <a:p>
            <a:pPr lvl="0"/>
            <a:r>
              <a:rPr lang="en-US" dirty="0">
                <a:effectLst/>
              </a:rPr>
              <a:t>The packer shall </a:t>
            </a:r>
            <a:r>
              <a:rPr lang="en-US" dirty="0">
                <a:solidFill>
                  <a:schemeClr val="accent6">
                    <a:lumMod val="50000"/>
                  </a:schemeClr>
                </a:solidFill>
                <a:effectLst/>
              </a:rPr>
              <a:t>compress and encrypt</a:t>
            </a:r>
            <a:r>
              <a:rPr lang="en-US" dirty="0">
                <a:effectLst/>
              </a:rPr>
              <a:t> </a:t>
            </a:r>
            <a:r>
              <a:rPr lang="en-US" dirty="0">
                <a:solidFill>
                  <a:schemeClr val="accent6">
                    <a:lumMod val="50000"/>
                  </a:schemeClr>
                </a:solidFill>
                <a:effectLst/>
              </a:rPr>
              <a:t>a Windows binary executable</a:t>
            </a:r>
          </a:p>
          <a:p>
            <a:pPr lvl="0"/>
            <a:r>
              <a:rPr lang="en-US" dirty="0">
                <a:effectLst/>
              </a:rPr>
              <a:t>The loader shall </a:t>
            </a:r>
            <a:r>
              <a:rPr lang="en-US" dirty="0">
                <a:solidFill>
                  <a:schemeClr val="accent6">
                    <a:lumMod val="50000"/>
                  </a:schemeClr>
                </a:solidFill>
                <a:effectLst/>
              </a:rPr>
              <a:t>listen</a:t>
            </a:r>
            <a:r>
              <a:rPr lang="en-US" dirty="0">
                <a:effectLst/>
              </a:rPr>
              <a:t> for incoming packed data </a:t>
            </a:r>
            <a:r>
              <a:rPr lang="en-US" dirty="0">
                <a:solidFill>
                  <a:schemeClr val="accent6">
                    <a:lumMod val="50000"/>
                  </a:schemeClr>
                </a:solidFill>
                <a:effectLst/>
              </a:rPr>
              <a:t>and decrypt it</a:t>
            </a:r>
          </a:p>
          <a:p>
            <a:pPr lvl="0"/>
            <a:r>
              <a:rPr lang="en-US" dirty="0">
                <a:effectLst/>
              </a:rPr>
              <a:t>The loader shall be able to </a:t>
            </a:r>
            <a:r>
              <a:rPr lang="en-US" dirty="0">
                <a:solidFill>
                  <a:schemeClr val="accent6">
                    <a:lumMod val="50000"/>
                  </a:schemeClr>
                </a:solidFill>
                <a:effectLst/>
              </a:rPr>
              <a:t>detect executables </a:t>
            </a:r>
            <a:r>
              <a:rPr lang="en-US" dirty="0">
                <a:effectLst/>
              </a:rPr>
              <a:t>and run them </a:t>
            </a:r>
            <a:r>
              <a:rPr lang="en-US" dirty="0">
                <a:solidFill>
                  <a:schemeClr val="accent6">
                    <a:lumMod val="50000"/>
                  </a:schemeClr>
                </a:solidFill>
                <a:effectLst/>
              </a:rPr>
              <a:t>in memory </a:t>
            </a:r>
            <a:r>
              <a:rPr lang="en-US" dirty="0">
                <a:effectLst/>
              </a:rPr>
              <a:t>as a </a:t>
            </a:r>
            <a:r>
              <a:rPr lang="en-US" dirty="0">
                <a:solidFill>
                  <a:schemeClr val="accent6">
                    <a:lumMod val="50000"/>
                  </a:schemeClr>
                </a:solidFill>
                <a:effectLst/>
              </a:rPr>
              <a:t>separate thread/process</a:t>
            </a:r>
            <a:r>
              <a:rPr lang="en-US" dirty="0">
                <a:effectLst/>
              </a:rPr>
              <a:t>; toggles between autorun</a:t>
            </a:r>
            <a:endParaRPr lang="en-US" dirty="0">
              <a:solidFill>
                <a:schemeClr val="accent6">
                  <a:lumMod val="50000"/>
                </a:schemeClr>
              </a:solidFill>
              <a:effectLst/>
            </a:endParaRPr>
          </a:p>
          <a:p>
            <a:pPr lvl="0"/>
            <a:r>
              <a:rPr lang="en-US" dirty="0">
                <a:effectLst/>
              </a:rPr>
              <a:t>The packer and loader shall </a:t>
            </a:r>
            <a:r>
              <a:rPr lang="en-US" dirty="0">
                <a:solidFill>
                  <a:schemeClr val="accent6">
                    <a:lumMod val="50000"/>
                  </a:schemeClr>
                </a:solidFill>
                <a:effectLst/>
              </a:rPr>
              <a:t>support PE format </a:t>
            </a:r>
            <a:r>
              <a:rPr lang="en-US" dirty="0">
                <a:effectLst/>
              </a:rPr>
              <a:t>(with PE32+, ELF, Mach-O desired)</a:t>
            </a:r>
          </a:p>
          <a:p>
            <a:pPr lvl="0"/>
            <a:r>
              <a:rPr lang="en-US" dirty="0">
                <a:effectLst/>
              </a:rPr>
              <a:t>The encryption shall be </a:t>
            </a:r>
            <a:r>
              <a:rPr lang="en-US" dirty="0">
                <a:solidFill>
                  <a:schemeClr val="accent6">
                    <a:lumMod val="50000"/>
                  </a:schemeClr>
                </a:solidFill>
                <a:effectLst/>
              </a:rPr>
              <a:t>AES-256</a:t>
            </a:r>
            <a:r>
              <a:rPr lang="en-US" dirty="0">
                <a:effectLst/>
              </a:rPr>
              <a:t> and </a:t>
            </a:r>
            <a:r>
              <a:rPr lang="en-US" dirty="0">
                <a:solidFill>
                  <a:schemeClr val="accent6">
                    <a:lumMod val="50000"/>
                  </a:schemeClr>
                </a:solidFill>
                <a:effectLst/>
              </a:rPr>
              <a:t>password-based</a:t>
            </a:r>
          </a:p>
          <a:p>
            <a:endParaRPr lang="en-US" dirty="0"/>
          </a:p>
        </p:txBody>
      </p:sp>
    </p:spTree>
    <p:extLst>
      <p:ext uri="{BB962C8B-B14F-4D97-AF65-F5344CB8AC3E}">
        <p14:creationId xmlns:p14="http://schemas.microsoft.com/office/powerpoint/2010/main" val="311566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523D-DB15-44F9-BE80-5E178FF70A17}"/>
              </a:ext>
            </a:extLst>
          </p:cNvPr>
          <p:cNvSpPr>
            <a:spLocks noGrp="1"/>
          </p:cNvSpPr>
          <p:nvPr>
            <p:ph type="title"/>
          </p:nvPr>
        </p:nvSpPr>
        <p:spPr/>
        <p:txBody>
          <a:bodyPr/>
          <a:lstStyle/>
          <a:p>
            <a:r>
              <a:rPr lang="en-US" dirty="0"/>
              <a:t>Risks</a:t>
            </a:r>
          </a:p>
        </p:txBody>
      </p:sp>
      <p:sp>
        <p:nvSpPr>
          <p:cNvPr id="3" name="Content Placeholder 2">
            <a:extLst>
              <a:ext uri="{FF2B5EF4-FFF2-40B4-BE49-F238E27FC236}">
                <a16:creationId xmlns:a16="http://schemas.microsoft.com/office/drawing/2014/main" id="{0E91FC2F-40A4-467C-BADA-F8057B381075}"/>
              </a:ext>
            </a:extLst>
          </p:cNvPr>
          <p:cNvSpPr>
            <a:spLocks noGrp="1"/>
          </p:cNvSpPr>
          <p:nvPr>
            <p:ph idx="1"/>
          </p:nvPr>
        </p:nvSpPr>
        <p:spPr/>
        <p:txBody>
          <a:bodyPr/>
          <a:lstStyle/>
          <a:p>
            <a:pPr lvl="0"/>
            <a:r>
              <a:rPr lang="en-US" dirty="0">
                <a:effectLst/>
              </a:rPr>
              <a:t>Network Restrictions</a:t>
            </a:r>
            <a:endParaRPr lang="en-US" sz="1800" dirty="0">
              <a:effectLst/>
            </a:endParaRPr>
          </a:p>
          <a:p>
            <a:pPr lvl="1"/>
            <a:r>
              <a:rPr lang="en-US" dirty="0">
                <a:effectLst/>
              </a:rPr>
              <a:t>If the network architecture of the sponsor contains firewall rules or networking segmentation that we do not account for, then the packer will not be able to establish a connection with the loader and we will not be able to meet our project requirements. As such, additional time will be required to allow the packer to communicate in more restricted networks, and we will need to adjust the schedule accordingly.</a:t>
            </a:r>
            <a:endParaRPr lang="en-US" sz="1600" dirty="0">
              <a:effectLst/>
            </a:endParaRPr>
          </a:p>
          <a:p>
            <a:pPr lvl="0"/>
            <a:r>
              <a:rPr lang="en-US" dirty="0">
                <a:effectLst/>
              </a:rPr>
              <a:t>System Requirements</a:t>
            </a:r>
            <a:endParaRPr lang="en-US" sz="1800" dirty="0">
              <a:effectLst/>
            </a:endParaRPr>
          </a:p>
          <a:p>
            <a:pPr lvl="1"/>
            <a:r>
              <a:rPr lang="en-US" dirty="0">
                <a:effectLst/>
              </a:rPr>
              <a:t>If the machine where the loader is deployed does not meet our code’s expected requirements, then it will not be able to function properly. Additional time would be required to redesign parts of the loader to get around these restrictions.</a:t>
            </a:r>
            <a:endParaRPr lang="en-US" sz="1600" dirty="0">
              <a:effectLst/>
            </a:endParaRPr>
          </a:p>
          <a:p>
            <a:endParaRPr lang="en-US" dirty="0"/>
          </a:p>
        </p:txBody>
      </p:sp>
    </p:spTree>
    <p:extLst>
      <p:ext uri="{BB962C8B-B14F-4D97-AF65-F5344CB8AC3E}">
        <p14:creationId xmlns:p14="http://schemas.microsoft.com/office/powerpoint/2010/main" val="165245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14A5-C7FF-42A9-9909-EE73BCE5BB42}"/>
              </a:ext>
            </a:extLst>
          </p:cNvPr>
          <p:cNvSpPr>
            <a:spLocks noGrp="1"/>
          </p:cNvSpPr>
          <p:nvPr>
            <p:ph type="title"/>
          </p:nvPr>
        </p:nvSpPr>
        <p:spPr/>
        <p:txBody>
          <a:bodyPr/>
          <a:lstStyle/>
          <a:p>
            <a:r>
              <a:rPr lang="en-US">
                <a:effectLst/>
              </a:rPr>
              <a:t>Challenges / Design Constraints</a:t>
            </a:r>
            <a:endParaRPr lang="en-US" dirty="0"/>
          </a:p>
        </p:txBody>
      </p:sp>
      <p:sp>
        <p:nvSpPr>
          <p:cNvPr id="3" name="Content Placeholder 2">
            <a:extLst>
              <a:ext uri="{FF2B5EF4-FFF2-40B4-BE49-F238E27FC236}">
                <a16:creationId xmlns:a16="http://schemas.microsoft.com/office/drawing/2014/main" id="{9C44F196-2E84-49B8-AE5A-0A1A871E89A4}"/>
              </a:ext>
            </a:extLst>
          </p:cNvPr>
          <p:cNvSpPr>
            <a:spLocks noGrp="1"/>
          </p:cNvSpPr>
          <p:nvPr>
            <p:ph idx="1"/>
          </p:nvPr>
        </p:nvSpPr>
        <p:spPr/>
        <p:txBody>
          <a:bodyPr>
            <a:normAutofit fontScale="92500" lnSpcReduction="10000"/>
          </a:bodyPr>
          <a:lstStyle/>
          <a:p>
            <a:pPr lvl="0"/>
            <a:r>
              <a:rPr lang="en-US" dirty="0">
                <a:effectLst/>
              </a:rPr>
              <a:t>Our combined knowledge and skillsets </a:t>
            </a:r>
            <a:endParaRPr lang="en-US" sz="1800" dirty="0">
              <a:effectLst/>
            </a:endParaRPr>
          </a:p>
          <a:p>
            <a:pPr lvl="1"/>
            <a:r>
              <a:rPr lang="en-US" dirty="0">
                <a:effectLst/>
              </a:rPr>
              <a:t>While the team has extensive experience in software development, some of the particulars of creating a packer and loader combined with network file distribution are outside of members’ area of expertise. </a:t>
            </a:r>
            <a:endParaRPr lang="en-US" sz="1600" dirty="0">
              <a:effectLst/>
            </a:endParaRPr>
          </a:p>
          <a:p>
            <a:pPr lvl="0"/>
            <a:r>
              <a:rPr lang="en-US" dirty="0">
                <a:effectLst/>
              </a:rPr>
              <a:t>Limited to open source software </a:t>
            </a:r>
            <a:endParaRPr lang="en-US" sz="1800" dirty="0">
              <a:effectLst/>
            </a:endParaRPr>
          </a:p>
          <a:p>
            <a:pPr lvl="1"/>
            <a:r>
              <a:rPr lang="en-US" dirty="0">
                <a:effectLst/>
              </a:rPr>
              <a:t>Without adding a budget to the project to purchase expensive proprietary software, the team can only use free open source software. Additionally, with free closed source software, the team would be unable to determine its inner workings and as such would be unable to guarantee the software does what it claims to do. Similarly, the team would be unable to guarantee that the software only does what it claims to do. </a:t>
            </a:r>
            <a:endParaRPr lang="en-US" sz="1600" dirty="0">
              <a:effectLst/>
            </a:endParaRPr>
          </a:p>
          <a:p>
            <a:pPr lvl="0"/>
            <a:r>
              <a:rPr lang="en-US" dirty="0">
                <a:effectLst/>
              </a:rPr>
              <a:t>Time allocated to the project </a:t>
            </a:r>
            <a:endParaRPr lang="en-US" sz="1800" dirty="0">
              <a:effectLst/>
            </a:endParaRPr>
          </a:p>
          <a:p>
            <a:pPr lvl="1"/>
            <a:r>
              <a:rPr lang="en-US" dirty="0">
                <a:effectLst/>
              </a:rPr>
              <a:t>With the hard time constraints imposed by completing this project as a senior capstone, any requirements needing more time than the two combined semesters will be impossible to complete. </a:t>
            </a:r>
            <a:endParaRPr lang="en-US" sz="1600" dirty="0">
              <a:effectLst/>
            </a:endParaRPr>
          </a:p>
          <a:p>
            <a:endParaRPr lang="en-US" dirty="0"/>
          </a:p>
        </p:txBody>
      </p:sp>
    </p:spTree>
    <p:extLst>
      <p:ext uri="{BB962C8B-B14F-4D97-AF65-F5344CB8AC3E}">
        <p14:creationId xmlns:p14="http://schemas.microsoft.com/office/powerpoint/2010/main" val="2152311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76</TotalTime>
  <Words>1138</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Calisto MT</vt:lpstr>
      <vt:lpstr>Wingdings 2</vt:lpstr>
      <vt:lpstr>SlateVTI</vt:lpstr>
      <vt:lpstr>E05: Design Review</vt:lpstr>
      <vt:lpstr>Problem Statement</vt:lpstr>
      <vt:lpstr>Objectives</vt:lpstr>
      <vt:lpstr>Desired – not required - Objectives</vt:lpstr>
      <vt:lpstr>Overview - Technical Approach</vt:lpstr>
      <vt:lpstr>Major Tasks</vt:lpstr>
      <vt:lpstr>Requirements</vt:lpstr>
      <vt:lpstr>Risks</vt:lpstr>
      <vt:lpstr>Challenges / Design Constraints</vt:lpstr>
      <vt:lpstr>CONOPS</vt:lpstr>
      <vt:lpstr>Architecture (components, modules, interfaces)</vt:lpstr>
      <vt:lpstr>Data Model</vt:lpstr>
      <vt:lpstr>Verification Method</vt:lpstr>
      <vt:lpstr>Key Deliverables</vt:lpstr>
      <vt:lpstr>Cost /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E04: Draft Design Review</dc:title>
  <dc:creator>Hunter Rowlette</dc:creator>
  <cp:lastModifiedBy>Andrew Chapin</cp:lastModifiedBy>
  <cp:revision>5</cp:revision>
  <dcterms:created xsi:type="dcterms:W3CDTF">2019-11-03T22:25:08Z</dcterms:created>
  <dcterms:modified xsi:type="dcterms:W3CDTF">2019-12-01T03:37:11Z</dcterms:modified>
</cp:coreProperties>
</file>