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  <p:sldMasterId id="2147483762" r:id="rId2"/>
    <p:sldMasterId id="2147483766" r:id="rId3"/>
  </p:sldMasterIdLst>
  <p:notesMasterIdLst>
    <p:notesMasterId r:id="rId10"/>
  </p:notesMasterIdLst>
  <p:sldIdLst>
    <p:sldId id="287" r:id="rId4"/>
    <p:sldId id="385" r:id="rId5"/>
    <p:sldId id="437" r:id="rId6"/>
    <p:sldId id="438" r:id="rId7"/>
    <p:sldId id="388" r:id="rId8"/>
    <p:sldId id="43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00FF00"/>
    <a:srgbClr val="000000"/>
    <a:srgbClr val="0080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639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B7E7-FD99-D34B-8F34-1B2ECCDA4C5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AD01B-2D17-1B46-B678-8E9DA52E29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0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0" y="2164144"/>
            <a:ext cx="9144000" cy="2314549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8" y="198292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01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3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2647"/>
            <a:ext cx="8229600" cy="387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5F33AA-5E86-B842-ADC4-E7263019AD1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9/5/2019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9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920343" y="6433457"/>
            <a:ext cx="1458686" cy="288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738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84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0" y="2164144"/>
            <a:ext cx="9144000" cy="2314549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116020"/>
                </a:solidFill>
                <a:latin typeface="Calibri"/>
              </a:rPr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8" y="198292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011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7006"/>
            <a:ext cx="2133600" cy="244475"/>
          </a:xfrm>
          <a:prstGeom prst="rect">
            <a:avLst/>
          </a:prstGeom>
        </p:spPr>
        <p:txBody>
          <a:bodyPr/>
          <a:lstStyle/>
          <a:p>
            <a:fld id="{BB740036-64F2-4B31-BEF7-F6EEF30C5EA4}" type="slidenum">
              <a:rPr lang="en-US" smtClean="0">
                <a:solidFill>
                  <a:srgbClr val="116020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1160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76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3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2647"/>
            <a:ext cx="8229600" cy="387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5F33AA-5E86-B842-ADC4-E7263019AD15}" type="datetime1">
              <a:rPr lang="en-US" smtClean="0">
                <a:solidFill>
                  <a:srgbClr val="116020"/>
                </a:solidFill>
                <a:latin typeface="Calibri"/>
              </a:rPr>
              <a:pPr/>
              <a:t>9/5/2019</a:t>
            </a:fld>
            <a:endParaRPr lang="en-US" dirty="0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srgbClr val="116020"/>
                </a:solidFill>
                <a:latin typeface="Calibri"/>
              </a:rPr>
              <a:pPr/>
              <a:t>‹#›</a:t>
            </a:fld>
            <a:endParaRPr lang="en-US" dirty="0">
              <a:solidFill>
                <a:srgbClr val="1160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49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835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9DECEA-1F70-774C-8AE6-641F1F89D79A}" type="datetime1">
              <a:rPr lang="en-US" smtClean="0">
                <a:solidFill>
                  <a:srgbClr val="116020"/>
                </a:solidFill>
                <a:latin typeface="Calibri"/>
              </a:rPr>
              <a:pPr/>
              <a:t>9/5/2019</a:t>
            </a:fld>
            <a:endParaRPr lang="en-US" dirty="0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srgbClr val="116020"/>
                </a:solidFill>
                <a:latin typeface="Calibri"/>
              </a:rPr>
              <a:pPr/>
              <a:t>‹#›</a:t>
            </a:fld>
            <a:endParaRPr lang="en-US" dirty="0">
              <a:solidFill>
                <a:srgbClr val="1160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909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3DF93D-6299-4327-A8CF-08752517ADD0}" type="datetime1">
              <a:rPr lang="en-US" smtClean="0">
                <a:solidFill>
                  <a:srgbClr val="116020"/>
                </a:solidFill>
                <a:latin typeface="Calibri"/>
              </a:rPr>
              <a:pPr/>
              <a:t>9/5/2019</a:t>
            </a:fld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E2D2B3B-882E-40F3-A32F-6DD516915044}" type="slidenum">
              <a:rPr lang="en-US" smtClean="0">
                <a:solidFill>
                  <a:srgbClr val="116020"/>
                </a:solidFill>
                <a:latin typeface="Calibri"/>
              </a:rPr>
              <a:pPr/>
              <a:t>‹#›</a:t>
            </a:fld>
            <a:endParaRPr lang="en-US" dirty="0">
              <a:solidFill>
                <a:srgbClr val="1160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60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6492188" y="6477000"/>
            <a:ext cx="1889812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spc="15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5465" y="107592"/>
            <a:ext cx="2782367" cy="44920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314344" y="655096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CYSE 492:</a:t>
            </a:r>
            <a:r>
              <a:rPr lang="en-US" sz="9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9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Senior Advanced Design Project</a:t>
            </a:r>
            <a:endParaRPr lang="en-US" sz="9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85461" y="208894"/>
            <a:ext cx="2122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Cybersecurity Engineering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40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64" r:id="rId2"/>
    <p:sldLayoutId id="2147483773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3"/>
          <p:cNvSpPr txBox="1">
            <a:spLocks/>
          </p:cNvSpPr>
          <p:nvPr/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218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6492188" y="6477000"/>
            <a:ext cx="1889812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>
              <a:defRPr/>
            </a:pPr>
            <a:endParaRPr lang="en-US" kern="0" spc="150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5465" y="107592"/>
            <a:ext cx="2782367" cy="44920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314344" y="655096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116020"/>
                </a:solidFill>
                <a:latin typeface="Calibri"/>
              </a:rPr>
              <a:t>CYSE 492:</a:t>
            </a:r>
            <a:r>
              <a:rPr lang="en-US" sz="900" dirty="0">
                <a:solidFill>
                  <a:srgbClr val="116020"/>
                </a:solidFill>
                <a:latin typeface="Calibri"/>
              </a:rPr>
              <a:t> </a:t>
            </a:r>
            <a:r>
              <a:rPr lang="en-US" sz="900" i="1" dirty="0">
                <a:solidFill>
                  <a:srgbClr val="116020"/>
                </a:solidFill>
                <a:latin typeface="Calibri"/>
              </a:rPr>
              <a:t>Senior Advanced Design Project</a:t>
            </a:r>
            <a:endParaRPr lang="en-US" sz="900" dirty="0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385461" y="208894"/>
            <a:ext cx="2122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16020"/>
                </a:solidFill>
                <a:latin typeface="Calibri"/>
              </a:rPr>
              <a:t>Cybersecurity Engineering</a:t>
            </a:r>
            <a:endParaRPr lang="en-US" sz="1400" dirty="0">
              <a:solidFill>
                <a:srgbClr val="1160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0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9" r:id="rId2"/>
    <p:sldLayoutId id="2147483770" r:id="rId3"/>
    <p:sldLayoutId id="2147483771" r:id="rId4"/>
    <p:sldLayoutId id="2147483772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6540" y="2191967"/>
            <a:ext cx="8128053" cy="227837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Lecture #2</a:t>
            </a:r>
            <a:br>
              <a:rPr lang="en-US" sz="3200" b="1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CYSE 492 Senior Advanced Design Project</a:t>
            </a:r>
            <a:br>
              <a:rPr lang="en-US" sz="3200" b="1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US" sz="3200" b="1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tx1">
                    <a:lumMod val="75000"/>
                  </a:schemeClr>
                </a:solidFill>
              </a:rPr>
              <a:t>Project Teams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8724" y="4821281"/>
            <a:ext cx="5793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September 2019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Professors Manzo, Powell, Sabetto, Winston</a:t>
            </a:r>
          </a:p>
        </p:txBody>
      </p:sp>
    </p:spTree>
    <p:extLst>
      <p:ext uri="{BB962C8B-B14F-4D97-AF65-F5344CB8AC3E}">
        <p14:creationId xmlns:p14="http://schemas.microsoft.com/office/powerpoint/2010/main" val="330486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3007360" y="703895"/>
            <a:ext cx="3098800" cy="69424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008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cap="small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3600" dirty="0">
                <a:solidFill>
                  <a:srgbClr val="000000"/>
                </a:solidFill>
              </a:rPr>
              <a:t>Projects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B51AE-2A01-4A9A-A9A6-C724E276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8" y="1786505"/>
            <a:ext cx="8995508" cy="3938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072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07360" y="242034"/>
            <a:ext cx="3098800" cy="69424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Student Teams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BB1A01-19D7-4F9D-91F3-09660735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0" y="1065187"/>
            <a:ext cx="4141775" cy="5667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F23A44-B8D8-4EBE-B3B3-B44CB6A2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330" y="1065187"/>
            <a:ext cx="3973833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07360" y="242034"/>
            <a:ext cx="3098800" cy="69424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Student Teams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A84DC-1A3D-4B79-92DA-553AD960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92" y="1133571"/>
            <a:ext cx="3810614" cy="5667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E265B-B31A-4A60-8523-F78F6657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33571"/>
            <a:ext cx="4012314" cy="34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9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02675" y="656095"/>
            <a:ext cx="438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Sponsor Contact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AAE3B8-0D06-4C81-93AD-74AAE1847B2A}"/>
              </a:ext>
            </a:extLst>
          </p:cNvPr>
          <p:cNvGraphicFramePr>
            <a:graphicFrameLocks noGrp="1"/>
          </p:cNvGraphicFramePr>
          <p:nvPr/>
        </p:nvGraphicFramePr>
        <p:xfrm>
          <a:off x="457043" y="1144630"/>
          <a:ext cx="7964189" cy="5057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833">
                  <a:extLst>
                    <a:ext uri="{9D8B030D-6E8A-4147-A177-3AD203B41FA5}">
                      <a16:colId xmlns:a16="http://schemas.microsoft.com/office/drawing/2014/main" val="496630594"/>
                    </a:ext>
                  </a:extLst>
                </a:gridCol>
                <a:gridCol w="577713">
                  <a:extLst>
                    <a:ext uri="{9D8B030D-6E8A-4147-A177-3AD203B41FA5}">
                      <a16:colId xmlns:a16="http://schemas.microsoft.com/office/drawing/2014/main" val="1436015803"/>
                    </a:ext>
                  </a:extLst>
                </a:gridCol>
                <a:gridCol w="1000682">
                  <a:extLst>
                    <a:ext uri="{9D8B030D-6E8A-4147-A177-3AD203B41FA5}">
                      <a16:colId xmlns:a16="http://schemas.microsoft.com/office/drawing/2014/main" val="2997670068"/>
                    </a:ext>
                  </a:extLst>
                </a:gridCol>
                <a:gridCol w="1743456">
                  <a:extLst>
                    <a:ext uri="{9D8B030D-6E8A-4147-A177-3AD203B41FA5}">
                      <a16:colId xmlns:a16="http://schemas.microsoft.com/office/drawing/2014/main" val="1585743586"/>
                    </a:ext>
                  </a:extLst>
                </a:gridCol>
                <a:gridCol w="980049">
                  <a:extLst>
                    <a:ext uri="{9D8B030D-6E8A-4147-A177-3AD203B41FA5}">
                      <a16:colId xmlns:a16="http://schemas.microsoft.com/office/drawing/2014/main" val="2330196585"/>
                    </a:ext>
                  </a:extLst>
                </a:gridCol>
                <a:gridCol w="1743456">
                  <a:extLst>
                    <a:ext uri="{9D8B030D-6E8A-4147-A177-3AD203B41FA5}">
                      <a16:colId xmlns:a16="http://schemas.microsoft.com/office/drawing/2014/main" val="772167040"/>
                    </a:ext>
                  </a:extLst>
                </a:gridCol>
              </a:tblGrid>
              <a:tr h="329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Company - Student Group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Faculty Mentor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Customer POC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Customer Email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SME Email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6327"/>
                  </a:ext>
                </a:extLst>
              </a:tr>
              <a:tr h="1066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Booz Allen Hamilton - 1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Sabetto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Rod Wetsel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wetsel_rod@bah.com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Ryan Morrell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morrell_ryan@bah.com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414403"/>
                  </a:ext>
                </a:extLst>
              </a:tr>
              <a:tr h="2128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GMU - C4I and Cyber Center - Faculty Sponsor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Manzo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Kathy Laskey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klaskey@gmu.edu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James Lee, Brendan Nary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jlee194@gmu.edu; bnary@gmu.edu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75633"/>
                  </a:ext>
                </a:extLst>
              </a:tr>
              <a:tr h="1066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FCC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Powell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Jeffrey Goldthorp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jeffery.goldthorp@fcc.gov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Jeffrey Goldthorp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jeffery.goldthorp@fcc.gov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78656"/>
                  </a:ext>
                </a:extLst>
              </a:tr>
              <a:tr h="1066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DHS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Winston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Olga Livingston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olga.livingston@hq.dhs.gov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Olga Livingston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olga.livingston@hq.dhs.gov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48257"/>
                  </a:ext>
                </a:extLst>
              </a:tr>
              <a:tr h="2128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Hexagon US Federal - 1 (Blockchain)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Sabetto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Tammer Olibah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Tammer.Olibah@hexagonusfederal.com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Steve DuPlessis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steve.duplessis@hexagonusfederal.com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287441"/>
                  </a:ext>
                </a:extLst>
              </a:tr>
              <a:tr h="2128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Hexagon US Federal - 2 (Cyber Attack)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Powell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Tammer Olibah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Tammer.Olibah@hexagonusfederal.com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Steve DuPlessis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steve.duplessis@hexagonusfederal.com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8064"/>
                  </a:ext>
                </a:extLst>
              </a:tr>
              <a:tr h="4135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INOVA Healthcare - 1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Manzo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Scott Larsen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Matt Wilkes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Paul Curylo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Scott.Larsen@inova.org; Matthew.Wilkes@inova.org;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Paul.Curylo@inova.org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Matt Wilkes, Zach Furness, Marty Barron, Bryon Squier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Matthew.Wilkes@inova.org; Marty.Barron@inova.org; bryon.squier@inova.org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51983"/>
                  </a:ext>
                </a:extLst>
              </a:tr>
              <a:tr h="4135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INOVA Healthcare - 2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Winston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Scott Larsen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Matt Wilkes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Paul Curylo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Scott.Larsen@inova.org; Matthew.Wilkes@inova.org;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Paul.Curylo@inova.org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Matt Wilkes, Zach Furness, Marty Barron, Bryon Squier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Matthew.Wilkes@inova.org; Marty.Barron@inova.org; bryon.squier@inova.org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639545"/>
                  </a:ext>
                </a:extLst>
              </a:tr>
              <a:tr h="2128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GMU - SEOR Lance Sherry Facuty Sponsor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Powell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Lance Sherry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lsherry@gmu.edu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Lance Sherry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lsherry@gmu.edu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1886"/>
                  </a:ext>
                </a:extLst>
              </a:tr>
              <a:tr h="3101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Lockheed Martin - 1 (ML)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Winston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Tim Parker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tim.parker@lmco.com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Matt Flynn, Steve Kyle, John Boyd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matthew.t.flynn@lmco.com; steven.t.kyle@lmco.com; john.w.boyd.iii@lmco.com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23050"/>
                  </a:ext>
                </a:extLst>
              </a:tr>
              <a:tr h="21002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Lockheed Martin - 2 (VUL)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Powell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Tim Parker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tim.parker@lmco.com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Tim Parker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tim.parker@lmco.com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673756"/>
                  </a:ext>
                </a:extLst>
              </a:tr>
              <a:tr h="3101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Lockheed Martin - 3 (Packer / Loader)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Sabetto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800" u="none" strike="noStrike">
                          <a:effectLst/>
                        </a:rPr>
                        <a:t>Matt Murray, Steve Kyle, Austin Keeley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matthew.m.murray@lmco.com; steven.t.kyle@lmco.com; austin.t.keeley@lmco.com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800" u="none" strike="noStrike">
                          <a:effectLst/>
                        </a:rPr>
                        <a:t>Matt Murray, Steve Kyle, Austin Keeley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matthew.m.murray@lmco.com; steven.t.kyle@lmco.com; austin.t.keeley@lmco.com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79137"/>
                  </a:ext>
                </a:extLst>
              </a:tr>
              <a:tr h="3101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MITRE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Katy Warren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kwarren@mitre.org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Vibha Dhawan, Christine Kim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vdhawan@mitre.org; cjkim@mitre.org; hsmall@mitre.org;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468038"/>
                  </a:ext>
                </a:extLst>
              </a:tr>
              <a:tr h="1066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Northrop Grumman - 1 (Weapon)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Winston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Mike Raeder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Michael.Raeder@ngc.com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Archer Batcheller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archer.batcheller@ngc.com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3524"/>
                  </a:ext>
                </a:extLst>
              </a:tr>
              <a:tr h="1066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Northrop Grumman - 2 (Weapon)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Manzo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Mike Raeder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Michael.Raeder@ngc.com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Mike Raeder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Michael.Raeder@ngc.com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67599"/>
                  </a:ext>
                </a:extLst>
              </a:tr>
              <a:tr h="20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Perspecta - 1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Manzo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Joe Landino (LEAD)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joseph.j.landino@perspecta.com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Patrick Biltgen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patrick.t.biltgen@perspecta.com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633965"/>
                  </a:ext>
                </a:extLst>
              </a:tr>
              <a:tr h="21002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Perspecta - 2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Winston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Joe Landino (LEAD)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joseph.j.landino@perspecta.com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Patrick Biltgen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patrick.t.biltgen@perspecta.com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98557"/>
                  </a:ext>
                </a:extLst>
              </a:tr>
              <a:tr h="20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Raytheon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Winston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Phil Harvey; Kent Pride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phil.harvey@raytheon.com; 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kent_pride@raytheon.com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Phil Harvey; Kent Pride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phil.harvey@raytheon.com; 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kent_pride@raytheon.com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2826"/>
                  </a:ext>
                </a:extLst>
              </a:tr>
              <a:tr h="1066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Verizon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Powell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Anastasia Hansen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anastasia.hansen@verizon.com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David Grady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david.grady@verizon.com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368548"/>
                  </a:ext>
                </a:extLst>
              </a:tr>
              <a:tr h="1066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TWSS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Powell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Rick Shaffer (CEO)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rshaffer3@carolina.rr.com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Misty K Blowers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mblowers@gmu.edu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5100"/>
                  </a:ext>
                </a:extLst>
              </a:tr>
              <a:tr h="21002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DAX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Sabetto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Kyler Harrington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kylerdax@gmail.com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Misty K Blowers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mblowers@gmu.edu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69" marR="3869" marT="386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44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94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59C5C-FA93-4D62-90C7-A9E431AD82B2}"/>
              </a:ext>
            </a:extLst>
          </p:cNvPr>
          <p:cNvSpPr txBox="1"/>
          <p:nvPr/>
        </p:nvSpPr>
        <p:spPr>
          <a:xfrm>
            <a:off x="3267167" y="656095"/>
            <a:ext cx="2136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Sponsor RFPs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FE300-F0E6-4928-A8AB-1361EC2DC70F}"/>
              </a:ext>
            </a:extLst>
          </p:cNvPr>
          <p:cNvSpPr txBox="1"/>
          <p:nvPr/>
        </p:nvSpPr>
        <p:spPr>
          <a:xfrm>
            <a:off x="998320" y="2731079"/>
            <a:ext cx="6674005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/>
              <a:t>See the Sponsor RFP Files area on class Blackboard Site</a:t>
            </a:r>
          </a:p>
        </p:txBody>
      </p:sp>
    </p:spTree>
    <p:extLst>
      <p:ext uri="{BB962C8B-B14F-4D97-AF65-F5344CB8AC3E}">
        <p14:creationId xmlns:p14="http://schemas.microsoft.com/office/powerpoint/2010/main" val="2498117306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onBrand_1">
  <a:themeElements>
    <a:clrScheme name="MasonSecondary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Brouse - UMS Education Summit  v2 - 14 March 2016</Template>
  <TotalTime>2240</TotalTime>
  <Words>733</Words>
  <Application>Microsoft Office PowerPoint</Application>
  <PresentationFormat>On-screen Show (4:3)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MasonBrand.pxtx</vt:lpstr>
      <vt:lpstr>MasonBrand_1</vt:lpstr>
      <vt:lpstr>1_MasonBrand.pxtx</vt:lpstr>
      <vt:lpstr>Lecture #2 CYSE 492 Senior Advanced Design Project  Project Teams</vt:lpstr>
      <vt:lpstr>PowerPoint Presentation</vt:lpstr>
      <vt:lpstr>Student Teams</vt:lpstr>
      <vt:lpstr>Student Teams</vt:lpstr>
      <vt:lpstr>PowerPoint Presentation</vt:lpstr>
      <vt:lpstr>PowerPoint Presentation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Gino Manzo</dc:creator>
  <cp:lastModifiedBy>Sabetto, Rock</cp:lastModifiedBy>
  <cp:revision>237</cp:revision>
  <cp:lastPrinted>2014-10-29T19:53:37Z</cp:lastPrinted>
  <dcterms:created xsi:type="dcterms:W3CDTF">2014-09-09T17:14:39Z</dcterms:created>
  <dcterms:modified xsi:type="dcterms:W3CDTF">2019-09-05T18:36:33Z</dcterms:modified>
</cp:coreProperties>
</file>