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 id="271" r:id="rId5"/>
    <p:sldId id="259" r:id="rId6"/>
    <p:sldId id="260" r:id="rId7"/>
    <p:sldId id="261" r:id="rId8"/>
    <p:sldId id="272" r:id="rId9"/>
    <p:sldId id="262" r:id="rId10"/>
    <p:sldId id="263" r:id="rId11"/>
    <p:sldId id="264" r:id="rId12"/>
    <p:sldId id="265" r:id="rId13"/>
    <p:sldId id="266" r:id="rId14"/>
    <p:sldId id="26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FB2BD8-7481-48E8-AF7E-6A29EFA61012}" v="227" dt="2019-11-03T22:51:13.060"/>
    <p1510:client id="{E47736E5-86E1-49E6-8F8B-54FBF2916D1D}" v="454" dt="2019-11-03T22:46:04.8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90" y="1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7916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159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4633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06366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2762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3433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9528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4036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4335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850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4215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540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6602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5834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7182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4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11/3/2019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1475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11/3/2019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46096906"/>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75" r:id="rId5"/>
    <p:sldLayoutId id="2147483676" r:id="rId6"/>
    <p:sldLayoutId id="2147483677" r:id="rId7"/>
    <p:sldLayoutId id="2147483678" r:id="rId8"/>
    <p:sldLayoutId id="2147483679" r:id="rId9"/>
    <p:sldLayoutId id="2147483680" r:id="rId10"/>
    <p:sldLayoutId id="2147483681" r:id="rId11"/>
    <p:sldLayoutId id="2147483687" r:id="rId12"/>
    <p:sldLayoutId id="2147483682" r:id="rId13"/>
    <p:sldLayoutId id="2147483683" r:id="rId14"/>
    <p:sldLayoutId id="2147483684" r:id="rId15"/>
    <p:sldLayoutId id="2147483685" r:id="rId16"/>
    <p:sldLayoutId id="2147483686"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709D51-2EEB-4FF7-8CB5-D60DB6D9B0B3}"/>
              </a:ext>
            </a:extLst>
          </p:cNvPr>
          <p:cNvPicPr>
            <a:picLocks noChangeAspect="1"/>
          </p:cNvPicPr>
          <p:nvPr/>
        </p:nvPicPr>
        <p:blipFill rotWithShape="1">
          <a:blip r:embed="rId3"/>
          <a:srcRect t="15413"/>
          <a:stretch/>
        </p:blipFill>
        <p:spPr>
          <a:xfrm>
            <a:off x="20" y="1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17CBD2F-5DE0-4B40-91CB-93CF9625A806}"/>
              </a:ext>
            </a:extLst>
          </p:cNvPr>
          <p:cNvSpPr>
            <a:spLocks noGrp="1"/>
          </p:cNvSpPr>
          <p:nvPr>
            <p:ph type="ctrTitle"/>
          </p:nvPr>
        </p:nvSpPr>
        <p:spPr>
          <a:xfrm>
            <a:off x="2480733" y="2074339"/>
            <a:ext cx="7219954" cy="1828801"/>
          </a:xfrm>
        </p:spPr>
        <p:txBody>
          <a:bodyPr>
            <a:normAutofit/>
          </a:bodyPr>
          <a:lstStyle/>
          <a:p>
            <a:r>
              <a:rPr lang="en-US" sz="4800"/>
              <a:t>E04: Draft Design Review</a:t>
            </a:r>
          </a:p>
        </p:txBody>
      </p:sp>
      <p:sp>
        <p:nvSpPr>
          <p:cNvPr id="3" name="Subtitle 2">
            <a:extLst>
              <a:ext uri="{FF2B5EF4-FFF2-40B4-BE49-F238E27FC236}">
                <a16:creationId xmlns:a16="http://schemas.microsoft.com/office/drawing/2014/main" id="{1EBDFDA1-5B51-4171-8CE8-009F3084EB90}"/>
              </a:ext>
            </a:extLst>
          </p:cNvPr>
          <p:cNvSpPr>
            <a:spLocks noGrp="1"/>
          </p:cNvSpPr>
          <p:nvPr>
            <p:ph type="subTitle" idx="1"/>
          </p:nvPr>
        </p:nvSpPr>
        <p:spPr>
          <a:xfrm>
            <a:off x="2480733" y="3903138"/>
            <a:ext cx="7219954" cy="1049867"/>
          </a:xfrm>
        </p:spPr>
        <p:txBody>
          <a:bodyPr>
            <a:normAutofit/>
          </a:bodyPr>
          <a:lstStyle/>
          <a:p>
            <a:r>
              <a:rPr lang="en-US"/>
              <a:t>Hunter Rowlette, Carl Bai, Andrew Chapin, Andre Herrera, Mitch Palmer</a:t>
            </a:r>
          </a:p>
        </p:txBody>
      </p:sp>
    </p:spTree>
    <p:extLst>
      <p:ext uri="{BB962C8B-B14F-4D97-AF65-F5344CB8AC3E}">
        <p14:creationId xmlns:p14="http://schemas.microsoft.com/office/powerpoint/2010/main" val="3966805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868A4-0FC1-4BEA-9B9A-FC5167CCC242}"/>
              </a:ext>
            </a:extLst>
          </p:cNvPr>
          <p:cNvSpPr>
            <a:spLocks noGrp="1"/>
          </p:cNvSpPr>
          <p:nvPr>
            <p:ph type="title"/>
          </p:nvPr>
        </p:nvSpPr>
        <p:spPr>
          <a:xfrm>
            <a:off x="913796" y="643465"/>
            <a:ext cx="3382638" cy="1370605"/>
          </a:xfrm>
        </p:spPr>
        <p:txBody>
          <a:bodyPr vert="horz" lIns="91440" tIns="45720" rIns="91440" bIns="45720" rtlCol="0" anchor="ctr">
            <a:normAutofit/>
          </a:bodyPr>
          <a:lstStyle/>
          <a:p>
            <a:pPr algn="l"/>
            <a:r>
              <a:rPr lang="en-US"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CONOPS</a:t>
            </a:r>
          </a:p>
        </p:txBody>
      </p:sp>
      <p:sp>
        <p:nvSpPr>
          <p:cNvPr id="5" name="Content Placeholder 4">
            <a:extLst>
              <a:ext uri="{FF2B5EF4-FFF2-40B4-BE49-F238E27FC236}">
                <a16:creationId xmlns:a16="http://schemas.microsoft.com/office/drawing/2014/main" id="{38AA9411-FE19-4720-AB77-DD46DE2FB7AD}"/>
              </a:ext>
            </a:extLst>
          </p:cNvPr>
          <p:cNvSpPr>
            <a:spLocks noGrp="1"/>
          </p:cNvSpPr>
          <p:nvPr>
            <p:ph sz="half" idx="2"/>
          </p:nvPr>
        </p:nvSpPr>
        <p:spPr>
          <a:xfrm>
            <a:off x="913796" y="2247153"/>
            <a:ext cx="3358084" cy="3544046"/>
          </a:xfrm>
        </p:spPr>
        <p:txBody>
          <a:bodyPr vert="horz" lIns="91440" tIns="45720" rIns="91440" bIns="45720" rtlCol="0" anchor="t">
            <a:normAutofit lnSpcReduction="10000"/>
          </a:bodyPr>
          <a:lstStyle/>
          <a:p>
            <a:pPr>
              <a:lnSpc>
                <a:spcPct val="90000"/>
              </a:lnSpc>
            </a:pPr>
            <a:r>
              <a:rPr lang="en-US" sz="17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From a user’s perspective, they will start by selecting a data block to be packaged.</a:t>
            </a:r>
          </a:p>
          <a:p>
            <a:pPr>
              <a:lnSpc>
                <a:spcPct val="90000"/>
              </a:lnSpc>
            </a:pPr>
            <a:r>
              <a:rPr lang="en-US" sz="17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From there, the data block will be copied to the packer’s server, where it will be packed and sent through the network to the selected receiver.</a:t>
            </a:r>
          </a:p>
          <a:p>
            <a:pPr>
              <a:lnSpc>
                <a:spcPct val="90000"/>
              </a:lnSpc>
            </a:pPr>
            <a:r>
              <a:rPr lang="en-US" sz="17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Once the receiving computer has completed receiving the encrypted data, the packer will decrypt the data block and will either run it or make it available on the system.</a:t>
            </a:r>
          </a:p>
          <a:p>
            <a:pPr>
              <a:lnSpc>
                <a:spcPct val="90000"/>
              </a:lnSpc>
            </a:pPr>
            <a:endParaRPr lang="en-US" sz="17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p:txBody>
      </p:sp>
      <p:pic>
        <p:nvPicPr>
          <p:cNvPr id="6" name="Content Placeholder 5">
            <a:extLst>
              <a:ext uri="{FF2B5EF4-FFF2-40B4-BE49-F238E27FC236}">
                <a16:creationId xmlns:a16="http://schemas.microsoft.com/office/drawing/2014/main" id="{1B73549D-51B8-45EB-AF10-183F7A736451}"/>
              </a:ext>
            </a:extLst>
          </p:cNvPr>
          <p:cNvPicPr>
            <a:picLocks noGrp="1"/>
          </p:cNvPicPr>
          <p:nvPr>
            <p:ph sz="half" idx="1"/>
          </p:nvPr>
        </p:nvPicPr>
        <p:blipFill>
          <a:blip r:embed="rId3"/>
          <a:stretch>
            <a:fillRect/>
          </a:stretch>
        </p:blipFill>
        <p:spPr>
          <a:xfrm>
            <a:off x="4915348" y="1824364"/>
            <a:ext cx="6633184" cy="2785937"/>
          </a:xfrm>
          <a:prstGeom prst="rect">
            <a:avLst/>
          </a:prstGeom>
        </p:spPr>
      </p:pic>
    </p:spTree>
    <p:extLst>
      <p:ext uri="{BB962C8B-B14F-4D97-AF65-F5344CB8AC3E}">
        <p14:creationId xmlns:p14="http://schemas.microsoft.com/office/powerpoint/2010/main" val="301340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C6D379-61C0-41A3-AAB4-2272198208A8}"/>
              </a:ext>
            </a:extLst>
          </p:cNvPr>
          <p:cNvSpPr>
            <a:spLocks noGrp="1"/>
          </p:cNvSpPr>
          <p:nvPr>
            <p:ph type="title"/>
          </p:nvPr>
        </p:nvSpPr>
        <p:spPr>
          <a:xfrm>
            <a:off x="913796" y="643465"/>
            <a:ext cx="3382638" cy="1370605"/>
          </a:xfrm>
        </p:spPr>
        <p:txBody>
          <a:bodyPr vert="horz" lIns="91440" tIns="45720" rIns="91440" bIns="45720" rtlCol="0" anchor="ctr">
            <a:normAutofit/>
          </a:bodyPr>
          <a:lstStyle/>
          <a:p>
            <a:pPr algn="l">
              <a:lnSpc>
                <a:spcPct val="90000"/>
              </a:lnSpc>
            </a:pPr>
            <a:r>
              <a:rPr lang="en-US"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Architecture (components, modules, interfaces)</a:t>
            </a:r>
          </a:p>
        </p:txBody>
      </p:sp>
      <p:sp>
        <p:nvSpPr>
          <p:cNvPr id="4" name="Content Placeholder 3">
            <a:extLst>
              <a:ext uri="{FF2B5EF4-FFF2-40B4-BE49-F238E27FC236}">
                <a16:creationId xmlns:a16="http://schemas.microsoft.com/office/drawing/2014/main" id="{1808898D-FA7E-4C3B-B442-F44EEAAD16C5}"/>
              </a:ext>
            </a:extLst>
          </p:cNvPr>
          <p:cNvSpPr>
            <a:spLocks noGrp="1"/>
          </p:cNvSpPr>
          <p:nvPr>
            <p:ph sz="half" idx="1"/>
          </p:nvPr>
        </p:nvSpPr>
        <p:spPr>
          <a:xfrm>
            <a:off x="913796" y="2247153"/>
            <a:ext cx="3358084" cy="3544046"/>
          </a:xfrm>
        </p:spPr>
        <p:txBody>
          <a:bodyPr vert="horz" lIns="91440" tIns="45720" rIns="91440" bIns="45720" rtlCol="0" anchor="t">
            <a:normAutofit fontScale="92500" lnSpcReduction="10000"/>
          </a:bodyPr>
          <a:lstStyle/>
          <a:p>
            <a:pPr>
              <a:lnSpc>
                <a:spcPct val="90000"/>
              </a:lnSpc>
            </a:pPr>
            <a:r>
              <a:rPr lang="en-US" sz="1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project has two major components: a server containing the packer application and client nodes containing a loader. </a:t>
            </a:r>
          </a:p>
          <a:p>
            <a:pPr>
              <a:lnSpc>
                <a:spcPct val="90000"/>
              </a:lnSpc>
            </a:pPr>
            <a:r>
              <a:rPr lang="en-US" sz="1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server and nodes will be connected via a network, allowing for bi-directional data transition. </a:t>
            </a:r>
          </a:p>
          <a:p>
            <a:pPr>
              <a:lnSpc>
                <a:spcPct val="90000"/>
              </a:lnSpc>
            </a:pPr>
            <a:r>
              <a:rPr lang="en-US" sz="1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nodes have a heartbeat with the server to inform it that they are available for data to be pushed or the status of the data received. </a:t>
            </a:r>
          </a:p>
          <a:p>
            <a:pPr>
              <a:lnSpc>
                <a:spcPct val="90000"/>
              </a:lnSpc>
            </a:pPr>
            <a:r>
              <a:rPr lang="en-US" sz="1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data sent to the nodes is transmitted over an AES encrypted tunnel on the network.</a:t>
            </a:r>
          </a:p>
          <a:p>
            <a:pPr>
              <a:lnSpc>
                <a:spcPct val="90000"/>
              </a:lnSpc>
            </a:pPr>
            <a:r>
              <a:rPr lang="en-US" sz="1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AES cryptographic operations are handled in-software on both ends, thus allowing the network traffic to be standard packets. </a:t>
            </a:r>
          </a:p>
          <a:p>
            <a:pPr>
              <a:lnSpc>
                <a:spcPct val="90000"/>
              </a:lnSpc>
            </a:pPr>
            <a:endParaRPr lang="en-US" sz="1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p:txBody>
      </p:sp>
      <p:pic>
        <p:nvPicPr>
          <p:cNvPr id="6" name="Content Placeholder 5">
            <a:extLst>
              <a:ext uri="{FF2B5EF4-FFF2-40B4-BE49-F238E27FC236}">
                <a16:creationId xmlns:a16="http://schemas.microsoft.com/office/drawing/2014/main" id="{C50D4A10-F15B-47F9-A083-D20A0C9766EC}"/>
              </a:ext>
            </a:extLst>
          </p:cNvPr>
          <p:cNvPicPr>
            <a:picLocks noGrp="1"/>
          </p:cNvPicPr>
          <p:nvPr>
            <p:ph sz="half" idx="2"/>
          </p:nvPr>
        </p:nvPicPr>
        <p:blipFill rotWithShape="1">
          <a:blip r:embed="rId3" cstate="print">
            <a:extLst>
              <a:ext uri="{28A0092B-C50C-407E-A947-70E740481C1C}">
                <a14:useLocalDpi xmlns:a14="http://schemas.microsoft.com/office/drawing/2010/main" val="0"/>
              </a:ext>
            </a:extLst>
          </a:blip>
          <a:srcRect l="3197" t="3316" r="4977" b="1087"/>
          <a:stretch/>
        </p:blipFill>
        <p:spPr bwMode="auto">
          <a:xfrm>
            <a:off x="5406411" y="643466"/>
            <a:ext cx="5651057" cy="5147733"/>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4067066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5B06D-A835-49E2-ACCB-2D87220808B5}"/>
              </a:ext>
            </a:extLst>
          </p:cNvPr>
          <p:cNvSpPr>
            <a:spLocks noGrp="1"/>
          </p:cNvSpPr>
          <p:nvPr>
            <p:ph type="title"/>
          </p:nvPr>
        </p:nvSpPr>
        <p:spPr>
          <a:xfrm>
            <a:off x="913796" y="643465"/>
            <a:ext cx="3382638" cy="1370605"/>
          </a:xfrm>
        </p:spPr>
        <p:txBody>
          <a:bodyPr vert="horz" lIns="91440" tIns="45720" rIns="91440" bIns="45720" rtlCol="0" anchor="ctr">
            <a:normAutofit/>
          </a:bodyPr>
          <a:lstStyle/>
          <a:p>
            <a:pPr algn="l"/>
            <a:r>
              <a:rPr lang="en-US"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Data Model</a:t>
            </a:r>
          </a:p>
        </p:txBody>
      </p:sp>
      <p:sp>
        <p:nvSpPr>
          <p:cNvPr id="5" name="Content Placeholder 4">
            <a:extLst>
              <a:ext uri="{FF2B5EF4-FFF2-40B4-BE49-F238E27FC236}">
                <a16:creationId xmlns:a16="http://schemas.microsoft.com/office/drawing/2014/main" id="{CA9F7423-A073-4B2D-AD01-0300AE6A7592}"/>
              </a:ext>
            </a:extLst>
          </p:cNvPr>
          <p:cNvSpPr>
            <a:spLocks noGrp="1"/>
          </p:cNvSpPr>
          <p:nvPr>
            <p:ph sz="half" idx="2"/>
          </p:nvPr>
        </p:nvSpPr>
        <p:spPr>
          <a:xfrm>
            <a:off x="913796" y="2247153"/>
            <a:ext cx="3358084" cy="3544046"/>
          </a:xfrm>
        </p:spPr>
        <p:txBody>
          <a:bodyPr vert="horz" lIns="91440" tIns="45720" rIns="91440" bIns="45720" rtlCol="0" anchor="t">
            <a:normAutofit fontScale="92500" lnSpcReduction="20000"/>
          </a:bodyPr>
          <a:lstStyle/>
          <a:p>
            <a:pPr>
              <a:lnSpc>
                <a:spcPct val="90000"/>
              </a:lnSpc>
            </a:pPr>
            <a:r>
              <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Input data to our project will be sent to the packer server, where the packer application will package it by compressing and encrypting the data. </a:t>
            </a:r>
          </a:p>
          <a:p>
            <a:pPr>
              <a:lnSpc>
                <a:spcPct val="90000"/>
              </a:lnSpc>
            </a:pPr>
            <a:r>
              <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When a package needs to be pushed to a client node, the packer server will transmit this encrypted data over an arbitrary network to the node.</a:t>
            </a:r>
          </a:p>
          <a:p>
            <a:pPr>
              <a:lnSpc>
                <a:spcPct val="90000"/>
              </a:lnSpc>
            </a:pPr>
            <a:r>
              <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When the node receives the data, it will be loaded into memory where the loader stored on the hard drive will decrypt it into memory.</a:t>
            </a:r>
          </a:p>
          <a:p>
            <a:pPr>
              <a:lnSpc>
                <a:spcPct val="90000"/>
              </a:lnSpc>
            </a:pPr>
            <a:r>
              <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This decrypted data will then be checked to see if it is an executable. </a:t>
            </a:r>
          </a:p>
          <a:p>
            <a:pPr>
              <a:lnSpc>
                <a:spcPct val="90000"/>
              </a:lnSpc>
            </a:pPr>
            <a:r>
              <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If it is an executable, it will be run in memory. </a:t>
            </a:r>
          </a:p>
          <a:p>
            <a:pPr>
              <a:lnSpc>
                <a:spcPct val="90000"/>
              </a:lnSpc>
            </a:pPr>
            <a:r>
              <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This program will then be able to write files to the hard drive. </a:t>
            </a:r>
          </a:p>
          <a:p>
            <a:pPr>
              <a:lnSpc>
                <a:spcPct val="90000"/>
              </a:lnSpc>
            </a:pPr>
            <a:r>
              <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If the data pack is not a program, it will be written to the hard drive. </a:t>
            </a:r>
          </a:p>
          <a:p>
            <a:pPr>
              <a:lnSpc>
                <a:spcPct val="90000"/>
              </a:lnSpc>
            </a:pPr>
            <a:endParaRPr lang="en-US" sz="13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p:txBody>
      </p:sp>
      <p:pic>
        <p:nvPicPr>
          <p:cNvPr id="4" name="Content Placeholder 3" descr="A screenshot of a map&#10;&#10;Description automatically generated">
            <a:extLst>
              <a:ext uri="{FF2B5EF4-FFF2-40B4-BE49-F238E27FC236}">
                <a16:creationId xmlns:a16="http://schemas.microsoft.com/office/drawing/2014/main" id="{3C8B9E7C-3379-4263-AC1D-DC070B76D460}"/>
              </a:ext>
            </a:extLst>
          </p:cNvPr>
          <p:cNvPicPr>
            <a:picLocks noGrp="1"/>
          </p:cNvPicPr>
          <p:nvPr>
            <p:ph sz="half" idx="1"/>
          </p:nvPr>
        </p:nvPicPr>
        <p:blipFill>
          <a:blip r:embed="rId3">
            <a:extLst>
              <a:ext uri="{28A0092B-C50C-407E-A947-70E740481C1C}">
                <a14:useLocalDpi xmlns:a14="http://schemas.microsoft.com/office/drawing/2010/main" val="0"/>
              </a:ext>
            </a:extLst>
          </a:blip>
          <a:stretch>
            <a:fillRect/>
          </a:stretch>
        </p:blipFill>
        <p:spPr>
          <a:xfrm>
            <a:off x="4915348" y="1633660"/>
            <a:ext cx="6633184" cy="3167345"/>
          </a:xfrm>
          <a:prstGeom prst="rect">
            <a:avLst/>
          </a:prstGeom>
        </p:spPr>
      </p:pic>
    </p:spTree>
    <p:extLst>
      <p:ext uri="{BB962C8B-B14F-4D97-AF65-F5344CB8AC3E}">
        <p14:creationId xmlns:p14="http://schemas.microsoft.com/office/powerpoint/2010/main" val="1238891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66D23-3F37-4345-919F-275745A1F6D5}"/>
              </a:ext>
            </a:extLst>
          </p:cNvPr>
          <p:cNvSpPr>
            <a:spLocks noGrp="1"/>
          </p:cNvSpPr>
          <p:nvPr>
            <p:ph type="title"/>
          </p:nvPr>
        </p:nvSpPr>
        <p:spPr/>
        <p:txBody>
          <a:bodyPr/>
          <a:lstStyle/>
          <a:p>
            <a:r>
              <a:rPr lang="en-US">
                <a:effectLst/>
              </a:rPr>
              <a:t>Verification Method</a:t>
            </a:r>
            <a:endParaRPr lang="en-US" dirty="0"/>
          </a:p>
        </p:txBody>
      </p:sp>
      <p:sp>
        <p:nvSpPr>
          <p:cNvPr id="3" name="Content Placeholder 2">
            <a:extLst>
              <a:ext uri="{FF2B5EF4-FFF2-40B4-BE49-F238E27FC236}">
                <a16:creationId xmlns:a16="http://schemas.microsoft.com/office/drawing/2014/main" id="{29EA225F-32FE-49B8-8255-70286BAE7958}"/>
              </a:ext>
            </a:extLst>
          </p:cNvPr>
          <p:cNvSpPr>
            <a:spLocks noGrp="1"/>
          </p:cNvSpPr>
          <p:nvPr>
            <p:ph idx="1"/>
          </p:nvPr>
        </p:nvSpPr>
        <p:spPr/>
        <p:txBody>
          <a:bodyPr/>
          <a:lstStyle/>
          <a:p>
            <a:r>
              <a:rPr lang="en-US" dirty="0">
                <a:effectLst/>
              </a:rPr>
              <a:t>Quality assurance through integration and unit tests of the packer and loader software products.</a:t>
            </a:r>
          </a:p>
          <a:p>
            <a:r>
              <a:rPr lang="en-US" dirty="0">
                <a:effectLst/>
              </a:rPr>
              <a:t>Final confirmation from the sponsor of the functionality of the product.</a:t>
            </a:r>
          </a:p>
          <a:p>
            <a:r>
              <a:rPr lang="en-US" dirty="0">
                <a:effectLst/>
              </a:rPr>
              <a:t>Customer testing in the environment which will provide user confirmation of the function of the product.</a:t>
            </a:r>
          </a:p>
          <a:p>
            <a:r>
              <a:rPr lang="en-US" dirty="0">
                <a:effectLst/>
              </a:rPr>
              <a:t>Alterations to be made as requested.</a:t>
            </a:r>
          </a:p>
          <a:p>
            <a:r>
              <a:rPr lang="en-US" dirty="0">
                <a:effectLst/>
              </a:rPr>
              <a:t>Final packaging to meet sponsor and customer requests.</a:t>
            </a:r>
          </a:p>
          <a:p>
            <a:endParaRPr lang="en-US" dirty="0"/>
          </a:p>
        </p:txBody>
      </p:sp>
    </p:spTree>
    <p:extLst>
      <p:ext uri="{BB962C8B-B14F-4D97-AF65-F5344CB8AC3E}">
        <p14:creationId xmlns:p14="http://schemas.microsoft.com/office/powerpoint/2010/main" val="1805500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2F80A-3C2C-4DB1-B881-4683B0870B27}"/>
              </a:ext>
            </a:extLst>
          </p:cNvPr>
          <p:cNvSpPr>
            <a:spLocks noGrp="1"/>
          </p:cNvSpPr>
          <p:nvPr>
            <p:ph type="title"/>
          </p:nvPr>
        </p:nvSpPr>
        <p:spPr/>
        <p:txBody>
          <a:bodyPr/>
          <a:lstStyle/>
          <a:p>
            <a:r>
              <a:rPr lang="en-US" dirty="0">
                <a:effectLst/>
              </a:rPr>
              <a:t>Key Deliverables</a:t>
            </a:r>
            <a:endParaRPr lang="en-US" dirty="0"/>
          </a:p>
        </p:txBody>
      </p:sp>
      <p:sp>
        <p:nvSpPr>
          <p:cNvPr id="3" name="Content Placeholder 2">
            <a:extLst>
              <a:ext uri="{FF2B5EF4-FFF2-40B4-BE49-F238E27FC236}">
                <a16:creationId xmlns:a16="http://schemas.microsoft.com/office/drawing/2014/main" id="{90F0FF24-5CBE-499F-969E-C0BD1F7A1C93}"/>
              </a:ext>
            </a:extLst>
          </p:cNvPr>
          <p:cNvSpPr>
            <a:spLocks noGrp="1"/>
          </p:cNvSpPr>
          <p:nvPr>
            <p:ph idx="1"/>
          </p:nvPr>
        </p:nvSpPr>
        <p:spPr/>
        <p:txBody>
          <a:bodyPr>
            <a:normAutofit fontScale="92500" lnSpcReduction="20000"/>
          </a:bodyPr>
          <a:lstStyle/>
          <a:p>
            <a:pPr lvl="0"/>
            <a:r>
              <a:rPr lang="en-US">
                <a:effectLst/>
              </a:rPr>
              <a:t>CLIN-1 	(Contract Line Item Number 1) Customer Reporting “Quad -Pack” </a:t>
            </a:r>
          </a:p>
          <a:p>
            <a:pPr lvl="0"/>
            <a:r>
              <a:rPr lang="en-US">
                <a:effectLst/>
              </a:rPr>
              <a:t>CLIN-2 	Weekly Activity/Time Sheet </a:t>
            </a:r>
          </a:p>
          <a:p>
            <a:pPr lvl="0"/>
            <a:r>
              <a:rPr lang="en-US">
                <a:effectLst/>
              </a:rPr>
              <a:t>CLIN-3 	Color Team Briefing</a:t>
            </a:r>
          </a:p>
          <a:p>
            <a:pPr lvl="0"/>
            <a:r>
              <a:rPr lang="en-US">
                <a:effectLst/>
              </a:rPr>
              <a:t>CLIN-4 	Proposal (as a response to this RFP)</a:t>
            </a:r>
          </a:p>
          <a:p>
            <a:pPr lvl="0"/>
            <a:r>
              <a:rPr lang="en-US">
                <a:effectLst/>
              </a:rPr>
              <a:t>CLIN-5 	Design Review Briefing</a:t>
            </a:r>
          </a:p>
          <a:p>
            <a:pPr lvl="0"/>
            <a:r>
              <a:rPr lang="en-US">
                <a:effectLst/>
              </a:rPr>
              <a:t>CLIN-6 	Poster Paper</a:t>
            </a:r>
          </a:p>
          <a:p>
            <a:pPr lvl="0"/>
            <a:r>
              <a:rPr lang="en-US">
                <a:effectLst/>
              </a:rPr>
              <a:t>CLIN-7 	Encryption and Compression Design and Techniques Report</a:t>
            </a:r>
          </a:p>
          <a:p>
            <a:pPr lvl="0"/>
            <a:r>
              <a:rPr lang="en-US">
                <a:effectLst/>
              </a:rPr>
              <a:t>CLIN-8 	Final Report and Team Presentation</a:t>
            </a:r>
          </a:p>
          <a:p>
            <a:pPr lvl="0"/>
            <a:r>
              <a:rPr lang="en-US">
                <a:effectLst/>
              </a:rPr>
              <a:t>CLIN-9 	Product Specifications</a:t>
            </a:r>
          </a:p>
          <a:p>
            <a:pPr lvl="0"/>
            <a:r>
              <a:rPr lang="en-US">
                <a:effectLst/>
              </a:rPr>
              <a:t>CLIN-10 	Packer/Loader Source Code and Completed/Compiled Tool</a:t>
            </a:r>
          </a:p>
        </p:txBody>
      </p:sp>
    </p:spTree>
    <p:extLst>
      <p:ext uri="{BB962C8B-B14F-4D97-AF65-F5344CB8AC3E}">
        <p14:creationId xmlns:p14="http://schemas.microsoft.com/office/powerpoint/2010/main" val="2552941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EA13B9-238C-4D86-B020-EEB8294EEA44}"/>
              </a:ext>
            </a:extLst>
          </p:cNvPr>
          <p:cNvSpPr>
            <a:spLocks noGrp="1"/>
          </p:cNvSpPr>
          <p:nvPr>
            <p:ph type="title"/>
          </p:nvPr>
        </p:nvSpPr>
        <p:spPr>
          <a:xfrm>
            <a:off x="913796" y="643465"/>
            <a:ext cx="3382638" cy="1370605"/>
          </a:xfrm>
        </p:spPr>
        <p:txBody>
          <a:bodyPr vert="horz" lIns="91440" tIns="45720" rIns="91440" bIns="45720" rtlCol="0" anchor="ctr">
            <a:normAutofit/>
          </a:bodyPr>
          <a:lstStyle/>
          <a:p>
            <a:pPr algn="l"/>
            <a:r>
              <a:rPr lang="en-US"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Cost / Management</a:t>
            </a:r>
          </a:p>
        </p:txBody>
      </p:sp>
      <p:sp>
        <p:nvSpPr>
          <p:cNvPr id="4" name="Content Placeholder 3">
            <a:extLst>
              <a:ext uri="{FF2B5EF4-FFF2-40B4-BE49-F238E27FC236}">
                <a16:creationId xmlns:a16="http://schemas.microsoft.com/office/drawing/2014/main" id="{163C3B4D-BD77-4CC6-98A0-D5C358F58AC8}"/>
              </a:ext>
            </a:extLst>
          </p:cNvPr>
          <p:cNvSpPr>
            <a:spLocks noGrp="1"/>
          </p:cNvSpPr>
          <p:nvPr>
            <p:ph sz="half" idx="1"/>
          </p:nvPr>
        </p:nvSpPr>
        <p:spPr>
          <a:xfrm>
            <a:off x="913796" y="2247153"/>
            <a:ext cx="3358084" cy="3544046"/>
          </a:xfrm>
        </p:spPr>
        <p:txBody>
          <a:bodyPr vert="horz" lIns="91440" tIns="45720" rIns="91440" bIns="45720" rtlCol="0" anchor="t">
            <a:normAutofit/>
          </a:bodyPr>
          <a:lstStyle/>
          <a:p>
            <a:r>
              <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No costs are attributed to this project outside of labor.</a:t>
            </a:r>
          </a:p>
          <a:p>
            <a:r>
              <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 Labor costs are outlined in graph with hours worked by all group members each week of the projects span.</a:t>
            </a:r>
          </a:p>
          <a:p>
            <a:r>
              <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 The two weeks with no hours worked correspond to holiday breaks.</a:t>
            </a:r>
          </a:p>
          <a:p>
            <a:endPar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p:txBody>
      </p:sp>
      <p:pic>
        <p:nvPicPr>
          <p:cNvPr id="6" name="Content Placeholder 5">
            <a:extLst>
              <a:ext uri="{FF2B5EF4-FFF2-40B4-BE49-F238E27FC236}">
                <a16:creationId xmlns:a16="http://schemas.microsoft.com/office/drawing/2014/main" id="{C89ABE0C-FF17-4870-8395-E1B042A5B49C}"/>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4915348" y="1185920"/>
            <a:ext cx="6633184" cy="4062825"/>
          </a:xfrm>
          <a:prstGeom prst="rect">
            <a:avLst/>
          </a:prstGeom>
        </p:spPr>
      </p:pic>
    </p:spTree>
    <p:extLst>
      <p:ext uri="{BB962C8B-B14F-4D97-AF65-F5344CB8AC3E}">
        <p14:creationId xmlns:p14="http://schemas.microsoft.com/office/powerpoint/2010/main" val="1878962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5EC8-A118-4832-A053-8AEE1342104C}"/>
              </a:ext>
            </a:extLst>
          </p:cNvPr>
          <p:cNvSpPr>
            <a:spLocks noGrp="1"/>
          </p:cNvSpPr>
          <p:nvPr>
            <p:ph type="title"/>
          </p:nvPr>
        </p:nvSpPr>
        <p:spPr/>
        <p:txBody>
          <a:bodyPr/>
          <a:lstStyle/>
          <a:p>
            <a:r>
              <a:rPr lang="en-US" dirty="0">
                <a:effectLst/>
              </a:rPr>
              <a:t>Problem Statement</a:t>
            </a:r>
            <a:endParaRPr lang="en-US" dirty="0"/>
          </a:p>
        </p:txBody>
      </p:sp>
      <p:sp>
        <p:nvSpPr>
          <p:cNvPr id="3" name="Content Placeholder 2">
            <a:extLst>
              <a:ext uri="{FF2B5EF4-FFF2-40B4-BE49-F238E27FC236}">
                <a16:creationId xmlns:a16="http://schemas.microsoft.com/office/drawing/2014/main" id="{EF4C672D-F605-4D13-92B7-681BEC25D5F5}"/>
              </a:ext>
            </a:extLst>
          </p:cNvPr>
          <p:cNvSpPr>
            <a:spLocks noGrp="1"/>
          </p:cNvSpPr>
          <p:nvPr>
            <p:ph idx="1"/>
          </p:nvPr>
        </p:nvSpPr>
        <p:spPr/>
        <p:txBody>
          <a:bodyPr>
            <a:normAutofit/>
          </a:bodyPr>
          <a:lstStyle/>
          <a:p>
            <a:r>
              <a:rPr lang="en-US" dirty="0"/>
              <a:t>Delivery of various files and executables to remote systems is an area of concern for Cybersecurity risks to LM and its customers.</a:t>
            </a:r>
          </a:p>
          <a:p>
            <a:r>
              <a:rPr lang="en-US" dirty="0"/>
              <a:t>LM desires a method to securely deliver files, executables, updates and data to remote systems through a packer/loader tool.</a:t>
            </a:r>
          </a:p>
          <a:p>
            <a:r>
              <a:rPr lang="en-US" dirty="0"/>
              <a:t>The packer is to be a program on the local system that will compress and encrypt data.</a:t>
            </a:r>
          </a:p>
          <a:p>
            <a:r>
              <a:rPr lang="en-US" dirty="0"/>
              <a:t>The loader is a process that will be run on the remote system, listening for incoming data.</a:t>
            </a:r>
          </a:p>
          <a:p>
            <a:r>
              <a:rPr lang="en-US" dirty="0"/>
              <a:t>The loader should automatically decrypt and decompress incoming data.</a:t>
            </a:r>
          </a:p>
          <a:p>
            <a:r>
              <a:rPr lang="en-US" dirty="0"/>
              <a:t>If the data is detected to be an executable file, the file should be run automatically completely in memory.</a:t>
            </a:r>
          </a:p>
        </p:txBody>
      </p:sp>
    </p:spTree>
    <p:extLst>
      <p:ext uri="{BB962C8B-B14F-4D97-AF65-F5344CB8AC3E}">
        <p14:creationId xmlns:p14="http://schemas.microsoft.com/office/powerpoint/2010/main" val="2576107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6059-7B68-445A-A88C-A1DADF4F9DAE}"/>
              </a:ext>
            </a:extLst>
          </p:cNvPr>
          <p:cNvSpPr>
            <a:spLocks noGrp="1"/>
          </p:cNvSpPr>
          <p:nvPr>
            <p:ph type="title"/>
          </p:nvPr>
        </p:nvSpPr>
        <p:spPr/>
        <p:txBody>
          <a:bodyPr/>
          <a:lstStyle/>
          <a:p>
            <a:r>
              <a:rPr lang="en-US" dirty="0">
                <a:effectLst/>
              </a:rPr>
              <a:t>Objectives</a:t>
            </a:r>
            <a:endParaRPr lang="en-US" dirty="0"/>
          </a:p>
        </p:txBody>
      </p:sp>
      <p:sp>
        <p:nvSpPr>
          <p:cNvPr id="3" name="Content Placeholder 2">
            <a:extLst>
              <a:ext uri="{FF2B5EF4-FFF2-40B4-BE49-F238E27FC236}">
                <a16:creationId xmlns:a16="http://schemas.microsoft.com/office/drawing/2014/main" id="{A5A6AFA5-DC9F-4B6A-AC18-125B2CF7B899}"/>
              </a:ext>
            </a:extLst>
          </p:cNvPr>
          <p:cNvSpPr>
            <a:spLocks noGrp="1"/>
          </p:cNvSpPr>
          <p:nvPr>
            <p:ph idx="1"/>
          </p:nvPr>
        </p:nvSpPr>
        <p:spPr/>
        <p:txBody>
          <a:bodyPr>
            <a:normAutofit fontScale="85000" lnSpcReduction="20000"/>
          </a:bodyPr>
          <a:lstStyle/>
          <a:p>
            <a:pPr lvl="0"/>
            <a:r>
              <a:rPr lang="en-US" dirty="0">
                <a:effectLst/>
              </a:rPr>
              <a:t>Ability to compress and encrypt a Windows based binary executable</a:t>
            </a:r>
          </a:p>
          <a:p>
            <a:pPr lvl="0"/>
            <a:r>
              <a:rPr lang="en-US" dirty="0">
                <a:effectLst/>
              </a:rPr>
              <a:t>Encryption should be password based</a:t>
            </a:r>
          </a:p>
          <a:p>
            <a:pPr lvl="0"/>
            <a:r>
              <a:rPr lang="en-US" dirty="0">
                <a:effectLst/>
              </a:rPr>
              <a:t>Portable Executable (PE) file format binary executables must be supported</a:t>
            </a:r>
          </a:p>
          <a:p>
            <a:pPr lvl="0"/>
            <a:r>
              <a:rPr lang="en-US" dirty="0">
                <a:effectLst/>
              </a:rPr>
              <a:t>Compression/Encryption (Packer) capability must output to a single file</a:t>
            </a:r>
          </a:p>
          <a:p>
            <a:pPr lvl="0"/>
            <a:r>
              <a:rPr lang="en-US" dirty="0">
                <a:effectLst/>
              </a:rPr>
              <a:t>Packer must be able to support dynamic linking against libraries</a:t>
            </a:r>
          </a:p>
          <a:p>
            <a:pPr lvl="0"/>
            <a:r>
              <a:rPr lang="en-US" dirty="0">
                <a:effectLst/>
              </a:rPr>
              <a:t>Loader must be able to take Packer output and decrypt it</a:t>
            </a:r>
          </a:p>
          <a:p>
            <a:pPr lvl="0"/>
            <a:r>
              <a:rPr lang="en-US" dirty="0">
                <a:effectLst/>
              </a:rPr>
              <a:t>Loader must be able to output Packer file contents based on user defined, configurable parameters</a:t>
            </a:r>
          </a:p>
          <a:p>
            <a:pPr lvl="0"/>
            <a:r>
              <a:rPr lang="en-US" dirty="0">
                <a:effectLst/>
              </a:rPr>
              <a:t>Loader must be able to identify when Packer file contents are executables and run them</a:t>
            </a:r>
          </a:p>
          <a:p>
            <a:pPr lvl="0"/>
            <a:r>
              <a:rPr lang="en-US" dirty="0">
                <a:effectLst/>
              </a:rPr>
              <a:t>Running of executables by the Loader capability must be configurable, allowing user to toggle between an automatic run and a prompt during decryption/decompression</a:t>
            </a:r>
          </a:p>
          <a:p>
            <a:pPr lvl="0"/>
            <a:r>
              <a:rPr lang="en-US" dirty="0">
                <a:effectLst/>
              </a:rPr>
              <a:t>Loader must run executables in memory as a separate thread/process</a:t>
            </a:r>
          </a:p>
          <a:p>
            <a:endParaRPr lang="en-US" dirty="0"/>
          </a:p>
        </p:txBody>
      </p:sp>
    </p:spTree>
    <p:extLst>
      <p:ext uri="{BB962C8B-B14F-4D97-AF65-F5344CB8AC3E}">
        <p14:creationId xmlns:p14="http://schemas.microsoft.com/office/powerpoint/2010/main" val="2747196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6059-7B68-445A-A88C-A1DADF4F9DAE}"/>
              </a:ext>
            </a:extLst>
          </p:cNvPr>
          <p:cNvSpPr>
            <a:spLocks noGrp="1"/>
          </p:cNvSpPr>
          <p:nvPr>
            <p:ph type="title"/>
          </p:nvPr>
        </p:nvSpPr>
        <p:spPr/>
        <p:txBody>
          <a:bodyPr/>
          <a:lstStyle/>
          <a:p>
            <a:r>
              <a:rPr lang="en-US" dirty="0">
                <a:effectLst/>
              </a:rPr>
              <a:t>Desired Objectives</a:t>
            </a:r>
            <a:endParaRPr lang="en-US" dirty="0"/>
          </a:p>
        </p:txBody>
      </p:sp>
      <p:sp>
        <p:nvSpPr>
          <p:cNvPr id="3" name="Content Placeholder 2">
            <a:extLst>
              <a:ext uri="{FF2B5EF4-FFF2-40B4-BE49-F238E27FC236}">
                <a16:creationId xmlns:a16="http://schemas.microsoft.com/office/drawing/2014/main" id="{A5A6AFA5-DC9F-4B6A-AC18-125B2CF7B899}"/>
              </a:ext>
            </a:extLst>
          </p:cNvPr>
          <p:cNvSpPr>
            <a:spLocks noGrp="1"/>
          </p:cNvSpPr>
          <p:nvPr>
            <p:ph idx="1"/>
          </p:nvPr>
        </p:nvSpPr>
        <p:spPr/>
        <p:txBody>
          <a:bodyPr>
            <a:normAutofit lnSpcReduction="10000"/>
          </a:bodyPr>
          <a:lstStyle/>
          <a:p>
            <a:pPr lvl="0"/>
            <a:r>
              <a:rPr lang="en-US" dirty="0">
                <a:effectLst/>
              </a:rPr>
              <a:t>Compression and encryption of multiple files at a time to a single file</a:t>
            </a:r>
          </a:p>
          <a:p>
            <a:pPr lvl="0"/>
            <a:r>
              <a:rPr lang="en-US" dirty="0">
                <a:effectLst/>
              </a:rPr>
              <a:t>PE32+ file format binary executables supported</a:t>
            </a:r>
          </a:p>
          <a:p>
            <a:pPr lvl="0"/>
            <a:r>
              <a:rPr lang="en-US" dirty="0">
                <a:effectLst/>
              </a:rPr>
              <a:t>Loader never touches disk (e.g. everything happens in memory: decryption, decompression, and execution)</a:t>
            </a:r>
          </a:p>
          <a:p>
            <a:pPr lvl="0"/>
            <a:r>
              <a:rPr lang="en-US" dirty="0">
                <a:effectLst/>
              </a:rPr>
              <a:t>Packer supports both static and dynamic linking against libraries</a:t>
            </a:r>
          </a:p>
          <a:p>
            <a:pPr lvl="0"/>
            <a:r>
              <a:rPr lang="en-US" dirty="0">
                <a:effectLst/>
              </a:rPr>
              <a:t>Ability to also run in Linux/compress and encrypt a Linux based binary executable</a:t>
            </a:r>
          </a:p>
          <a:p>
            <a:pPr lvl="0"/>
            <a:r>
              <a:rPr lang="en-US" dirty="0">
                <a:effectLst/>
              </a:rPr>
              <a:t>ELF file format binary executables supported</a:t>
            </a:r>
          </a:p>
          <a:p>
            <a:pPr lvl="0"/>
            <a:r>
              <a:rPr lang="en-US" dirty="0">
                <a:effectLst/>
              </a:rPr>
              <a:t>Ability to also run in macOS/compress and encrypt a macOS based binary executable</a:t>
            </a:r>
          </a:p>
          <a:p>
            <a:pPr lvl="0"/>
            <a:r>
              <a:rPr lang="en-US" dirty="0">
                <a:effectLst/>
              </a:rPr>
              <a:t>Mach-O file format binary executables supported</a:t>
            </a:r>
          </a:p>
          <a:p>
            <a:endParaRPr lang="en-US" dirty="0"/>
          </a:p>
        </p:txBody>
      </p:sp>
    </p:spTree>
    <p:extLst>
      <p:ext uri="{BB962C8B-B14F-4D97-AF65-F5344CB8AC3E}">
        <p14:creationId xmlns:p14="http://schemas.microsoft.com/office/powerpoint/2010/main" val="411086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2AC62-A7D5-434B-8AD6-0BB16D0B18FE}"/>
              </a:ext>
            </a:extLst>
          </p:cNvPr>
          <p:cNvSpPr>
            <a:spLocks noGrp="1"/>
          </p:cNvSpPr>
          <p:nvPr>
            <p:ph type="title"/>
          </p:nvPr>
        </p:nvSpPr>
        <p:spPr/>
        <p:txBody>
          <a:bodyPr/>
          <a:lstStyle/>
          <a:p>
            <a:r>
              <a:rPr lang="en-US" dirty="0">
                <a:effectLst/>
              </a:rPr>
              <a:t>Technical Approach</a:t>
            </a:r>
            <a:endParaRPr lang="en-US" dirty="0"/>
          </a:p>
        </p:txBody>
      </p:sp>
      <p:sp>
        <p:nvSpPr>
          <p:cNvPr id="3" name="Content Placeholder 2">
            <a:extLst>
              <a:ext uri="{FF2B5EF4-FFF2-40B4-BE49-F238E27FC236}">
                <a16:creationId xmlns:a16="http://schemas.microsoft.com/office/drawing/2014/main" id="{30C4E964-3AB8-4BD9-BEDC-9153CBED5A4D}"/>
              </a:ext>
            </a:extLst>
          </p:cNvPr>
          <p:cNvSpPr>
            <a:spLocks noGrp="1"/>
          </p:cNvSpPr>
          <p:nvPr>
            <p:ph idx="1"/>
          </p:nvPr>
        </p:nvSpPr>
        <p:spPr/>
        <p:txBody>
          <a:bodyPr/>
          <a:lstStyle/>
          <a:p>
            <a:r>
              <a:rPr lang="en-US" dirty="0"/>
              <a:t>Tasks</a:t>
            </a:r>
          </a:p>
          <a:p>
            <a:r>
              <a:rPr lang="en-US" dirty="0"/>
              <a:t>Requirements</a:t>
            </a:r>
          </a:p>
          <a:p>
            <a:r>
              <a:rPr lang="en-US" dirty="0"/>
              <a:t>Risks</a:t>
            </a:r>
          </a:p>
          <a:p>
            <a:r>
              <a:rPr lang="en-US" dirty="0"/>
              <a:t>Design Constraints</a:t>
            </a:r>
          </a:p>
          <a:p>
            <a:r>
              <a:rPr lang="en-US" dirty="0"/>
              <a:t>CONOPS</a:t>
            </a:r>
          </a:p>
          <a:p>
            <a:r>
              <a:rPr lang="en-US" dirty="0"/>
              <a:t>Architecture</a:t>
            </a:r>
          </a:p>
          <a:p>
            <a:r>
              <a:rPr lang="en-US" dirty="0"/>
              <a:t>Data Model</a:t>
            </a:r>
          </a:p>
          <a:p>
            <a:r>
              <a:rPr lang="en-US" dirty="0"/>
              <a:t>Verification Method</a:t>
            </a:r>
          </a:p>
        </p:txBody>
      </p:sp>
    </p:spTree>
    <p:extLst>
      <p:ext uri="{BB962C8B-B14F-4D97-AF65-F5344CB8AC3E}">
        <p14:creationId xmlns:p14="http://schemas.microsoft.com/office/powerpoint/2010/main" val="34610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67A3-6232-4BB8-A919-CD63EACC941E}"/>
              </a:ext>
            </a:extLst>
          </p:cNvPr>
          <p:cNvSpPr>
            <a:spLocks noGrp="1"/>
          </p:cNvSpPr>
          <p:nvPr>
            <p:ph type="title"/>
          </p:nvPr>
        </p:nvSpPr>
        <p:spPr/>
        <p:txBody>
          <a:bodyPr/>
          <a:lstStyle/>
          <a:p>
            <a:r>
              <a:rPr lang="en-US">
                <a:effectLst/>
              </a:rPr>
              <a:t>Major Tasks</a:t>
            </a:r>
            <a:endParaRPr lang="en-US" dirty="0"/>
          </a:p>
        </p:txBody>
      </p:sp>
      <p:sp>
        <p:nvSpPr>
          <p:cNvPr id="3" name="Content Placeholder 2">
            <a:extLst>
              <a:ext uri="{FF2B5EF4-FFF2-40B4-BE49-F238E27FC236}">
                <a16:creationId xmlns:a16="http://schemas.microsoft.com/office/drawing/2014/main" id="{C9CBCA8E-B0C7-4C37-9C18-57CDB38AF506}"/>
              </a:ext>
            </a:extLst>
          </p:cNvPr>
          <p:cNvSpPr>
            <a:spLocks noGrp="1"/>
          </p:cNvSpPr>
          <p:nvPr>
            <p:ph idx="1"/>
          </p:nvPr>
        </p:nvSpPr>
        <p:spPr>
          <a:xfrm>
            <a:off x="913795" y="1859280"/>
            <a:ext cx="10676225" cy="4743450"/>
          </a:xfrm>
          <a:ln>
            <a:solidFill>
              <a:schemeClr val="tx1"/>
            </a:solidFill>
          </a:ln>
        </p:spPr>
        <p:txBody>
          <a:bodyPr numCol="3">
            <a:normAutofit fontScale="77500" lnSpcReduction="20000"/>
          </a:bodyPr>
          <a:lstStyle/>
          <a:p>
            <a:pPr marL="36900" lvl="0" indent="0" algn="ctr">
              <a:buNone/>
            </a:pPr>
            <a:r>
              <a:rPr lang="en-US" sz="2700">
                <a:effectLst/>
              </a:rPr>
              <a:t>Research &amp; Design</a:t>
            </a:r>
          </a:p>
          <a:p>
            <a:pPr lvl="1"/>
            <a:r>
              <a:rPr lang="en-US" sz="2500">
                <a:effectLst/>
              </a:rPr>
              <a:t>Existing Tools</a:t>
            </a:r>
          </a:p>
          <a:p>
            <a:pPr lvl="1"/>
            <a:r>
              <a:rPr lang="en-US" sz="2700">
                <a:effectLst/>
              </a:rPr>
              <a:t>General Architecture</a:t>
            </a:r>
          </a:p>
          <a:p>
            <a:pPr lvl="1"/>
            <a:r>
              <a:rPr lang="en-US" sz="2700">
                <a:effectLst/>
              </a:rPr>
              <a:t>Design</a:t>
            </a:r>
          </a:p>
          <a:p>
            <a:pPr lvl="0"/>
            <a:endParaRPr lang="en-US" sz="2700">
              <a:effectLst/>
            </a:endParaRPr>
          </a:p>
          <a:p>
            <a:pPr lvl="0"/>
            <a:endParaRPr lang="en-US" sz="2700">
              <a:effectLst/>
            </a:endParaRPr>
          </a:p>
          <a:p>
            <a:pPr lvl="0"/>
            <a:endParaRPr lang="en-US" sz="2700">
              <a:effectLst/>
            </a:endParaRPr>
          </a:p>
          <a:p>
            <a:pPr lvl="0"/>
            <a:endParaRPr lang="en-US" sz="2700">
              <a:effectLst/>
            </a:endParaRPr>
          </a:p>
          <a:p>
            <a:pPr lvl="0"/>
            <a:endParaRPr lang="en-US" sz="2700">
              <a:effectLst/>
            </a:endParaRPr>
          </a:p>
          <a:p>
            <a:pPr lvl="0"/>
            <a:endParaRPr lang="en-US" sz="2700">
              <a:effectLst/>
            </a:endParaRPr>
          </a:p>
          <a:p>
            <a:pPr lvl="0"/>
            <a:endParaRPr lang="en-US" sz="2700">
              <a:effectLst/>
            </a:endParaRPr>
          </a:p>
          <a:p>
            <a:pPr marL="36900" lvl="0" indent="0">
              <a:buNone/>
            </a:pPr>
            <a:endParaRPr lang="en-US" sz="2700">
              <a:effectLst/>
            </a:endParaRPr>
          </a:p>
          <a:p>
            <a:pPr marL="36900" lvl="0" indent="0" algn="ctr">
              <a:buNone/>
            </a:pPr>
            <a:r>
              <a:rPr lang="en-US" sz="2700">
                <a:effectLst/>
              </a:rPr>
              <a:t>Implementation/Coding</a:t>
            </a:r>
          </a:p>
          <a:p>
            <a:pPr lvl="1"/>
            <a:r>
              <a:rPr lang="en-US" sz="2700">
                <a:effectLst/>
              </a:rPr>
              <a:t>Packer initial development</a:t>
            </a:r>
          </a:p>
          <a:p>
            <a:pPr lvl="1"/>
            <a:r>
              <a:rPr lang="en-US" sz="2700">
                <a:effectLst/>
              </a:rPr>
              <a:t>Loader initial development</a:t>
            </a:r>
          </a:p>
          <a:p>
            <a:pPr lvl="1"/>
            <a:r>
              <a:rPr lang="en-US" sz="2700">
                <a:effectLst/>
              </a:rPr>
              <a:t>Packer loader networking development</a:t>
            </a:r>
          </a:p>
          <a:p>
            <a:pPr lvl="1"/>
            <a:r>
              <a:rPr lang="en-US" sz="2700">
                <a:effectLst/>
              </a:rPr>
              <a:t>Packer / Loader networking integration</a:t>
            </a:r>
          </a:p>
          <a:p>
            <a:pPr lvl="1"/>
            <a:r>
              <a:rPr lang="en-US" sz="2700">
                <a:effectLst/>
              </a:rPr>
              <a:t>Deployment mechanism development</a:t>
            </a:r>
          </a:p>
          <a:p>
            <a:pPr lvl="1"/>
            <a:endParaRPr lang="en-US" sz="2700">
              <a:effectLst/>
            </a:endParaRPr>
          </a:p>
          <a:p>
            <a:pPr lvl="1"/>
            <a:endParaRPr lang="en-US" sz="2700">
              <a:effectLst/>
            </a:endParaRPr>
          </a:p>
          <a:p>
            <a:pPr marL="36900" indent="0" algn="ctr">
              <a:buNone/>
            </a:pPr>
            <a:r>
              <a:rPr lang="en-US" sz="2700">
                <a:effectLst/>
              </a:rPr>
              <a:t>Testing &amp; Quality Assurance (Q.A.)</a:t>
            </a:r>
          </a:p>
          <a:p>
            <a:pPr lvl="1"/>
            <a:r>
              <a:rPr lang="en-US" sz="2700">
                <a:effectLst/>
              </a:rPr>
              <a:t>Packer Quality Assurance</a:t>
            </a:r>
          </a:p>
          <a:p>
            <a:pPr lvl="1"/>
            <a:r>
              <a:rPr lang="en-US" sz="2700">
                <a:effectLst/>
              </a:rPr>
              <a:t>Loader Quality Assurance</a:t>
            </a:r>
          </a:p>
          <a:p>
            <a:pPr lvl="1"/>
            <a:r>
              <a:rPr lang="en-US" sz="2700">
                <a:effectLst/>
              </a:rPr>
              <a:t>networking Integration Quality Assurance</a:t>
            </a:r>
          </a:p>
          <a:p>
            <a:pPr lvl="1"/>
            <a:r>
              <a:rPr lang="en-US" sz="2700">
                <a:effectLst/>
              </a:rPr>
              <a:t>customer testing in environment</a:t>
            </a:r>
          </a:p>
          <a:p>
            <a:pPr lvl="1"/>
            <a:r>
              <a:rPr lang="en-US" sz="2700">
                <a:effectLst/>
              </a:rPr>
              <a:t>final developed for packaging and workflow to meet customer requests</a:t>
            </a:r>
          </a:p>
          <a:p>
            <a:endParaRPr lang="en-US"/>
          </a:p>
        </p:txBody>
      </p:sp>
      <p:cxnSp>
        <p:nvCxnSpPr>
          <p:cNvPr id="5" name="Straight Connector 4">
            <a:extLst>
              <a:ext uri="{FF2B5EF4-FFF2-40B4-BE49-F238E27FC236}">
                <a16:creationId xmlns:a16="http://schemas.microsoft.com/office/drawing/2014/main" id="{A5B92C5C-E465-404F-B715-8BF5B60C6C85}"/>
              </a:ext>
            </a:extLst>
          </p:cNvPr>
          <p:cNvCxnSpPr>
            <a:cxnSpLocks/>
          </p:cNvCxnSpPr>
          <p:nvPr/>
        </p:nvCxnSpPr>
        <p:spPr>
          <a:xfrm>
            <a:off x="4267200" y="1866900"/>
            <a:ext cx="0" cy="4735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A5ABF9-5663-4503-ACF7-0CC62726EF81}"/>
              </a:ext>
            </a:extLst>
          </p:cNvPr>
          <p:cNvCxnSpPr>
            <a:cxnSpLocks/>
          </p:cNvCxnSpPr>
          <p:nvPr/>
        </p:nvCxnSpPr>
        <p:spPr>
          <a:xfrm>
            <a:off x="8039100" y="1859280"/>
            <a:ext cx="0" cy="4735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495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DE58-AA47-4B66-8959-6AE8E35BE019}"/>
              </a:ext>
            </a:extLst>
          </p:cNvPr>
          <p:cNvSpPr>
            <a:spLocks noGrp="1"/>
          </p:cNvSpPr>
          <p:nvPr>
            <p:ph type="title"/>
          </p:nvPr>
        </p:nvSpPr>
        <p:spPr/>
        <p:txBody>
          <a:bodyPr/>
          <a:lstStyle/>
          <a:p>
            <a:r>
              <a:rPr lang="en-US">
                <a:effectLst/>
              </a:rPr>
              <a:t>Requirements</a:t>
            </a:r>
            <a:endParaRPr lang="en-US" dirty="0"/>
          </a:p>
        </p:txBody>
      </p:sp>
      <p:sp>
        <p:nvSpPr>
          <p:cNvPr id="3" name="Content Placeholder 2">
            <a:extLst>
              <a:ext uri="{FF2B5EF4-FFF2-40B4-BE49-F238E27FC236}">
                <a16:creationId xmlns:a16="http://schemas.microsoft.com/office/drawing/2014/main" id="{DA4BC758-57E4-4AE4-AB4A-4105EA363CA5}"/>
              </a:ext>
            </a:extLst>
          </p:cNvPr>
          <p:cNvSpPr>
            <a:spLocks noGrp="1"/>
          </p:cNvSpPr>
          <p:nvPr>
            <p:ph idx="1"/>
          </p:nvPr>
        </p:nvSpPr>
        <p:spPr/>
        <p:txBody>
          <a:bodyPr>
            <a:normAutofit lnSpcReduction="10000"/>
          </a:bodyPr>
          <a:lstStyle/>
          <a:p>
            <a:pPr lvl="0"/>
            <a:r>
              <a:rPr lang="en-US" dirty="0">
                <a:effectLst/>
              </a:rPr>
              <a:t>A packer and a loader, two separate pieces of software</a:t>
            </a:r>
          </a:p>
          <a:p>
            <a:pPr lvl="0"/>
            <a:r>
              <a:rPr lang="en-US" dirty="0">
                <a:effectLst/>
              </a:rPr>
              <a:t>The packer shall compress and encrypt a Windows based binary executable</a:t>
            </a:r>
          </a:p>
          <a:p>
            <a:pPr lvl="0"/>
            <a:r>
              <a:rPr lang="en-US" dirty="0">
                <a:effectLst/>
              </a:rPr>
              <a:t>The loader shall listen for incoming packed data and decrypts it</a:t>
            </a:r>
          </a:p>
          <a:p>
            <a:pPr lvl="0"/>
            <a:r>
              <a:rPr lang="en-US" dirty="0">
                <a:effectLst/>
              </a:rPr>
              <a:t>The loader shall be able to detect executables</a:t>
            </a:r>
          </a:p>
          <a:p>
            <a:pPr lvl="0"/>
            <a:r>
              <a:rPr lang="en-US" dirty="0">
                <a:effectLst/>
              </a:rPr>
              <a:t>The loader shall be able to run these in memory as a separate thread/process</a:t>
            </a:r>
          </a:p>
          <a:p>
            <a:pPr lvl="0"/>
            <a:r>
              <a:rPr lang="en-US" dirty="0">
                <a:effectLst/>
              </a:rPr>
              <a:t>The loader shall toggle between an automatic run and a prompt during decryption/decompression</a:t>
            </a:r>
          </a:p>
          <a:p>
            <a:pPr lvl="0"/>
            <a:r>
              <a:rPr lang="en-US" dirty="0">
                <a:effectLst/>
              </a:rPr>
              <a:t>The packer and loader shall support PE format (with PE32+, ELF, Mach-O desired)</a:t>
            </a:r>
          </a:p>
          <a:p>
            <a:pPr lvl="0"/>
            <a:r>
              <a:rPr lang="en-US" dirty="0">
                <a:effectLst/>
              </a:rPr>
              <a:t>The encryption shall be AES-256 and password based</a:t>
            </a:r>
          </a:p>
          <a:p>
            <a:endParaRPr lang="en-US" dirty="0"/>
          </a:p>
        </p:txBody>
      </p:sp>
    </p:spTree>
    <p:extLst>
      <p:ext uri="{BB962C8B-B14F-4D97-AF65-F5344CB8AC3E}">
        <p14:creationId xmlns:p14="http://schemas.microsoft.com/office/powerpoint/2010/main" val="311566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2523D-DB15-44F9-BE80-5E178FF70A17}"/>
              </a:ext>
            </a:extLst>
          </p:cNvPr>
          <p:cNvSpPr>
            <a:spLocks noGrp="1"/>
          </p:cNvSpPr>
          <p:nvPr>
            <p:ph type="title"/>
          </p:nvPr>
        </p:nvSpPr>
        <p:spPr/>
        <p:txBody>
          <a:bodyPr/>
          <a:lstStyle/>
          <a:p>
            <a:r>
              <a:rPr lang="en-US" dirty="0"/>
              <a:t>Risks</a:t>
            </a:r>
          </a:p>
        </p:txBody>
      </p:sp>
      <p:sp>
        <p:nvSpPr>
          <p:cNvPr id="3" name="Content Placeholder 2">
            <a:extLst>
              <a:ext uri="{FF2B5EF4-FFF2-40B4-BE49-F238E27FC236}">
                <a16:creationId xmlns:a16="http://schemas.microsoft.com/office/drawing/2014/main" id="{0E91FC2F-40A4-467C-BADA-F8057B381075}"/>
              </a:ext>
            </a:extLst>
          </p:cNvPr>
          <p:cNvSpPr>
            <a:spLocks noGrp="1"/>
          </p:cNvSpPr>
          <p:nvPr>
            <p:ph idx="1"/>
          </p:nvPr>
        </p:nvSpPr>
        <p:spPr/>
        <p:txBody>
          <a:bodyPr/>
          <a:lstStyle/>
          <a:p>
            <a:pPr lvl="0"/>
            <a:r>
              <a:rPr lang="en-US" dirty="0">
                <a:effectLst/>
              </a:rPr>
              <a:t>Network Restrictions</a:t>
            </a:r>
            <a:endParaRPr lang="en-US" sz="1800" dirty="0">
              <a:effectLst/>
            </a:endParaRPr>
          </a:p>
          <a:p>
            <a:pPr lvl="1"/>
            <a:r>
              <a:rPr lang="en-US" dirty="0">
                <a:effectLst/>
              </a:rPr>
              <a:t>If the network architecture of the sponsor contains firewall rules or networking segmentation that we do not account for, then the packer will not be able to establish a connection with the loader and we will not be able to meet our project requirements. As such, additional time will be required to allow the packer to communicate in more restricted networks, and we will need to adjust the schedule accordingly.</a:t>
            </a:r>
            <a:endParaRPr lang="en-US" sz="1600" dirty="0">
              <a:effectLst/>
            </a:endParaRPr>
          </a:p>
          <a:p>
            <a:pPr lvl="0"/>
            <a:r>
              <a:rPr lang="en-US" dirty="0">
                <a:effectLst/>
              </a:rPr>
              <a:t>System Requirements</a:t>
            </a:r>
            <a:endParaRPr lang="en-US" sz="1800" dirty="0">
              <a:effectLst/>
            </a:endParaRPr>
          </a:p>
          <a:p>
            <a:pPr lvl="1"/>
            <a:r>
              <a:rPr lang="en-US" dirty="0">
                <a:effectLst/>
              </a:rPr>
              <a:t>If the machine where the loader is deployed does not meet our code’s expected requirements, then it will not be able to function properly. Additional time would be required to redesign parts of the loader to get around these restrictions.</a:t>
            </a:r>
            <a:endParaRPr lang="en-US" sz="1600" dirty="0">
              <a:effectLst/>
            </a:endParaRPr>
          </a:p>
          <a:p>
            <a:endParaRPr lang="en-US" dirty="0"/>
          </a:p>
        </p:txBody>
      </p:sp>
    </p:spTree>
    <p:extLst>
      <p:ext uri="{BB962C8B-B14F-4D97-AF65-F5344CB8AC3E}">
        <p14:creationId xmlns:p14="http://schemas.microsoft.com/office/powerpoint/2010/main" val="165245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14A5-C7FF-42A9-9909-EE73BCE5BB42}"/>
              </a:ext>
            </a:extLst>
          </p:cNvPr>
          <p:cNvSpPr>
            <a:spLocks noGrp="1"/>
          </p:cNvSpPr>
          <p:nvPr>
            <p:ph type="title"/>
          </p:nvPr>
        </p:nvSpPr>
        <p:spPr/>
        <p:txBody>
          <a:bodyPr/>
          <a:lstStyle/>
          <a:p>
            <a:r>
              <a:rPr lang="en-US">
                <a:effectLst/>
              </a:rPr>
              <a:t>Challenges / Design Constraints</a:t>
            </a:r>
            <a:endParaRPr lang="en-US" dirty="0"/>
          </a:p>
        </p:txBody>
      </p:sp>
      <p:sp>
        <p:nvSpPr>
          <p:cNvPr id="3" name="Content Placeholder 2">
            <a:extLst>
              <a:ext uri="{FF2B5EF4-FFF2-40B4-BE49-F238E27FC236}">
                <a16:creationId xmlns:a16="http://schemas.microsoft.com/office/drawing/2014/main" id="{9C44F196-2E84-49B8-AE5A-0A1A871E89A4}"/>
              </a:ext>
            </a:extLst>
          </p:cNvPr>
          <p:cNvSpPr>
            <a:spLocks noGrp="1"/>
          </p:cNvSpPr>
          <p:nvPr>
            <p:ph idx="1"/>
          </p:nvPr>
        </p:nvSpPr>
        <p:spPr/>
        <p:txBody>
          <a:bodyPr>
            <a:normAutofit fontScale="92500" lnSpcReduction="10000"/>
          </a:bodyPr>
          <a:lstStyle/>
          <a:p>
            <a:pPr lvl="0"/>
            <a:r>
              <a:rPr lang="en-US">
                <a:effectLst/>
              </a:rPr>
              <a:t>Our combined knowledge and skillsets </a:t>
            </a:r>
            <a:endParaRPr lang="en-US" sz="1800">
              <a:effectLst/>
            </a:endParaRPr>
          </a:p>
          <a:p>
            <a:pPr lvl="1"/>
            <a:r>
              <a:rPr lang="en-US">
                <a:effectLst/>
              </a:rPr>
              <a:t>While the team has extensive experience in software development, some of the particulars of creating a packer and loader combined with network file distribution are outside of members’ area of expertise. </a:t>
            </a:r>
            <a:endParaRPr lang="en-US" sz="1600">
              <a:effectLst/>
            </a:endParaRPr>
          </a:p>
          <a:p>
            <a:pPr lvl="0"/>
            <a:r>
              <a:rPr lang="en-US">
                <a:effectLst/>
              </a:rPr>
              <a:t>Limited to open source software </a:t>
            </a:r>
            <a:endParaRPr lang="en-US" sz="1800">
              <a:effectLst/>
            </a:endParaRPr>
          </a:p>
          <a:p>
            <a:pPr lvl="1"/>
            <a:r>
              <a:rPr lang="en-US">
                <a:effectLst/>
              </a:rPr>
              <a:t>Without adding a budget to the project to purchase expensive proprietary software, the team can only use free open source software. Additionally, with free closed source software, the team would be unable to determine its inner workings and as such would be unable to guarantee the software does what it claims to do. Similarly, the team would be unable to guarantee that the software only does what it claims to do. </a:t>
            </a:r>
            <a:endParaRPr lang="en-US" sz="1600">
              <a:effectLst/>
            </a:endParaRPr>
          </a:p>
          <a:p>
            <a:pPr lvl="0"/>
            <a:r>
              <a:rPr lang="en-US">
                <a:effectLst/>
              </a:rPr>
              <a:t>Time allocated to the project </a:t>
            </a:r>
            <a:endParaRPr lang="en-US" sz="1800">
              <a:effectLst/>
            </a:endParaRPr>
          </a:p>
          <a:p>
            <a:pPr lvl="1"/>
            <a:r>
              <a:rPr lang="en-US">
                <a:effectLst/>
              </a:rPr>
              <a:t>With the hard time constraints imposed by completing this project as a senior capstone, any requirements needing more time than the two combined semesters will be impossible to complete. </a:t>
            </a:r>
            <a:endParaRPr lang="en-US" sz="1600">
              <a:effectLst/>
            </a:endParaRPr>
          </a:p>
          <a:p>
            <a:endParaRPr lang="en-US"/>
          </a:p>
        </p:txBody>
      </p:sp>
    </p:spTree>
    <p:extLst>
      <p:ext uri="{BB962C8B-B14F-4D97-AF65-F5344CB8AC3E}">
        <p14:creationId xmlns:p14="http://schemas.microsoft.com/office/powerpoint/2010/main" val="2152311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30</TotalTime>
  <Words>1346</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Calisto MT</vt:lpstr>
      <vt:lpstr>Wingdings 2</vt:lpstr>
      <vt:lpstr>SlateVTI</vt:lpstr>
      <vt:lpstr>E04: Draft Design Review</vt:lpstr>
      <vt:lpstr>Problem Statement</vt:lpstr>
      <vt:lpstr>Objectives</vt:lpstr>
      <vt:lpstr>Desired Objectives</vt:lpstr>
      <vt:lpstr>Technical Approach</vt:lpstr>
      <vt:lpstr>Major Tasks</vt:lpstr>
      <vt:lpstr>Requirements</vt:lpstr>
      <vt:lpstr>Risks</vt:lpstr>
      <vt:lpstr>Challenges / Design Constraints</vt:lpstr>
      <vt:lpstr>CONOPS</vt:lpstr>
      <vt:lpstr>Architecture (components, modules, interfaces)</vt:lpstr>
      <vt:lpstr>Data Model</vt:lpstr>
      <vt:lpstr>Verification Method</vt:lpstr>
      <vt:lpstr>Key Deliverables</vt:lpstr>
      <vt:lpstr>Cost /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E04: Draft Design Review</dc:title>
  <dc:creator>Hunter Rowlette</dc:creator>
  <cp:lastModifiedBy>carl bai</cp:lastModifiedBy>
  <cp:revision>1</cp:revision>
  <dcterms:created xsi:type="dcterms:W3CDTF">2019-11-03T22:25:08Z</dcterms:created>
  <dcterms:modified xsi:type="dcterms:W3CDTF">2019-11-03T22:51:13Z</dcterms:modified>
</cp:coreProperties>
</file>