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92"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B6C5"/>
    <a:srgbClr val="1A3668"/>
    <a:srgbClr val="7278AF"/>
    <a:srgbClr val="1F2C95"/>
    <a:srgbClr val="515E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41E93-E554-4C5C-B92F-B521D633CD96}" v="41" dt="2020-04-07T02:06:47.460"/>
    <p1510:client id="{460E2C40-6F49-4107-A863-A60E53D3EDD2}" v="3522" dt="2020-04-07T01:56:52.810"/>
    <p1510:client id="{BB05B624-8BCF-4C60-9791-E27905FC9B84}" v="1" dt="2020-04-07T02:19:53.587"/>
    <p1510:client id="{BB970E3D-36AF-4547-ABC2-F031FC86AC3C}" v="6141" dt="2020-04-07T02:09:33.543"/>
    <p1510:client id="{C35D5C69-ACF0-418F-B484-71FE8FA815C9}" v="94" dt="2020-04-07T02:25:43.890"/>
    <p1510:client id="{C5DBA4FA-F3FE-45F1-B8C7-D1C5DD3C8908}" v="1324" dt="2020-04-07T01:48:11.290"/>
    <p1510:client id="{D3C7BFFD-A3D1-4105-9130-938B05B48424}" v="99" dt="2020-04-07T02:33:38.431"/>
    <p1510:client id="{E9016106-8CB9-4F60-AB84-63E3DD6D3472}" v="2615" dt="2020-04-07T02:34:17.817"/>
    <p1510:client id="{F5E02977-F406-4F9D-9AD7-E84003300E3E}" v="44" dt="2020-04-06T22:30:10.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1692" y="72"/>
      </p:cViewPr>
      <p:guideLst>
        <p:guide orient="horz" pos="1039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BCCD-048E-4605-8E02-164730C3FBDB}" type="datetimeFigureOut">
              <a:rPr lang="en-US" smtClean="0"/>
              <a:t>4/6/2020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4374C-6F80-44B7-A170-A8EACA496881}" type="slidenum">
              <a:rPr lang="en-US" smtClean="0"/>
              <a:t>‹#›</a:t>
            </a:fld>
            <a:endParaRPr lang="en-US"/>
          </a:p>
        </p:txBody>
      </p:sp>
    </p:spTree>
    <p:extLst>
      <p:ext uri="{BB962C8B-B14F-4D97-AF65-F5344CB8AC3E}">
        <p14:creationId xmlns:p14="http://schemas.microsoft.com/office/powerpoint/2010/main" val="2002353231"/>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44CE7FD-BDA6-4FF9-BDDB-E79D5B95A12F}"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3600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88968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337518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E7FD-BDA6-4FF9-BDDB-E79D5B95A12F}"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18918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CE7FD-BDA6-4FF9-BDDB-E79D5B95A12F}"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76198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4CE7FD-BDA6-4FF9-BDDB-E79D5B95A12F}"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1593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4CE7FD-BDA6-4FF9-BDDB-E79D5B95A12F}"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92157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4CE7FD-BDA6-4FF9-BDDB-E79D5B95A12F}"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9320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CE7FD-BDA6-4FF9-BDDB-E79D5B95A12F}"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260600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44CE7FD-BDA6-4FF9-BDDB-E79D5B95A12F}"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107807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44CE7FD-BDA6-4FF9-BDDB-E79D5B95A12F}"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691D4-CD4C-44F2-A2D9-06A8CC7F53A7}" type="slidenum">
              <a:rPr lang="en-US" smtClean="0"/>
              <a:t>‹#›</a:t>
            </a:fld>
            <a:endParaRPr lang="en-US"/>
          </a:p>
        </p:txBody>
      </p:sp>
    </p:spTree>
    <p:extLst>
      <p:ext uri="{BB962C8B-B14F-4D97-AF65-F5344CB8AC3E}">
        <p14:creationId xmlns:p14="http://schemas.microsoft.com/office/powerpoint/2010/main" val="77465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44CE7FD-BDA6-4FF9-BDDB-E79D5B95A12F}" type="datetimeFigureOut">
              <a:rPr lang="en-US" smtClean="0"/>
              <a:t>4/6/2020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74691D4-CD4C-44F2-A2D9-06A8CC7F53A7}" type="slidenum">
              <a:rPr lang="en-US" smtClean="0"/>
              <a:t>‹#›</a:t>
            </a:fld>
            <a:endParaRPr lang="en-US"/>
          </a:p>
        </p:txBody>
      </p:sp>
    </p:spTree>
    <p:extLst>
      <p:ext uri="{BB962C8B-B14F-4D97-AF65-F5344CB8AC3E}">
        <p14:creationId xmlns:p14="http://schemas.microsoft.com/office/powerpoint/2010/main" val="6846766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B6C5"/>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B6B9AD2-12BE-4283-B94B-2163DA821BB6}"/>
              </a:ext>
            </a:extLst>
          </p:cNvPr>
          <p:cNvSpPr>
            <a:spLocks noChangeArrowheads="1"/>
          </p:cNvSpPr>
          <p:nvPr/>
        </p:nvSpPr>
        <p:spPr bwMode="auto">
          <a:xfrm>
            <a:off x="864494" y="21555393"/>
            <a:ext cx="13420295" cy="10515276"/>
          </a:xfrm>
          <a:prstGeom prst="rect">
            <a:avLst/>
          </a:prstGeom>
          <a:solidFill>
            <a:schemeClr val="bg1"/>
          </a:solidFill>
          <a:ln w="1270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a:defRPr/>
            </a:pPr>
            <a:endParaRPr lang="en-US" sz="4400" b="1">
              <a:cs typeface="Calibri"/>
            </a:endParaRPr>
          </a:p>
        </p:txBody>
      </p:sp>
      <p:pic>
        <p:nvPicPr>
          <p:cNvPr id="30" name="Picture 5" descr="A close up of a map&#10;&#10;Description generated with very high confidence">
            <a:extLst>
              <a:ext uri="{FF2B5EF4-FFF2-40B4-BE49-F238E27FC236}">
                <a16:creationId xmlns:a16="http://schemas.microsoft.com/office/drawing/2014/main" id="{C2E055B8-7C53-4653-8ADE-40C836806DEC}"/>
              </a:ext>
            </a:extLst>
          </p:cNvPr>
          <p:cNvPicPr>
            <a:picLocks noChangeAspect="1"/>
          </p:cNvPicPr>
          <p:nvPr/>
        </p:nvPicPr>
        <p:blipFill>
          <a:blip r:embed="rId2"/>
          <a:stretch>
            <a:fillRect/>
          </a:stretch>
        </p:blipFill>
        <p:spPr>
          <a:xfrm>
            <a:off x="1140770" y="26488305"/>
            <a:ext cx="12783155" cy="4799655"/>
          </a:xfrm>
          <a:prstGeom prst="rect">
            <a:avLst/>
          </a:prstGeom>
        </p:spPr>
      </p:pic>
      <p:sp>
        <p:nvSpPr>
          <p:cNvPr id="74" name="Rectangle 73">
            <a:extLst>
              <a:ext uri="{FF2B5EF4-FFF2-40B4-BE49-F238E27FC236}">
                <a16:creationId xmlns:a16="http://schemas.microsoft.com/office/drawing/2014/main" id="{1812BF81-2E88-4C5A-BDEE-76387C3C1001}"/>
              </a:ext>
            </a:extLst>
          </p:cNvPr>
          <p:cNvSpPr>
            <a:spLocks noChangeArrowheads="1"/>
          </p:cNvSpPr>
          <p:nvPr/>
        </p:nvSpPr>
        <p:spPr bwMode="auto">
          <a:xfrm>
            <a:off x="29821035" y="28261559"/>
            <a:ext cx="13141373" cy="3773103"/>
          </a:xfrm>
          <a:prstGeom prst="rect">
            <a:avLst/>
          </a:prstGeom>
          <a:solidFill>
            <a:schemeClr val="bg1"/>
          </a:solidFill>
          <a:ln w="1270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24" name="Rectangle 23">
            <a:extLst>
              <a:ext uri="{FF2B5EF4-FFF2-40B4-BE49-F238E27FC236}">
                <a16:creationId xmlns:a16="http://schemas.microsoft.com/office/drawing/2014/main" id="{7002E3C5-524B-4DA1-87CD-50AAA348966B}"/>
              </a:ext>
            </a:extLst>
          </p:cNvPr>
          <p:cNvSpPr>
            <a:spLocks noChangeArrowheads="1"/>
          </p:cNvSpPr>
          <p:nvPr/>
        </p:nvSpPr>
        <p:spPr bwMode="auto">
          <a:xfrm>
            <a:off x="29693220" y="18862538"/>
            <a:ext cx="13256875" cy="7315200"/>
          </a:xfrm>
          <a:prstGeom prst="rect">
            <a:avLst/>
          </a:prstGeom>
          <a:solidFill>
            <a:schemeClr val="bg1"/>
          </a:solidFill>
          <a:ln w="1270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47" name="Rectangle 46">
            <a:extLst>
              <a:ext uri="{FF2B5EF4-FFF2-40B4-BE49-F238E27FC236}">
                <a16:creationId xmlns:a16="http://schemas.microsoft.com/office/drawing/2014/main" id="{295F36F3-F7DD-4A25-B6AF-6ACA70F56070}"/>
              </a:ext>
            </a:extLst>
          </p:cNvPr>
          <p:cNvSpPr/>
          <p:nvPr/>
        </p:nvSpPr>
        <p:spPr>
          <a:xfrm>
            <a:off x="29812328" y="28244277"/>
            <a:ext cx="13164473" cy="2954655"/>
          </a:xfrm>
          <a:prstGeom prst="rect">
            <a:avLst/>
          </a:prstGeom>
        </p:spPr>
        <p:txBody>
          <a:bodyPr wrap="square" lIns="457200" tIns="457200" rIns="457200" bIns="457200" anchor="t">
            <a:spAutoFit/>
          </a:bodyPr>
          <a:lstStyle/>
          <a:p>
            <a:pPr lvl="0" algn="ctr"/>
            <a:r>
              <a:rPr lang="en-US" sz="4400" b="1"/>
              <a:t>Acknowledgements</a:t>
            </a:r>
          </a:p>
          <a:p>
            <a:endParaRPr lang="en-US" sz="2200">
              <a:solidFill>
                <a:prstClr val="black"/>
              </a:solidFill>
              <a:latin typeface="Times New Roman" panose="02020603050405020304" pitchFamily="18" charset="0"/>
              <a:cs typeface="Times New Roman" panose="02020603050405020304" pitchFamily="18" charset="0"/>
            </a:endParaRPr>
          </a:p>
          <a:p>
            <a:r>
              <a:rPr lang="en-US" sz="2200">
                <a:latin typeface="Times New Roman"/>
                <a:cs typeface="Times New Roman"/>
              </a:rPr>
              <a:t>We would like to thank Professor </a:t>
            </a:r>
            <a:r>
              <a:rPr lang="en-US" sz="2200" err="1">
                <a:latin typeface="Times New Roman"/>
                <a:cs typeface="Times New Roman"/>
              </a:rPr>
              <a:t>Sabetto</a:t>
            </a:r>
            <a:r>
              <a:rPr lang="en-US" sz="2200">
                <a:latin typeface="Times New Roman"/>
                <a:cs typeface="Times New Roman"/>
              </a:rPr>
              <a:t> for believing in us when we didn’t believe in ourselves.</a:t>
            </a:r>
          </a:p>
          <a:p>
            <a:r>
              <a:rPr lang="en-US" sz="2200">
                <a:latin typeface="Times New Roman"/>
                <a:cs typeface="Times New Roman"/>
              </a:rPr>
              <a:t>We would like to thank Allision </a:t>
            </a:r>
            <a:r>
              <a:rPr lang="en-US" sz="2200" err="1">
                <a:latin typeface="Times New Roman"/>
                <a:cs typeface="Times New Roman"/>
              </a:rPr>
              <a:t>Elfring</a:t>
            </a:r>
            <a:r>
              <a:rPr lang="en-US" sz="2200">
                <a:latin typeface="Times New Roman"/>
                <a:cs typeface="Times New Roman"/>
              </a:rPr>
              <a:t> for her consistent advice</a:t>
            </a:r>
          </a:p>
          <a:p>
            <a:endParaRPr lang="en-US" sz="2200">
              <a:latin typeface="Times New Roman"/>
              <a:cs typeface="Times New Roman"/>
            </a:endParaRPr>
          </a:p>
        </p:txBody>
      </p:sp>
      <p:sp>
        <p:nvSpPr>
          <p:cNvPr id="41" name="Rectangle 40">
            <a:extLst>
              <a:ext uri="{FF2B5EF4-FFF2-40B4-BE49-F238E27FC236}">
                <a16:creationId xmlns:a16="http://schemas.microsoft.com/office/drawing/2014/main" id="{76AB7FF4-8E98-4C8B-BD0C-2DA5C3DF566A}"/>
              </a:ext>
            </a:extLst>
          </p:cNvPr>
          <p:cNvSpPr/>
          <p:nvPr/>
        </p:nvSpPr>
        <p:spPr>
          <a:xfrm>
            <a:off x="29681715" y="18700835"/>
            <a:ext cx="13082429" cy="6001643"/>
          </a:xfrm>
          <a:prstGeom prst="rect">
            <a:avLst/>
          </a:prstGeom>
        </p:spPr>
        <p:txBody>
          <a:bodyPr wrap="square" lIns="457200" tIns="457200" rIns="457200" bIns="457200" anchor="t">
            <a:spAutoFit/>
          </a:bodyPr>
          <a:lstStyle/>
          <a:p>
            <a:pPr algn="ctr"/>
            <a:r>
              <a:rPr lang="en-US" sz="4400" b="1">
                <a:solidFill>
                  <a:srgbClr val="1A3668"/>
                </a:solidFill>
              </a:rPr>
              <a:t>References</a:t>
            </a:r>
            <a:endParaRPr lang="en-US" sz="2200">
              <a:solidFill>
                <a:prstClr val="black"/>
              </a:solidFill>
              <a:latin typeface="Times New Roman" panose="02020603050405020304" pitchFamily="18" charset="0"/>
              <a:cs typeface="Times New Roman" panose="02020603050405020304" pitchFamily="18" charset="0"/>
            </a:endParaRPr>
          </a:p>
          <a:p>
            <a:endParaRPr lang="en-US" sz="2200">
              <a:ea typeface="+mn-lt"/>
              <a:cs typeface="+mn-lt"/>
            </a:endParaRPr>
          </a:p>
          <a:p>
            <a:r>
              <a:rPr lang="en-US" sz="2200">
                <a:latin typeface="Times New Roman"/>
                <a:ea typeface="+mn-lt"/>
                <a:cs typeface="Times New Roman"/>
              </a:rPr>
              <a:t>[1] “</a:t>
            </a:r>
            <a:r>
              <a:rPr lang="en-US" sz="2200" err="1">
                <a:latin typeface="Times New Roman"/>
                <a:ea typeface="+mn-lt"/>
                <a:cs typeface="Times New Roman"/>
              </a:rPr>
              <a:t>libssh</a:t>
            </a:r>
            <a:r>
              <a:rPr lang="en-US" sz="2200">
                <a:latin typeface="Times New Roman"/>
                <a:ea typeface="+mn-lt"/>
                <a:cs typeface="Times New Roman"/>
              </a:rPr>
              <a:t> 0.9.3,” </a:t>
            </a:r>
            <a:r>
              <a:rPr lang="en-US" sz="2200" err="1">
                <a:latin typeface="Times New Roman"/>
                <a:ea typeface="+mn-lt"/>
                <a:cs typeface="Times New Roman"/>
              </a:rPr>
              <a:t>libssh</a:t>
            </a:r>
            <a:r>
              <a:rPr lang="en-US" sz="2200">
                <a:latin typeface="Times New Roman"/>
                <a:ea typeface="+mn-lt"/>
                <a:cs typeface="Times New Roman"/>
              </a:rPr>
              <a:t>. [Online]. Available: http://api.libssh.org/stable/. [Accessed: 16-Mar-2020]. </a:t>
            </a:r>
            <a:br>
              <a:rPr lang="en-US" sz="2200">
                <a:latin typeface="Times New Roman" panose="02020603050405020304" pitchFamily="18" charset="0"/>
                <a:ea typeface="+mn-lt"/>
                <a:cs typeface="Times New Roman" panose="02020603050405020304" pitchFamily="18" charset="0"/>
              </a:rPr>
            </a:br>
            <a:r>
              <a:rPr lang="en-US" sz="2200">
                <a:latin typeface="Times New Roman"/>
                <a:ea typeface="+mn-lt"/>
                <a:cs typeface="Times New Roman"/>
              </a:rPr>
              <a:t>[2] R. </a:t>
            </a:r>
            <a:r>
              <a:rPr lang="en-US" sz="2200" err="1">
                <a:latin typeface="Times New Roman"/>
                <a:ea typeface="+mn-lt"/>
                <a:cs typeface="Times New Roman"/>
              </a:rPr>
              <a:t>Geldreich</a:t>
            </a:r>
            <a:r>
              <a:rPr lang="en-US" sz="2200">
                <a:latin typeface="Times New Roman"/>
                <a:ea typeface="+mn-lt"/>
                <a:cs typeface="Times New Roman"/>
              </a:rPr>
              <a:t>, “richgel999/</a:t>
            </a:r>
            <a:r>
              <a:rPr lang="en-US" sz="2200" err="1">
                <a:latin typeface="Times New Roman"/>
                <a:ea typeface="+mn-lt"/>
                <a:cs typeface="Times New Roman"/>
              </a:rPr>
              <a:t>miniz</a:t>
            </a:r>
            <a:r>
              <a:rPr lang="en-US" sz="2200">
                <a:latin typeface="Times New Roman"/>
                <a:ea typeface="+mn-lt"/>
                <a:cs typeface="Times New Roman"/>
              </a:rPr>
              <a:t>,” </a:t>
            </a:r>
            <a:r>
              <a:rPr lang="en-US" sz="2200" i="1" err="1">
                <a:latin typeface="Times New Roman"/>
                <a:ea typeface="+mn-lt"/>
                <a:cs typeface="Times New Roman"/>
              </a:rPr>
              <a:t>Github</a:t>
            </a:r>
            <a:r>
              <a:rPr lang="en-US" sz="2200">
                <a:latin typeface="Times New Roman"/>
                <a:ea typeface="+mn-lt"/>
                <a:cs typeface="Times New Roman"/>
              </a:rPr>
              <a:t>, 09-Mar-2020. [Online]. Available: https://github.com/richgel999/miniz. [Accessed: 16-Mar-2020].</a:t>
            </a:r>
            <a:br>
              <a:rPr lang="en-US" sz="2200">
                <a:latin typeface="Times New Roman" panose="02020603050405020304" pitchFamily="18" charset="0"/>
                <a:ea typeface="+mn-lt"/>
                <a:cs typeface="Times New Roman" panose="02020603050405020304" pitchFamily="18" charset="0"/>
              </a:rPr>
            </a:br>
            <a:r>
              <a:rPr lang="en-US" sz="2200">
                <a:latin typeface="Times New Roman"/>
                <a:ea typeface="+mn-lt"/>
                <a:cs typeface="Times New Roman"/>
              </a:rPr>
              <a:t>[3] “Filesystem library,” </a:t>
            </a:r>
            <a:r>
              <a:rPr lang="en-US" sz="2200" i="1">
                <a:latin typeface="Times New Roman"/>
                <a:ea typeface="+mn-lt"/>
                <a:cs typeface="Times New Roman"/>
              </a:rPr>
              <a:t>cppreference.com</a:t>
            </a:r>
            <a:r>
              <a:rPr lang="en-US" sz="2200">
                <a:latin typeface="Times New Roman"/>
                <a:ea typeface="+mn-lt"/>
                <a:cs typeface="Times New Roman"/>
              </a:rPr>
              <a:t>, 15-Jun-2018. [Online]. Available: https://en.cppreference.com/w/cpp/experimental/fs. [Accessed: 16-Mar-2020].</a:t>
            </a:r>
            <a:br>
              <a:rPr lang="en-US" sz="2200">
                <a:latin typeface="Times New Roman" panose="02020603050405020304" pitchFamily="18" charset="0"/>
                <a:ea typeface="+mn-lt"/>
                <a:cs typeface="Times New Roman" panose="02020603050405020304" pitchFamily="18" charset="0"/>
              </a:rPr>
            </a:br>
            <a:r>
              <a:rPr lang="en-US" sz="2200">
                <a:latin typeface="Times New Roman"/>
                <a:ea typeface="+mn-lt"/>
                <a:cs typeface="Times New Roman"/>
              </a:rPr>
              <a:t>[4] “Payload Types in the Metasploit Framework,” PAYLOAD TYPES IN THE METASPLOIT FRAMEWORK. [Online]. Available: https://www.offensive-security.com/metasploit-unleashed/payload-types/. [Accessed: 16-Mar-2020]. </a:t>
            </a:r>
          </a:p>
          <a:p>
            <a:r>
              <a:rPr lang="en-US" sz="2200">
                <a:latin typeface="Times New Roman"/>
                <a:ea typeface="+mn-lt"/>
                <a:cs typeface="Times New Roman"/>
              </a:rPr>
              <a:t>[5] arno0x0x, “Windows </a:t>
            </a:r>
            <a:r>
              <a:rPr lang="en-US" sz="2200" err="1">
                <a:latin typeface="Times New Roman"/>
                <a:ea typeface="+mn-lt"/>
                <a:cs typeface="Times New Roman"/>
              </a:rPr>
              <a:t>oneliners</a:t>
            </a:r>
            <a:r>
              <a:rPr lang="en-US" sz="2200">
                <a:latin typeface="Times New Roman"/>
                <a:ea typeface="+mn-lt"/>
                <a:cs typeface="Times New Roman"/>
              </a:rPr>
              <a:t> to download remote payload and execute arbitrary code,” Windows </a:t>
            </a:r>
            <a:r>
              <a:rPr lang="en-US" sz="2200" err="1">
                <a:latin typeface="Times New Roman"/>
                <a:ea typeface="+mn-lt"/>
                <a:cs typeface="Times New Roman"/>
              </a:rPr>
              <a:t>oneliners</a:t>
            </a:r>
            <a:r>
              <a:rPr lang="en-US" sz="2200">
                <a:latin typeface="Times New Roman"/>
                <a:ea typeface="+mn-lt"/>
                <a:cs typeface="Times New Roman"/>
              </a:rPr>
              <a:t> to download remote payload and execute arbitrary code, 18-Apr-2018. [Online]. Available: https://arno0x0x.wordpress.com/2017/11/20/windows-oneliners-to-download-remote-payload-and-execute-arbitrary-code/. [Accessed: 16-Mar-2020]. </a:t>
            </a:r>
            <a:endParaRPr lang="en-US" sz="2200">
              <a:latin typeface="Times New Roman"/>
              <a:cs typeface="Times New Roman"/>
            </a:endParaRPr>
          </a:p>
        </p:txBody>
      </p:sp>
      <p:sp>
        <p:nvSpPr>
          <p:cNvPr id="23" name="Rectangle 22">
            <a:extLst>
              <a:ext uri="{FF2B5EF4-FFF2-40B4-BE49-F238E27FC236}">
                <a16:creationId xmlns:a16="http://schemas.microsoft.com/office/drawing/2014/main" id="{BA63DCF2-C122-4C7C-B60E-2BCF82DA2A59}"/>
              </a:ext>
            </a:extLst>
          </p:cNvPr>
          <p:cNvSpPr>
            <a:spLocks noChangeArrowheads="1"/>
          </p:cNvSpPr>
          <p:nvPr/>
        </p:nvSpPr>
        <p:spPr bwMode="auto">
          <a:xfrm>
            <a:off x="15270480" y="6464133"/>
            <a:ext cx="13441680" cy="25652076"/>
          </a:xfrm>
          <a:prstGeom prst="rect">
            <a:avLst/>
          </a:prstGeom>
          <a:solidFill>
            <a:schemeClr val="bg1"/>
          </a:solidFill>
          <a:ln w="1270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srgbClr val="000000"/>
              </a:solidFill>
              <a:latin typeface="Calibri"/>
              <a:cs typeface="Calibri"/>
            </a:endParaRPr>
          </a:p>
        </p:txBody>
      </p:sp>
      <p:sp>
        <p:nvSpPr>
          <p:cNvPr id="37" name="Rectangle 36">
            <a:extLst>
              <a:ext uri="{FF2B5EF4-FFF2-40B4-BE49-F238E27FC236}">
                <a16:creationId xmlns:a16="http://schemas.microsoft.com/office/drawing/2014/main" id="{8B0742BA-BF60-4419-B211-65964A6315E9}"/>
              </a:ext>
            </a:extLst>
          </p:cNvPr>
          <p:cNvSpPr/>
          <p:nvPr/>
        </p:nvSpPr>
        <p:spPr>
          <a:xfrm>
            <a:off x="15273120" y="6446881"/>
            <a:ext cx="13439039" cy="20898029"/>
          </a:xfrm>
          <a:prstGeom prst="rect">
            <a:avLst/>
          </a:prstGeom>
          <a:noFill/>
        </p:spPr>
        <p:txBody>
          <a:bodyPr wrap="square" lIns="457200" tIns="457200" rIns="457200" bIns="457200" anchor="t">
            <a:spAutoFit/>
          </a:bodyPr>
          <a:lstStyle/>
          <a:p>
            <a:pPr algn="ctr"/>
            <a:r>
              <a:rPr lang="en-US" sz="4400" b="1">
                <a:solidFill>
                  <a:srgbClr val="1A3668"/>
                </a:solidFill>
                <a:latin typeface="Times New Roman"/>
                <a:cs typeface="Times New Roman"/>
              </a:rPr>
              <a:t>Implementation</a:t>
            </a:r>
            <a:endParaRPr lang="en-US">
              <a:latin typeface="Times New Roman"/>
              <a:cs typeface="Times New Roman"/>
            </a:endParaRPr>
          </a:p>
          <a:p>
            <a:endParaRPr lang="en-US" sz="2200">
              <a:latin typeface="Times New Roman"/>
              <a:cs typeface="Times New Roman"/>
            </a:endParaRPr>
          </a:p>
          <a:p>
            <a:r>
              <a:rPr lang="en-US" sz="2200">
                <a:latin typeface="Times New Roman"/>
                <a:cs typeface="Times New Roman"/>
              </a:rPr>
              <a:t>Both tools were written in the C++ programming language.  We choose C++ because it allowed us to perform low-level memory management and it contained the functionality via standard or external libraries to achieve the requirements set forth.  Also, by writing both the Packer and Loader in the same programming language, we were able to duplicate effort (e.g. the encryption function could be easily ported into the decryption function for the loader).  For our development environment, we utilized a </a:t>
            </a:r>
            <a:r>
              <a:rPr lang="en-US" sz="2200" err="1">
                <a:latin typeface="Times New Roman"/>
                <a:cs typeface="Times New Roman"/>
              </a:rPr>
              <a:t>Manjaro</a:t>
            </a:r>
            <a:r>
              <a:rPr lang="en-US" sz="2200">
                <a:latin typeface="Times New Roman"/>
                <a:cs typeface="Times New Roman"/>
              </a:rPr>
              <a:t> Virtual Machine (VM) running Eclipse to code the Packer and part of the Loader development.  By sharing this VM, our development team was able to ensure that the code would build and compile without having to worry about "it worked on my system" problems.  For most of the loader development, we utilized Microsoft Visual Studio – since the loader was meant to run on Windows Operating Systems (OS). </a:t>
            </a:r>
            <a:endParaRPr lang="en-US" sz="2200">
              <a:latin typeface="Times New Roman" panose="02020603050405020304" pitchFamily="18" charset="0"/>
              <a:cs typeface="Times New Roman" panose="02020603050405020304" pitchFamily="18" charset="0"/>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r>
              <a:rPr lang="en-US" sz="2200">
                <a:latin typeface="Times New Roman"/>
                <a:cs typeface="Times New Roman"/>
              </a:rPr>
              <a:t>We utilized external C++ libraries that supported our needs for compression (</a:t>
            </a:r>
            <a:r>
              <a:rPr lang="en-US" sz="2200" err="1">
                <a:latin typeface="Times New Roman"/>
                <a:cs typeface="Times New Roman"/>
              </a:rPr>
              <a:t>miniz</a:t>
            </a:r>
            <a:r>
              <a:rPr lang="en-US" sz="2200">
                <a:latin typeface="Times New Roman"/>
                <a:cs typeface="Times New Roman"/>
              </a:rPr>
              <a:t> library – which implements </a:t>
            </a:r>
            <a:r>
              <a:rPr lang="en-US" sz="2200" err="1">
                <a:latin typeface="Times New Roman"/>
                <a:cs typeface="Calibri"/>
              </a:rPr>
              <a:t>zlib</a:t>
            </a:r>
            <a:r>
              <a:rPr lang="en-US" sz="2200">
                <a:latin typeface="Times New Roman"/>
                <a:ea typeface="+mn-lt"/>
                <a:cs typeface="+mn-lt"/>
              </a:rPr>
              <a:t> (RFC 1950) and Deflate (RFC 1951) compressed data format specification standards); AES-256 encryption (</a:t>
            </a:r>
            <a:r>
              <a:rPr lang="en-US" sz="2200" err="1">
                <a:latin typeface="Times New Roman"/>
                <a:ea typeface="+mn-lt"/>
                <a:cs typeface="+mn-lt"/>
              </a:rPr>
              <a:t>openSSL</a:t>
            </a:r>
            <a:r>
              <a:rPr lang="en-US" sz="2200">
                <a:latin typeface="Times New Roman"/>
                <a:ea typeface="+mn-lt"/>
                <a:cs typeface="+mn-lt"/>
              </a:rPr>
              <a:t> library) and networking (</a:t>
            </a:r>
            <a:r>
              <a:rPr lang="en-US" sz="2200" err="1">
                <a:latin typeface="Times New Roman"/>
                <a:ea typeface="+mn-lt"/>
                <a:cs typeface="+mn-lt"/>
              </a:rPr>
              <a:t>libSSH</a:t>
            </a:r>
            <a:r>
              <a:rPr lang="en-US" sz="2200">
                <a:latin typeface="Times New Roman"/>
                <a:ea typeface="+mn-lt"/>
                <a:cs typeface="+mn-lt"/>
              </a:rPr>
              <a:t> and </a:t>
            </a:r>
            <a:r>
              <a:rPr lang="en-US" sz="2200" err="1">
                <a:latin typeface="Times New Roman"/>
                <a:ea typeface="+mn-lt"/>
                <a:cs typeface="+mn-lt"/>
              </a:rPr>
              <a:t>libSSL</a:t>
            </a:r>
            <a:r>
              <a:rPr lang="en-US" sz="2200">
                <a:latin typeface="Times New Roman"/>
                <a:ea typeface="+mn-lt"/>
                <a:cs typeface="+mn-lt"/>
              </a:rPr>
              <a:t> libraries).  To communicate with the loader, the SSH protocol was utilized.  We choose SSH for our design because it handled the management of encryption keys reducing our development requirements for a </a:t>
            </a:r>
            <a:r>
              <a:rPr lang="en-US" sz="2200" err="1">
                <a:latin typeface="Times New Roman"/>
                <a:ea typeface="+mn-lt"/>
                <a:cs typeface="+mn-lt"/>
              </a:rPr>
              <a:t>keystore</a:t>
            </a:r>
            <a:r>
              <a:rPr lang="en-US" sz="2200">
                <a:latin typeface="Times New Roman"/>
                <a:ea typeface="+mn-lt"/>
                <a:cs typeface="+mn-lt"/>
              </a:rPr>
              <a:t>.</a:t>
            </a:r>
            <a:endParaRPr lang="en-US"/>
          </a:p>
          <a:p>
            <a:endParaRPr lang="en-US" sz="2200">
              <a:latin typeface="Times New Roman"/>
              <a:cs typeface="Calibri" panose="020F0502020204030204"/>
            </a:endParaRPr>
          </a:p>
          <a:p>
            <a:r>
              <a:rPr lang="en-US" sz="2200">
                <a:latin typeface="Times New Roman"/>
                <a:cs typeface="Times New Roman"/>
              </a:rPr>
              <a:t>Our packer was designed to accept both command line arguments and direct user interface input. The </a:t>
            </a:r>
            <a:r>
              <a:rPr lang="en-US" sz="2200" err="1">
                <a:latin typeface="Times New Roman"/>
                <a:cs typeface="Times New Roman"/>
              </a:rPr>
              <a:t>unistd.h</a:t>
            </a:r>
            <a:r>
              <a:rPr lang="en-US" sz="2200">
                <a:latin typeface="Times New Roman"/>
                <a:cs typeface="Times New Roman"/>
              </a:rPr>
              <a:t> library is used with the </a:t>
            </a:r>
            <a:r>
              <a:rPr lang="en-US" sz="2200" err="1">
                <a:latin typeface="Times New Roman"/>
                <a:cs typeface="Times New Roman"/>
              </a:rPr>
              <a:t>getopt</a:t>
            </a:r>
            <a:r>
              <a:rPr lang="en-US" sz="2200">
                <a:latin typeface="Times New Roman"/>
                <a:cs typeface="Times New Roman"/>
              </a:rPr>
              <a:t>() function to parse through passed arguments and set key options flags in the program. If the program is run with improper arguments or the “-h” flag, the help page will be displayed. Once all command line arguments are properly parsed, the program calls the CLI code which presents the user with an interactive command line interface. </a:t>
            </a:r>
            <a:endParaRPr lang="en-US"/>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Times New Roman"/>
            </a:endParaRPr>
          </a:p>
          <a:p>
            <a:endParaRPr lang="en-US" sz="2200">
              <a:latin typeface="Times New Roman"/>
              <a:cs typeface="Calibri" panose="020F0502020204030204"/>
            </a:endParaRPr>
          </a:p>
          <a:p>
            <a:endParaRPr lang="en-US" sz="2200">
              <a:latin typeface="Times New Roman"/>
              <a:cs typeface="Calibri" panose="020F0502020204030204"/>
            </a:endParaRPr>
          </a:p>
          <a:p>
            <a:r>
              <a:rPr lang="en-US" sz="2200">
                <a:latin typeface="Times New Roman"/>
                <a:cs typeface="Calibri" panose="020F0502020204030204"/>
              </a:rPr>
              <a:t>The loader was also written in C++ so we did not have to duplicate effort (e.g. once compression/encryption was coded, the decompression/decryption could be ported with minor changes).  Also, C++ allowed us to utilize the .NET framework in Windows to interact with the operating system (OS).  It also performed code execution entirely in memory.</a:t>
            </a:r>
            <a:endParaRPr lang="en-US">
              <a:cs typeface="Calibri"/>
            </a:endParaRPr>
          </a:p>
        </p:txBody>
      </p:sp>
      <p:sp>
        <p:nvSpPr>
          <p:cNvPr id="71" name="Rectangle 70">
            <a:extLst>
              <a:ext uri="{FF2B5EF4-FFF2-40B4-BE49-F238E27FC236}">
                <a16:creationId xmlns:a16="http://schemas.microsoft.com/office/drawing/2014/main" id="{87ECF1D2-CE36-479B-A84F-B090D1AFFEE9}"/>
              </a:ext>
            </a:extLst>
          </p:cNvPr>
          <p:cNvSpPr>
            <a:spLocks noChangeArrowheads="1"/>
          </p:cNvSpPr>
          <p:nvPr/>
        </p:nvSpPr>
        <p:spPr bwMode="auto">
          <a:xfrm>
            <a:off x="29816450" y="6436953"/>
            <a:ext cx="13025869" cy="9890145"/>
          </a:xfrm>
          <a:prstGeom prst="rect">
            <a:avLst/>
          </a:prstGeom>
          <a:solidFill>
            <a:schemeClr val="bg1"/>
          </a:solidFill>
          <a:ln w="1270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5" name="Rectangle 4">
            <a:extLst>
              <a:ext uri="{FF2B5EF4-FFF2-40B4-BE49-F238E27FC236}">
                <a16:creationId xmlns:a16="http://schemas.microsoft.com/office/drawing/2014/main" id="{C933DB88-B388-40F0-A968-5AB9BA38F4EB}"/>
              </a:ext>
            </a:extLst>
          </p:cNvPr>
          <p:cNvSpPr>
            <a:spLocks noChangeArrowheads="1"/>
          </p:cNvSpPr>
          <p:nvPr/>
        </p:nvSpPr>
        <p:spPr bwMode="auto">
          <a:xfrm>
            <a:off x="983700" y="914400"/>
            <a:ext cx="41993099" cy="4373719"/>
          </a:xfrm>
          <a:prstGeom prst="rect">
            <a:avLst/>
          </a:prstGeom>
          <a:solidFill>
            <a:srgbClr val="1A3668"/>
          </a:solidFill>
          <a:ln w="1270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sp>
        <p:nvSpPr>
          <p:cNvPr id="21" name="Rectangle 20">
            <a:extLst>
              <a:ext uri="{FF2B5EF4-FFF2-40B4-BE49-F238E27FC236}">
                <a16:creationId xmlns:a16="http://schemas.microsoft.com/office/drawing/2014/main" id="{E0393CB7-F2FC-45EE-BE9C-81951E43B699}"/>
              </a:ext>
            </a:extLst>
          </p:cNvPr>
          <p:cNvSpPr>
            <a:spLocks noChangeArrowheads="1"/>
          </p:cNvSpPr>
          <p:nvPr/>
        </p:nvSpPr>
        <p:spPr bwMode="auto">
          <a:xfrm>
            <a:off x="983701" y="6456627"/>
            <a:ext cx="13326178" cy="13938343"/>
          </a:xfrm>
          <a:prstGeom prst="rect">
            <a:avLst/>
          </a:prstGeom>
          <a:solidFill>
            <a:schemeClr val="bg1"/>
          </a:solidFill>
          <a:ln w="127000">
            <a:solidFill>
              <a:schemeClr val="tx1"/>
            </a:solidFill>
            <a:miter lim="800000"/>
            <a:headEnd/>
            <a:tailEnd/>
          </a:ln>
          <a:effectLst>
            <a:outerShdw blurRad="65500" dist="38100" dir="5400000" rotWithShape="0">
              <a:srgbClr val="808080">
                <a:alpha val="39999"/>
              </a:srgbClr>
            </a:outerShdw>
            <a:softEdge rad="0"/>
          </a:effectLst>
        </p:spPr>
        <p:txBody>
          <a:bodyPr anchor="ctr"/>
          <a:lstStyle/>
          <a:p>
            <a:pPr algn="ctr" defTabSz="457200">
              <a:defRPr/>
            </a:pPr>
            <a:endParaRPr lang="en-US">
              <a:solidFill>
                <a:prstClr val="white"/>
              </a:solidFill>
              <a:latin typeface="Calibri"/>
            </a:endParaRPr>
          </a:p>
        </p:txBody>
      </p:sp>
      <p:pic>
        <p:nvPicPr>
          <p:cNvPr id="25" name="Graphic 24">
            <a:extLst>
              <a:ext uri="{FF2B5EF4-FFF2-40B4-BE49-F238E27FC236}">
                <a16:creationId xmlns:a16="http://schemas.microsoft.com/office/drawing/2014/main" id="{8676A264-DD0D-4379-8195-81D1B82009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5886" y="1371598"/>
            <a:ext cx="9971313" cy="2743200"/>
          </a:xfrm>
          <a:prstGeom prst="rect">
            <a:avLst/>
          </a:prstGeom>
        </p:spPr>
      </p:pic>
      <p:sp>
        <p:nvSpPr>
          <p:cNvPr id="28" name="TextBox 27">
            <a:extLst>
              <a:ext uri="{FF2B5EF4-FFF2-40B4-BE49-F238E27FC236}">
                <a16:creationId xmlns:a16="http://schemas.microsoft.com/office/drawing/2014/main" id="{E8677B46-F37A-41E6-892F-E72BF0B99F0E}"/>
              </a:ext>
            </a:extLst>
          </p:cNvPr>
          <p:cNvSpPr txBox="1"/>
          <p:nvPr/>
        </p:nvSpPr>
        <p:spPr>
          <a:xfrm>
            <a:off x="12772948" y="1564153"/>
            <a:ext cx="18288006" cy="1446550"/>
          </a:xfrm>
          <a:prstGeom prst="rect">
            <a:avLst/>
          </a:prstGeom>
          <a:noFill/>
        </p:spPr>
        <p:txBody>
          <a:bodyPr wrap="square" rtlCol="0">
            <a:spAutoFit/>
          </a:bodyPr>
          <a:lstStyle/>
          <a:p>
            <a:pPr algn="ctr"/>
            <a:r>
              <a:rPr lang="en-US" sz="8800">
                <a:solidFill>
                  <a:schemeClr val="bg1"/>
                </a:solidFill>
              </a:rPr>
              <a:t>Windows Packer | Loader</a:t>
            </a:r>
          </a:p>
        </p:txBody>
      </p:sp>
      <p:pic>
        <p:nvPicPr>
          <p:cNvPr id="38" name="Picture 37" descr="A close up of a logo&#10;&#10;Description automatically generated">
            <a:extLst>
              <a:ext uri="{FF2B5EF4-FFF2-40B4-BE49-F238E27FC236}">
                <a16:creationId xmlns:a16="http://schemas.microsoft.com/office/drawing/2014/main" id="{CAA8A98F-7CA3-434C-8316-F51C737A7A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4055" y="1045026"/>
            <a:ext cx="3410860" cy="3410860"/>
          </a:xfrm>
          <a:prstGeom prst="rect">
            <a:avLst/>
          </a:prstGeom>
        </p:spPr>
      </p:pic>
      <p:sp>
        <p:nvSpPr>
          <p:cNvPr id="35" name="TextBox 34">
            <a:extLst>
              <a:ext uri="{FF2B5EF4-FFF2-40B4-BE49-F238E27FC236}">
                <a16:creationId xmlns:a16="http://schemas.microsoft.com/office/drawing/2014/main" id="{78D7DD18-19B2-485C-9C12-E2E1172CE470}"/>
              </a:ext>
            </a:extLst>
          </p:cNvPr>
          <p:cNvSpPr txBox="1"/>
          <p:nvPr/>
        </p:nvSpPr>
        <p:spPr>
          <a:xfrm>
            <a:off x="32194501" y="2057400"/>
            <a:ext cx="7358742" cy="1569660"/>
          </a:xfrm>
          <a:prstGeom prst="rect">
            <a:avLst/>
          </a:prstGeom>
          <a:noFill/>
        </p:spPr>
        <p:txBody>
          <a:bodyPr wrap="square" rtlCol="0">
            <a:spAutoFit/>
          </a:bodyPr>
          <a:lstStyle/>
          <a:p>
            <a:pPr algn="ctr"/>
            <a:r>
              <a:rPr lang="en-US" sz="9600">
                <a:solidFill>
                  <a:schemeClr val="bg1"/>
                </a:solidFill>
              </a:rPr>
              <a:t>Team BluSh3ll</a:t>
            </a:r>
          </a:p>
        </p:txBody>
      </p:sp>
      <p:sp>
        <p:nvSpPr>
          <p:cNvPr id="39" name="TextBox 38">
            <a:extLst>
              <a:ext uri="{FF2B5EF4-FFF2-40B4-BE49-F238E27FC236}">
                <a16:creationId xmlns:a16="http://schemas.microsoft.com/office/drawing/2014/main" id="{4A9765B0-B837-4AA4-B203-CD9EE603ACAA}"/>
              </a:ext>
            </a:extLst>
          </p:cNvPr>
          <p:cNvSpPr txBox="1"/>
          <p:nvPr/>
        </p:nvSpPr>
        <p:spPr>
          <a:xfrm>
            <a:off x="11858550" y="3152654"/>
            <a:ext cx="20116802" cy="1938992"/>
          </a:xfrm>
          <a:prstGeom prst="rect">
            <a:avLst/>
          </a:prstGeom>
          <a:noFill/>
        </p:spPr>
        <p:txBody>
          <a:bodyPr wrap="square" rtlCol="0" anchor="t">
            <a:spAutoFit/>
          </a:bodyPr>
          <a:lstStyle/>
          <a:p>
            <a:pPr algn="ctr"/>
            <a:r>
              <a:rPr lang="en-US" sz="2400" b="1">
                <a:solidFill>
                  <a:schemeClr val="bg1"/>
                </a:solidFill>
              </a:rPr>
              <a:t>Andrew Chapin </a:t>
            </a:r>
            <a:r>
              <a:rPr lang="en-US" sz="2400">
                <a:solidFill>
                  <a:schemeClr val="bg1"/>
                </a:solidFill>
              </a:rPr>
              <a:t>(achapin2@gmu.edu), </a:t>
            </a:r>
            <a:r>
              <a:rPr lang="en-US" sz="2400" b="1">
                <a:solidFill>
                  <a:schemeClr val="bg1"/>
                </a:solidFill>
              </a:rPr>
              <a:t>Andre Herrera </a:t>
            </a:r>
            <a:r>
              <a:rPr lang="en-US" sz="2400">
                <a:solidFill>
                  <a:schemeClr val="bg1"/>
                </a:solidFill>
              </a:rPr>
              <a:t>(aherre12@gmu.edu), </a:t>
            </a:r>
            <a:endParaRPr lang="en-US" sz="2400">
              <a:solidFill>
                <a:schemeClr val="bg1"/>
              </a:solidFill>
              <a:cs typeface="Calibri"/>
            </a:endParaRPr>
          </a:p>
          <a:p>
            <a:pPr algn="ctr"/>
            <a:r>
              <a:rPr lang="en-US" sz="2400" b="1">
                <a:solidFill>
                  <a:schemeClr val="bg1"/>
                </a:solidFill>
              </a:rPr>
              <a:t>Carl Bai</a:t>
            </a:r>
            <a:r>
              <a:rPr lang="en-US" sz="2400">
                <a:solidFill>
                  <a:schemeClr val="bg1"/>
                </a:solidFill>
              </a:rPr>
              <a:t> (cbai2@gmu.edu), </a:t>
            </a:r>
            <a:r>
              <a:rPr lang="en-US" sz="2400" b="1">
                <a:solidFill>
                  <a:schemeClr val="bg1"/>
                </a:solidFill>
              </a:rPr>
              <a:t>Hunter </a:t>
            </a:r>
            <a:r>
              <a:rPr lang="en-US" sz="2400" b="1" err="1">
                <a:solidFill>
                  <a:schemeClr val="bg1"/>
                </a:solidFill>
              </a:rPr>
              <a:t>Rowlette</a:t>
            </a:r>
            <a:r>
              <a:rPr lang="en-US" sz="2400" b="1">
                <a:solidFill>
                  <a:schemeClr val="bg1"/>
                </a:solidFill>
              </a:rPr>
              <a:t> </a:t>
            </a:r>
            <a:r>
              <a:rPr lang="en-US" sz="2400">
                <a:solidFill>
                  <a:schemeClr val="bg1"/>
                </a:solidFill>
              </a:rPr>
              <a:t>(hrowlet2@gmu.edu), </a:t>
            </a:r>
          </a:p>
          <a:p>
            <a:pPr algn="ctr"/>
            <a:r>
              <a:rPr lang="en-US" sz="2400" b="1">
                <a:solidFill>
                  <a:schemeClr val="bg1"/>
                </a:solidFill>
              </a:rPr>
              <a:t>Mitch Palmer </a:t>
            </a:r>
            <a:r>
              <a:rPr lang="en-US" sz="2400">
                <a:solidFill>
                  <a:schemeClr val="bg1"/>
                </a:solidFill>
              </a:rPr>
              <a:t>(mpalmer7@gmu.edu)</a:t>
            </a:r>
            <a:endParaRPr lang="en-US" sz="2400">
              <a:solidFill>
                <a:schemeClr val="bg1"/>
              </a:solidFill>
              <a:cs typeface="Calibri"/>
            </a:endParaRPr>
          </a:p>
          <a:p>
            <a:pPr algn="ctr"/>
            <a:r>
              <a:rPr lang="en-US" sz="2400">
                <a:solidFill>
                  <a:schemeClr val="bg1"/>
                </a:solidFill>
                <a:cs typeface="Calibri"/>
              </a:rPr>
              <a:t>Allision </a:t>
            </a:r>
            <a:r>
              <a:rPr lang="en-US" sz="2400" err="1">
                <a:solidFill>
                  <a:schemeClr val="bg1"/>
                </a:solidFill>
                <a:cs typeface="Calibri"/>
              </a:rPr>
              <a:t>Elfring</a:t>
            </a:r>
            <a:r>
              <a:rPr lang="en-US" sz="2400">
                <a:solidFill>
                  <a:schemeClr val="bg1"/>
                </a:solidFill>
                <a:cs typeface="Calibri"/>
              </a:rPr>
              <a:t>, Lockheed Martin</a:t>
            </a:r>
          </a:p>
          <a:p>
            <a:pPr algn="ctr"/>
            <a:r>
              <a:rPr lang="en-US" sz="2400">
                <a:solidFill>
                  <a:schemeClr val="bg1"/>
                </a:solidFill>
              </a:rPr>
              <a:t>School of Cybersecurity Engineering, George Mason University </a:t>
            </a:r>
            <a:endParaRPr lang="en-US" sz="2400">
              <a:solidFill>
                <a:schemeClr val="bg1"/>
              </a:solidFill>
              <a:cs typeface="Calibri"/>
            </a:endParaRPr>
          </a:p>
        </p:txBody>
      </p:sp>
      <p:sp>
        <p:nvSpPr>
          <p:cNvPr id="69" name="Rectangle 68">
            <a:extLst>
              <a:ext uri="{FF2B5EF4-FFF2-40B4-BE49-F238E27FC236}">
                <a16:creationId xmlns:a16="http://schemas.microsoft.com/office/drawing/2014/main" id="{D3D48DCB-1AA5-4318-A0BB-6F0449F12B18}"/>
              </a:ext>
            </a:extLst>
          </p:cNvPr>
          <p:cNvSpPr/>
          <p:nvPr/>
        </p:nvSpPr>
        <p:spPr>
          <a:xfrm>
            <a:off x="914400" y="6458039"/>
            <a:ext cx="13395479" cy="14126944"/>
          </a:xfrm>
          <a:prstGeom prst="rect">
            <a:avLst/>
          </a:prstGeom>
        </p:spPr>
        <p:txBody>
          <a:bodyPr wrap="square" lIns="457200" tIns="457200" rIns="457200" bIns="457200" anchor="t">
            <a:spAutoFit/>
          </a:bodyPr>
          <a:lstStyle/>
          <a:p>
            <a:pPr lvl="0" algn="ctr"/>
            <a:r>
              <a:rPr lang="en-US" sz="4400" b="1">
                <a:solidFill>
                  <a:srgbClr val="1A3668"/>
                </a:solidFill>
                <a:cs typeface="Calibri"/>
              </a:rPr>
              <a:t>Background</a:t>
            </a:r>
          </a:p>
          <a:p>
            <a:endParaRPr lang="en-US" sz="2200">
              <a:solidFill>
                <a:prstClr val="black"/>
              </a:solidFill>
              <a:latin typeface="Times New Roman" panose="02020603050405020304" pitchFamily="18" charset="0"/>
              <a:cs typeface="Times New Roman" panose="02020603050405020304" pitchFamily="18" charset="0"/>
            </a:endParaRPr>
          </a:p>
          <a:p>
            <a:r>
              <a:rPr lang="en-US" sz="2200">
                <a:latin typeface="Times New Roman"/>
                <a:ea typeface="+mn-lt"/>
                <a:cs typeface="Times New Roman"/>
              </a:rPr>
              <a:t>Our project fulfills a request to produce a software toolkit that allows for remote code execution completely in RAM and file transfer via a service running on a remote host. The goal of our stakeholder, Lockheed Martin Corp. (LM), is for our research to identify a unique way to accomplish this task. </a:t>
            </a:r>
          </a:p>
          <a:p>
            <a:endParaRPr lang="en-US" sz="2200">
              <a:latin typeface="Times New Roman"/>
              <a:ea typeface="+mn-lt"/>
              <a:cs typeface="Times New Roman"/>
            </a:endParaRPr>
          </a:p>
          <a:p>
            <a:r>
              <a:rPr lang="en-US" sz="2200">
                <a:latin typeface="Times New Roman"/>
                <a:ea typeface="+mn-lt"/>
                <a:cs typeface="Times New Roman"/>
              </a:rPr>
              <a:t>Packers are generally used to encrypt, compress, and sometimes obfuscates executables/files that are fed to them. Our packer also connects to a loader for remote delivery of these files.</a:t>
            </a:r>
            <a:endParaRPr lang="en-US" sz="2200">
              <a:ea typeface="+mn-lt"/>
              <a:cs typeface="+mn-lt"/>
            </a:endParaRPr>
          </a:p>
          <a:p>
            <a:endParaRPr lang="en-US" sz="2200">
              <a:ea typeface="+mn-lt"/>
              <a:cs typeface="+mn-lt"/>
            </a:endParaRPr>
          </a:p>
          <a:p>
            <a:r>
              <a:rPr lang="en-US" sz="2200">
                <a:latin typeface="Times New Roman"/>
                <a:ea typeface="+mn-lt"/>
                <a:cs typeface="Times New Roman"/>
              </a:rPr>
              <a:t>Loaders read program instructions into memory. They are designed to be small and reliable with minimal functionality are often difficult to detect.  </a:t>
            </a:r>
            <a:endParaRPr lang="en-US" sz="2200">
              <a:ea typeface="+mn-lt"/>
              <a:cs typeface="+mn-lt"/>
            </a:endParaRPr>
          </a:p>
          <a:p>
            <a:endParaRPr lang="en-US" sz="2200">
              <a:ea typeface="+mn-lt"/>
              <a:cs typeface="+mn-lt"/>
            </a:endParaRPr>
          </a:p>
          <a:p>
            <a:r>
              <a:rPr lang="en-US" sz="2200">
                <a:latin typeface="Times New Roman"/>
                <a:ea typeface="+mn-lt"/>
                <a:cs typeface="Times New Roman"/>
              </a:rPr>
              <a:t>Our deployment of a loader is as follows:</a:t>
            </a:r>
            <a:endParaRPr lang="en-US" sz="2200">
              <a:ea typeface="+mn-lt"/>
              <a:cs typeface="+mn-lt"/>
            </a:endParaRPr>
          </a:p>
          <a:p>
            <a:pPr marL="457200" indent="-457200">
              <a:buAutoNum type="arabicPeriod"/>
            </a:pPr>
            <a:r>
              <a:rPr lang="en-US" sz="2200">
                <a:latin typeface="Times New Roman"/>
                <a:ea typeface="+mn-lt"/>
                <a:cs typeface="Times New Roman"/>
              </a:rPr>
              <a:t>Loader is deployed on a client system</a:t>
            </a:r>
            <a:endParaRPr lang="en-US" sz="2200">
              <a:ea typeface="+mn-lt"/>
              <a:cs typeface="+mn-lt"/>
            </a:endParaRPr>
          </a:p>
          <a:p>
            <a:pPr marL="457200" indent="-457200">
              <a:buAutoNum type="arabicPeriod"/>
            </a:pPr>
            <a:r>
              <a:rPr lang="en-US" sz="2200">
                <a:latin typeface="Times New Roman"/>
                <a:ea typeface="+mn-lt"/>
                <a:cs typeface="Times New Roman"/>
              </a:rPr>
              <a:t>Loader connects back to the server (C&amp;C)</a:t>
            </a:r>
            <a:endParaRPr lang="en-US" sz="2200">
              <a:ea typeface="+mn-lt"/>
              <a:cs typeface="+mn-lt"/>
            </a:endParaRPr>
          </a:p>
          <a:p>
            <a:pPr marL="457200" indent="-457200">
              <a:buAutoNum type="arabicPeriod"/>
            </a:pPr>
            <a:r>
              <a:rPr lang="en-US" sz="2200">
                <a:latin typeface="Times New Roman"/>
                <a:ea typeface="+mn-lt"/>
                <a:cs typeface="Times New Roman"/>
              </a:rPr>
              <a:t>Loader fetches files/executables from the server</a:t>
            </a:r>
            <a:endParaRPr lang="en-US" sz="2200">
              <a:ea typeface="+mn-lt"/>
              <a:cs typeface="+mn-lt"/>
            </a:endParaRPr>
          </a:p>
          <a:p>
            <a:pPr marL="457200" indent="-457200">
              <a:buAutoNum type="arabicPeriod"/>
            </a:pPr>
            <a:r>
              <a:rPr lang="en-US" sz="2200">
                <a:latin typeface="Times New Roman"/>
                <a:ea typeface="+mn-lt"/>
                <a:cs typeface="Times New Roman"/>
              </a:rPr>
              <a:t>Loader, on the client system, executes PE files in memory or saves the files to disk.</a:t>
            </a:r>
            <a:endParaRPr lang="en-US" sz="2200">
              <a:ea typeface="+mn-lt"/>
              <a:cs typeface="+mn-lt"/>
            </a:endParaRPr>
          </a:p>
          <a:p>
            <a:pPr marL="457200" indent="-457200">
              <a:buAutoNum type="arabicPeriod"/>
            </a:pPr>
            <a:endParaRPr lang="en-US" sz="2200">
              <a:latin typeface="Times New Roman"/>
              <a:ea typeface="+mn-lt"/>
              <a:cs typeface="Times New Roman"/>
            </a:endParaRPr>
          </a:p>
          <a:p>
            <a:pPr marL="457200" indent="-457200">
              <a:buAutoNum type="arabicPeriod"/>
            </a:pPr>
            <a:endParaRPr lang="en-US" sz="2200">
              <a:latin typeface="Times New Roman"/>
              <a:ea typeface="+mn-lt"/>
              <a:cs typeface="Times New Roman"/>
            </a:endParaRPr>
          </a:p>
          <a:p>
            <a:endParaRPr lang="en-US" sz="2200">
              <a:latin typeface="Times New Roman"/>
              <a:ea typeface="+mn-lt"/>
              <a:cs typeface="Times New Roman"/>
            </a:endParaRPr>
          </a:p>
          <a:p>
            <a:endParaRPr lang="en-US" sz="2200">
              <a:latin typeface="Calibri" panose="020F0502020204030204"/>
              <a:ea typeface="+mn-lt"/>
              <a:cs typeface="Calibri" panose="020F0502020204030204"/>
            </a:endParaRPr>
          </a:p>
          <a:p>
            <a:endParaRPr lang="en-US" sz="2200">
              <a:latin typeface="Times New Roman"/>
              <a:ea typeface="+mn-lt"/>
              <a:cs typeface="Times New Roman"/>
            </a:endParaRPr>
          </a:p>
          <a:p>
            <a:endParaRPr lang="en-US" sz="2200">
              <a:latin typeface="Times New Roman"/>
              <a:ea typeface="+mn-lt"/>
              <a:cs typeface="Times New Roman"/>
            </a:endParaRPr>
          </a:p>
          <a:p>
            <a:endParaRPr lang="en-US" sz="2200">
              <a:latin typeface="Times New Roman"/>
              <a:ea typeface="+mn-lt"/>
              <a:cs typeface="Times New Roman"/>
            </a:endParaRPr>
          </a:p>
          <a:p>
            <a:endParaRPr lang="en-US" sz="2200">
              <a:latin typeface="Times New Roman"/>
              <a:ea typeface="+mn-lt"/>
              <a:cs typeface="Times New Roman"/>
            </a:endParaRPr>
          </a:p>
          <a:p>
            <a:endParaRPr lang="en-US" sz="2200">
              <a:latin typeface="Times New Roman"/>
              <a:ea typeface="+mn-lt"/>
              <a:cs typeface="Times New Roman"/>
            </a:endParaRPr>
          </a:p>
          <a:p>
            <a:endParaRPr lang="en-US" sz="2200">
              <a:latin typeface="Times New Roman"/>
              <a:ea typeface="+mn-lt"/>
              <a:cs typeface="Times New Roman"/>
            </a:endParaRPr>
          </a:p>
          <a:p>
            <a:endParaRPr lang="en-US" sz="2200">
              <a:latin typeface="Times New Roman"/>
              <a:ea typeface="+mn-lt"/>
              <a:cs typeface="Times New Roman"/>
            </a:endParaRPr>
          </a:p>
          <a:p>
            <a:r>
              <a:rPr lang="en-US" sz="2200">
                <a:latin typeface="Times New Roman"/>
                <a:ea typeface="+mn-lt"/>
                <a:cs typeface="Times New Roman"/>
              </a:rPr>
              <a:t>This project is useful for discrete delivery and execution of files to remote systems.  </a:t>
            </a:r>
            <a:endParaRPr lang="en-US">
              <a:cs typeface="Calibri"/>
            </a:endParaRPr>
          </a:p>
          <a:p>
            <a:endParaRPr lang="en-US" sz="2200">
              <a:latin typeface="Times New Roman"/>
              <a:ea typeface="+mn-lt"/>
              <a:cs typeface="Times New Roman"/>
            </a:endParaRPr>
          </a:p>
          <a:p>
            <a:r>
              <a:rPr lang="en-US" sz="2200">
                <a:latin typeface="Times New Roman"/>
                <a:ea typeface="+mn-lt"/>
                <a:cs typeface="Times New Roman"/>
              </a:rPr>
              <a:t>The following requirements were provided by LM:</a:t>
            </a:r>
            <a:endParaRPr lang="en-US"/>
          </a:p>
          <a:p>
            <a:endParaRPr lang="en-US" sz="2200">
              <a:latin typeface="Times New Roman"/>
              <a:ea typeface="+mn-lt"/>
              <a:cs typeface="Times New Roman"/>
            </a:endParaRPr>
          </a:p>
          <a:p>
            <a:pPr marL="457200" indent="-457200">
              <a:buAutoNum type="arabicPeriod"/>
            </a:pPr>
            <a:r>
              <a:rPr lang="en-US" sz="2200">
                <a:latin typeface="Times New Roman"/>
                <a:ea typeface="+mn-lt"/>
                <a:cs typeface="Times New Roman"/>
              </a:rPr>
              <a:t>The toolkit must be comprised of two separate executables – a “packer” and a “loader”</a:t>
            </a:r>
          </a:p>
          <a:p>
            <a:pPr marL="457200" indent="-457200">
              <a:buAutoNum type="arabicPeriod"/>
            </a:pPr>
            <a:r>
              <a:rPr lang="en-US" sz="2200">
                <a:latin typeface="Times New Roman"/>
                <a:ea typeface="+mn-lt"/>
                <a:cs typeface="Times New Roman"/>
              </a:rPr>
              <a:t>The “packer” runs locally on Linux, compresses, then encrypts with AES via a user-provided password before sending data to remote hosts</a:t>
            </a:r>
          </a:p>
          <a:p>
            <a:pPr marL="457200" indent="-457200">
              <a:buAutoNum type="arabicPeriod"/>
            </a:pPr>
            <a:r>
              <a:rPr lang="en-US" sz="2200">
                <a:latin typeface="Times New Roman"/>
                <a:ea typeface="+mn-lt"/>
                <a:cs typeface="Times New Roman"/>
              </a:rPr>
              <a:t>The “loader” runs on a Windows remote host as a service, receives incoming packed data, decrypts/decompresses, and executes any PE files entirely in RAM (i.e. without touching disk). Other loader operating systems were desired. </a:t>
            </a:r>
            <a:endParaRPr lang="en-US" sz="2200">
              <a:latin typeface="Times New Roman" panose="02020603050405020304" pitchFamily="18" charset="0"/>
              <a:ea typeface="+mn-lt"/>
              <a:cs typeface="Times New Roman" panose="02020603050405020304" pitchFamily="18" charset="0"/>
            </a:endParaRPr>
          </a:p>
        </p:txBody>
      </p:sp>
      <p:sp>
        <p:nvSpPr>
          <p:cNvPr id="40" name="Rectangle 39">
            <a:extLst>
              <a:ext uri="{FF2B5EF4-FFF2-40B4-BE49-F238E27FC236}">
                <a16:creationId xmlns:a16="http://schemas.microsoft.com/office/drawing/2014/main" id="{BA0440E6-0147-47C6-89F5-8F871C526D4A}"/>
              </a:ext>
            </a:extLst>
          </p:cNvPr>
          <p:cNvSpPr/>
          <p:nvPr/>
        </p:nvSpPr>
        <p:spPr>
          <a:xfrm>
            <a:off x="29879765" y="6430022"/>
            <a:ext cx="13025869" cy="10002738"/>
          </a:xfrm>
          <a:prstGeom prst="rect">
            <a:avLst/>
          </a:prstGeom>
        </p:spPr>
        <p:txBody>
          <a:bodyPr wrap="square" lIns="457200" tIns="457200" rIns="457200" bIns="457200" anchor="t">
            <a:spAutoFit/>
          </a:bodyPr>
          <a:lstStyle/>
          <a:p>
            <a:pPr algn="ctr"/>
            <a:r>
              <a:rPr lang="en-US" sz="4400" b="1">
                <a:solidFill>
                  <a:srgbClr val="1A3668"/>
                </a:solidFill>
                <a:cs typeface="Calibri"/>
              </a:rPr>
              <a:t>Results</a:t>
            </a:r>
          </a:p>
          <a:p>
            <a:endParaRPr lang="en-US" sz="2200">
              <a:latin typeface="Times New Roman"/>
              <a:cs typeface="Times New Roman"/>
            </a:endParaRPr>
          </a:p>
          <a:p>
            <a:r>
              <a:rPr lang="en-US" sz="2200">
                <a:latin typeface="Times New Roman"/>
                <a:cs typeface="Times New Roman"/>
              </a:rPr>
              <a:t>A delivered product!  Our packer and loader tool combo was delivered to our stakeholder.  Our product helped enable their mission and objectives.  We also provided the research we conducted along with the product.  As our assignment was both to conduct the research into the technology and develop the product, both we equally valuable.  We found that R&amp;D of such a product is quite difficult, especially in the area of executing code completely in memory.  We researched products that delivered similar solutions to ours.  From what we found, most only delivered a portion of our entire system.  E.g. one product advertises receiving data from remote systems and another specializes in code execution in memory.  Our product contained a lot of subsystems.  By researching the best methods specialized programs succeeded in building these subsystems, we were able to aggregate a successful full product.</a:t>
            </a:r>
            <a:endParaRPr lang="en-US" sz="2200">
              <a:solidFill>
                <a:prstClr val="black"/>
              </a:solidFill>
              <a:latin typeface="Times New Roman" panose="02020603050405020304" pitchFamily="18" charset="0"/>
              <a:cs typeface="Times New Roman" panose="02020603050405020304" pitchFamily="18" charset="0"/>
            </a:endParaRPr>
          </a:p>
          <a:p>
            <a:endParaRPr lang="en-US" sz="2200">
              <a:latin typeface="Times New Roman"/>
              <a:cs typeface="Times New Roman"/>
            </a:endParaRPr>
          </a:p>
          <a:p>
            <a:r>
              <a:rPr lang="en-US" sz="2200">
                <a:latin typeface="Times New Roman"/>
                <a:cs typeface="Times New Roman"/>
              </a:rPr>
              <a:t>We met the required spec from our stakeholders.  Very few of the desired objectives were met though, due to constrains such as a quick timeline and barriers in development</a:t>
            </a:r>
          </a:p>
          <a:p>
            <a:endParaRPr lang="en-US" sz="2200">
              <a:latin typeface="Times New Roman"/>
              <a:cs typeface="Times New Roman"/>
            </a:endParaRPr>
          </a:p>
          <a:p>
            <a:r>
              <a:rPr lang="en-US" sz="2200" u="sng">
                <a:latin typeface="Times New Roman"/>
                <a:cs typeface="Times New Roman"/>
              </a:rPr>
              <a:t>Lessons Learned</a:t>
            </a:r>
            <a:endParaRPr lang="en-US" sz="2200">
              <a:latin typeface="Times New Roman"/>
              <a:cs typeface="Times New Roman"/>
            </a:endParaRPr>
          </a:p>
          <a:p>
            <a:r>
              <a:rPr lang="en-US" sz="2200">
                <a:latin typeface="Times New Roman"/>
                <a:cs typeface="Times New Roman"/>
              </a:rPr>
              <a:t>- A standard development environment is essential</a:t>
            </a:r>
          </a:p>
          <a:p>
            <a:r>
              <a:rPr lang="en-US" sz="2200">
                <a:latin typeface="Times New Roman"/>
                <a:cs typeface="Times New Roman"/>
              </a:rPr>
              <a:t>- Test cases make development easier and quicker</a:t>
            </a:r>
          </a:p>
          <a:p>
            <a:r>
              <a:rPr lang="en-US" sz="2200">
                <a:latin typeface="Times New Roman"/>
                <a:cs typeface="Times New Roman"/>
              </a:rPr>
              <a:t>- Time management is essential (both for development and the business end of assignments)</a:t>
            </a:r>
          </a:p>
          <a:p>
            <a:endParaRPr lang="en-US" sz="2200">
              <a:latin typeface="Times New Roman"/>
              <a:cs typeface="Times New Roman"/>
            </a:endParaRPr>
          </a:p>
          <a:p>
            <a:endParaRPr lang="en-US" sz="2200">
              <a:latin typeface="Times New Roman"/>
              <a:cs typeface="Times New Roman"/>
            </a:endParaRPr>
          </a:p>
          <a:p>
            <a:r>
              <a:rPr lang="en-US" sz="2200">
                <a:latin typeface="Times New Roman"/>
                <a:cs typeface="Times New Roman"/>
              </a:rPr>
              <a:t>-Large scale software development is hard</a:t>
            </a:r>
            <a:endParaRPr lang="en-US" sz="2200">
              <a:latin typeface="Times New Roman" panose="02020603050405020304" pitchFamily="18" charset="0"/>
              <a:cs typeface="Times New Roman" panose="02020603050405020304" pitchFamily="18" charset="0"/>
            </a:endParaRPr>
          </a:p>
          <a:p>
            <a:r>
              <a:rPr lang="en-US" sz="2200">
                <a:latin typeface="Times New Roman"/>
                <a:cs typeface="Times New Roman"/>
              </a:rPr>
              <a:t>-Time Management is essential</a:t>
            </a:r>
            <a:endParaRPr lang="en-US"/>
          </a:p>
          <a:p>
            <a:r>
              <a:rPr lang="en-US" sz="2200">
                <a:latin typeface="Times New Roman"/>
                <a:cs typeface="Times New Roman"/>
              </a:rPr>
              <a:t>-Met spec/didn't </a:t>
            </a:r>
            <a:endParaRPr lang="en-US"/>
          </a:p>
          <a:p>
            <a:r>
              <a:rPr lang="en-US" sz="2200">
                <a:latin typeface="Times New Roman"/>
                <a:cs typeface="Times New Roman"/>
              </a:rPr>
              <a:t>-TBD</a:t>
            </a:r>
            <a:endParaRPr lang="en-US"/>
          </a:p>
          <a:p>
            <a:endParaRPr lang="en-US"/>
          </a:p>
        </p:txBody>
      </p:sp>
      <p:pic>
        <p:nvPicPr>
          <p:cNvPr id="13" name="Picture 13" descr="A screenshot of a cell phone&#10;&#10;Description generated with very high confidence">
            <a:extLst>
              <a:ext uri="{FF2B5EF4-FFF2-40B4-BE49-F238E27FC236}">
                <a16:creationId xmlns:a16="http://schemas.microsoft.com/office/drawing/2014/main" id="{2A5502C4-E5D3-48F4-9AB4-7759A2762897}"/>
              </a:ext>
            </a:extLst>
          </p:cNvPr>
          <p:cNvPicPr>
            <a:picLocks noChangeAspect="1"/>
          </p:cNvPicPr>
          <p:nvPr/>
        </p:nvPicPr>
        <p:blipFill>
          <a:blip r:embed="rId6"/>
          <a:stretch>
            <a:fillRect/>
          </a:stretch>
        </p:blipFill>
        <p:spPr>
          <a:xfrm>
            <a:off x="1308554" y="13038173"/>
            <a:ext cx="12607169" cy="3085530"/>
          </a:xfrm>
          <a:prstGeom prst="rect">
            <a:avLst/>
          </a:prstGeom>
        </p:spPr>
      </p:pic>
      <p:grpSp>
        <p:nvGrpSpPr>
          <p:cNvPr id="12" name="Group 11">
            <a:extLst>
              <a:ext uri="{FF2B5EF4-FFF2-40B4-BE49-F238E27FC236}">
                <a16:creationId xmlns:a16="http://schemas.microsoft.com/office/drawing/2014/main" id="{4C2CF23A-2843-4BB9-AEB7-E78141070C1A}"/>
              </a:ext>
            </a:extLst>
          </p:cNvPr>
          <p:cNvGrpSpPr/>
          <p:nvPr/>
        </p:nvGrpSpPr>
        <p:grpSpPr>
          <a:xfrm>
            <a:off x="16407564" y="11204964"/>
            <a:ext cx="11227059" cy="6125962"/>
            <a:chOff x="16407564" y="11262114"/>
            <a:chExt cx="11227059" cy="6125962"/>
          </a:xfrm>
        </p:grpSpPr>
        <p:pic>
          <p:nvPicPr>
            <p:cNvPr id="1028" name="Picture 4">
              <a:extLst>
                <a:ext uri="{FF2B5EF4-FFF2-40B4-BE49-F238E27FC236}">
                  <a16:creationId xmlns:a16="http://schemas.microsoft.com/office/drawing/2014/main" id="{DCA8DB29-0DED-4A6A-BCFE-49684DB39D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07564" y="11262114"/>
              <a:ext cx="8069228" cy="612596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9BEE8C-04DC-4A0F-B55D-48F7C6197259}"/>
                </a:ext>
              </a:extLst>
            </p:cNvPr>
            <p:cNvSpPr txBox="1"/>
            <p:nvPr/>
          </p:nvSpPr>
          <p:spPr>
            <a:xfrm>
              <a:off x="24891423" y="1386343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the </a:t>
              </a:r>
              <a:r>
                <a:rPr lang="en-US" i="1" err="1">
                  <a:cs typeface="Calibri"/>
                </a:rPr>
                <a:t>Manjaro</a:t>
              </a:r>
              <a:r>
                <a:rPr lang="en-US" i="1">
                  <a:cs typeface="Calibri"/>
                </a:rPr>
                <a:t> development environment.</a:t>
              </a:r>
            </a:p>
          </p:txBody>
        </p:sp>
      </p:grpSp>
      <p:sp>
        <p:nvSpPr>
          <p:cNvPr id="9" name="Rectangle 8">
            <a:extLst>
              <a:ext uri="{FF2B5EF4-FFF2-40B4-BE49-F238E27FC236}">
                <a16:creationId xmlns:a16="http://schemas.microsoft.com/office/drawing/2014/main" id="{249FE14B-9B11-471E-847C-5A779F460FA2}"/>
              </a:ext>
            </a:extLst>
          </p:cNvPr>
          <p:cNvSpPr/>
          <p:nvPr/>
        </p:nvSpPr>
        <p:spPr>
          <a:xfrm>
            <a:off x="854460" y="21571505"/>
            <a:ext cx="13432970" cy="4647426"/>
          </a:xfrm>
          <a:prstGeom prst="rect">
            <a:avLst/>
          </a:prstGeom>
        </p:spPr>
        <p:txBody>
          <a:bodyPr wrap="square" lIns="457200" tIns="457200" rIns="457200" bIns="457200" anchor="t">
            <a:spAutoFit/>
          </a:bodyPr>
          <a:lstStyle/>
          <a:p>
            <a:pPr algn="ctr"/>
            <a:r>
              <a:rPr lang="en-US" sz="4400" b="1">
                <a:solidFill>
                  <a:srgbClr val="1A3668"/>
                </a:solidFill>
              </a:rPr>
              <a:t>Design Overview</a:t>
            </a:r>
          </a:p>
          <a:p>
            <a:pPr lvl="0"/>
            <a:endParaRPr lang="en-US" sz="2200">
              <a:solidFill>
                <a:prstClr val="black"/>
              </a:solidFill>
              <a:latin typeface="Times New Roman"/>
              <a:cs typeface="Calibri"/>
            </a:endParaRPr>
          </a:p>
          <a:p>
            <a:pPr lvl="0"/>
            <a:r>
              <a:rPr lang="en-US" sz="2200">
                <a:latin typeface="Times New Roman"/>
                <a:cs typeface="Calibri"/>
              </a:rPr>
              <a:t>In the planned design, the packer program on a Linux system receives files from a user.  The packer takes this arbitrary data, compresses the data, and then encrypts the data.  These "payloads" are stored on the system in a single file.  Then, a user can select a payload to send to known hosts containing a loader.  The user can choose one or more hosts.  The payload is sent over the internet.  On the remote Windows host, the loader is running as a Windows service.  It waits on a preconfigured port for incoming data.  When it receives a payload, it will decrypt and decompress the data entirely in memory.  Then, depending on user-defined, configurable conditions it will either execute the program completely in memory as a separate thread/process or save the file to the disk.</a:t>
            </a:r>
          </a:p>
        </p:txBody>
      </p:sp>
      <p:grpSp>
        <p:nvGrpSpPr>
          <p:cNvPr id="7" name="Group 6">
            <a:extLst>
              <a:ext uri="{FF2B5EF4-FFF2-40B4-BE49-F238E27FC236}">
                <a16:creationId xmlns:a16="http://schemas.microsoft.com/office/drawing/2014/main" id="{5C3CF40A-C96E-482F-9B56-51ADB2FE3698}"/>
              </a:ext>
            </a:extLst>
          </p:cNvPr>
          <p:cNvGrpSpPr/>
          <p:nvPr/>
        </p:nvGrpSpPr>
        <p:grpSpPr>
          <a:xfrm>
            <a:off x="15821701" y="21653699"/>
            <a:ext cx="12247797" cy="2885443"/>
            <a:chOff x="15867421" y="21196666"/>
            <a:chExt cx="12247797" cy="2885443"/>
          </a:xfrm>
        </p:grpSpPr>
        <p:pic>
          <p:nvPicPr>
            <p:cNvPr id="1026" name="Picture 2">
              <a:extLst>
                <a:ext uri="{FF2B5EF4-FFF2-40B4-BE49-F238E27FC236}">
                  <a16:creationId xmlns:a16="http://schemas.microsoft.com/office/drawing/2014/main" id="{E7CBB22B-C714-465C-B17B-BAD508EA079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8514"/>
            <a:stretch/>
          </p:blipFill>
          <p:spPr bwMode="auto">
            <a:xfrm>
              <a:off x="15867421" y="21196666"/>
              <a:ext cx="12247797" cy="245413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7CABE689-AA00-40F5-8BBC-27BF3AA06957}"/>
                </a:ext>
              </a:extLst>
            </p:cNvPr>
            <p:cNvSpPr txBox="1"/>
            <p:nvPr/>
          </p:nvSpPr>
          <p:spPr>
            <a:xfrm>
              <a:off x="20442178" y="23712777"/>
              <a:ext cx="3098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our help page.</a:t>
              </a:r>
            </a:p>
          </p:txBody>
        </p:sp>
      </p:grpSp>
      <p:sp>
        <p:nvSpPr>
          <p:cNvPr id="43" name="TextBox 42">
            <a:extLst>
              <a:ext uri="{FF2B5EF4-FFF2-40B4-BE49-F238E27FC236}">
                <a16:creationId xmlns:a16="http://schemas.microsoft.com/office/drawing/2014/main" id="{6F4AF7C4-DED8-4E64-85E7-6525D5C3BB5C}"/>
              </a:ext>
            </a:extLst>
          </p:cNvPr>
          <p:cNvSpPr txBox="1"/>
          <p:nvPr/>
        </p:nvSpPr>
        <p:spPr>
          <a:xfrm>
            <a:off x="5352401" y="15742658"/>
            <a:ext cx="3098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our help page.</a:t>
            </a:r>
          </a:p>
        </p:txBody>
      </p:sp>
      <p:sp>
        <p:nvSpPr>
          <p:cNvPr id="44" name="TextBox 43">
            <a:extLst>
              <a:ext uri="{FF2B5EF4-FFF2-40B4-BE49-F238E27FC236}">
                <a16:creationId xmlns:a16="http://schemas.microsoft.com/office/drawing/2014/main" id="{BBD0504E-BA7C-41F7-A18D-26C4B0506E72}"/>
              </a:ext>
            </a:extLst>
          </p:cNvPr>
          <p:cNvSpPr txBox="1"/>
          <p:nvPr/>
        </p:nvSpPr>
        <p:spPr>
          <a:xfrm>
            <a:off x="6021804" y="30677675"/>
            <a:ext cx="3098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our help page.</a:t>
            </a:r>
          </a:p>
        </p:txBody>
      </p:sp>
      <p:grpSp>
        <p:nvGrpSpPr>
          <p:cNvPr id="45" name="Group 44">
            <a:extLst>
              <a:ext uri="{FF2B5EF4-FFF2-40B4-BE49-F238E27FC236}">
                <a16:creationId xmlns:a16="http://schemas.microsoft.com/office/drawing/2014/main" id="{59356AF8-84BE-4101-9B47-A334BCC0C5B7}"/>
              </a:ext>
            </a:extLst>
          </p:cNvPr>
          <p:cNvGrpSpPr/>
          <p:nvPr/>
        </p:nvGrpSpPr>
        <p:grpSpPr>
          <a:xfrm>
            <a:off x="17405581" y="26506150"/>
            <a:ext cx="8274067" cy="4984740"/>
            <a:chOff x="17175656" y="24846156"/>
            <a:chExt cx="8274067" cy="4984740"/>
          </a:xfrm>
        </p:grpSpPr>
        <p:pic>
          <p:nvPicPr>
            <p:cNvPr id="46" name="Picture 45" descr="A screenshot of a cell phone&#10;&#10;Description generated with high confidence">
              <a:extLst>
                <a:ext uri="{FF2B5EF4-FFF2-40B4-BE49-F238E27FC236}">
                  <a16:creationId xmlns:a16="http://schemas.microsoft.com/office/drawing/2014/main" id="{A336D8E5-357F-4B9E-83A1-FF88565BF890}"/>
                </a:ext>
              </a:extLst>
            </p:cNvPr>
            <p:cNvPicPr>
              <a:picLocks noChangeAspect="1"/>
            </p:cNvPicPr>
            <p:nvPr/>
          </p:nvPicPr>
          <p:blipFill rotWithShape="1">
            <a:blip r:embed="rId9"/>
            <a:srcRect b="21968"/>
            <a:stretch/>
          </p:blipFill>
          <p:spPr>
            <a:xfrm>
              <a:off x="17175656" y="24846156"/>
              <a:ext cx="5992139" cy="4984740"/>
            </a:xfrm>
            <a:prstGeom prst="rect">
              <a:avLst/>
            </a:prstGeom>
          </p:spPr>
        </p:pic>
        <p:sp>
          <p:nvSpPr>
            <p:cNvPr id="48" name="TextBox 47">
              <a:extLst>
                <a:ext uri="{FF2B5EF4-FFF2-40B4-BE49-F238E27FC236}">
                  <a16:creationId xmlns:a16="http://schemas.microsoft.com/office/drawing/2014/main" id="{1F7BEB4F-1DF3-4C74-8234-CAC22790D245}"/>
                </a:ext>
              </a:extLst>
            </p:cNvPr>
            <p:cNvSpPr txBox="1"/>
            <p:nvPr/>
          </p:nvSpPr>
          <p:spPr>
            <a:xfrm>
              <a:off x="23434162" y="27168547"/>
              <a:ext cx="201556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A screenshot of our command line interface in action.</a:t>
              </a:r>
            </a:p>
          </p:txBody>
        </p:sp>
      </p:grpSp>
    </p:spTree>
    <p:extLst>
      <p:ext uri="{BB962C8B-B14F-4D97-AF65-F5344CB8AC3E}">
        <p14:creationId xmlns:p14="http://schemas.microsoft.com/office/powerpoint/2010/main" val="425932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1436</Words>
  <Application>Microsoft Office PowerPoint</Application>
  <PresentationFormat>Custom</PresentationFormat>
  <Paragraphs>107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Chapin</dc:creator>
  <cp:lastModifiedBy>Andrew Chapin</cp:lastModifiedBy>
  <cp:revision>1</cp:revision>
  <dcterms:created xsi:type="dcterms:W3CDTF">2020-04-02T21:41:17Z</dcterms:created>
  <dcterms:modified xsi:type="dcterms:W3CDTF">2020-04-07T02:34:17Z</dcterms:modified>
</cp:coreProperties>
</file>