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6"/>
  </p:notesMasterIdLst>
  <p:sldIdLst>
    <p:sldId id="370" r:id="rId2"/>
    <p:sldId id="371" r:id="rId3"/>
    <p:sldId id="372" r:id="rId4"/>
    <p:sldId id="3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9FF"/>
    <a:srgbClr val="CC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19735-3DBA-4EDF-8A4B-558303336F37}" v="6" dt="2019-12-04T23:30:12.801"/>
    <p1510:client id="{984129D0-589A-4C79-916A-A31BE91446F8}" v="46" dt="2019-12-04T23:59:28.873"/>
    <p1510:client id="{CBF77EC3-C0C9-485B-AE33-DDC2422FA287}" v="410" dt="2019-12-05T00:06:55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4F19735-3DBA-4EDF-8A4B-558303336F37}"/>
    <pc:docChg chg="modSld">
      <pc:chgData name="Guest User" userId="" providerId="Windows Live" clId="Web-{34F19735-3DBA-4EDF-8A4B-558303336F37}" dt="2019-12-04T23:30:12.801" v="5" actId="20577"/>
      <pc:docMkLst>
        <pc:docMk/>
      </pc:docMkLst>
      <pc:sldChg chg="modSp">
        <pc:chgData name="Guest User" userId="" providerId="Windows Live" clId="Web-{34F19735-3DBA-4EDF-8A4B-558303336F37}" dt="2019-12-04T23:30:12.801" v="5" actId="20577"/>
        <pc:sldMkLst>
          <pc:docMk/>
          <pc:sldMk cId="2676045318" sldId="370"/>
        </pc:sldMkLst>
        <pc:spChg chg="mod">
          <ac:chgData name="Guest User" userId="" providerId="Windows Live" clId="Web-{34F19735-3DBA-4EDF-8A4B-558303336F37}" dt="2019-12-04T23:30:12.801" v="5" actId="20577"/>
          <ac:spMkLst>
            <pc:docMk/>
            <pc:sldMk cId="2676045318" sldId="370"/>
            <ac:spMk id="3" creationId="{00000000-0000-0000-0000-000000000000}"/>
          </ac:spMkLst>
        </pc:spChg>
      </pc:sldChg>
    </pc:docChg>
  </pc:docChgLst>
  <pc:docChgLst>
    <pc:chgData name="Andrew Chapin" userId="1c6d49aad9381a94" providerId="LiveId" clId="{984129D0-589A-4C79-916A-A31BE91446F8}"/>
    <pc:docChg chg="custSel modSld">
      <pc:chgData name="Andrew Chapin" userId="1c6d49aad9381a94" providerId="LiveId" clId="{984129D0-589A-4C79-916A-A31BE91446F8}" dt="2019-12-04T23:59:28.874" v="45" actId="478"/>
      <pc:docMkLst>
        <pc:docMk/>
      </pc:docMkLst>
      <pc:sldChg chg="delSp modSp">
        <pc:chgData name="Andrew Chapin" userId="1c6d49aad9381a94" providerId="LiveId" clId="{984129D0-589A-4C79-916A-A31BE91446F8}" dt="2019-12-04T23:59:28.874" v="45" actId="478"/>
        <pc:sldMkLst>
          <pc:docMk/>
          <pc:sldMk cId="4252225560" sldId="372"/>
        </pc:sldMkLst>
        <pc:spChg chg="del mod">
          <ac:chgData name="Andrew Chapin" userId="1c6d49aad9381a94" providerId="LiveId" clId="{984129D0-589A-4C79-916A-A31BE91446F8}" dt="2019-12-04T23:59:28.874" v="45" actId="478"/>
          <ac:spMkLst>
            <pc:docMk/>
            <pc:sldMk cId="4252225560" sldId="372"/>
            <ac:spMk id="12" creationId="{06B0089A-8946-4C79-B41A-A1E707C420DF}"/>
          </ac:spMkLst>
        </pc:spChg>
        <pc:picChg chg="mod">
          <ac:chgData name="Andrew Chapin" userId="1c6d49aad9381a94" providerId="LiveId" clId="{984129D0-589A-4C79-916A-A31BE91446F8}" dt="2019-12-04T23:59:22.724" v="43" actId="1036"/>
          <ac:picMkLst>
            <pc:docMk/>
            <pc:sldMk cId="4252225560" sldId="372"/>
            <ac:picMk id="8" creationId="{C4357EB2-853C-4A76-BCB3-7E73ED7E309C}"/>
          </ac:picMkLst>
        </pc:picChg>
      </pc:sldChg>
    </pc:docChg>
  </pc:docChgLst>
  <pc:docChgLst>
    <pc:chgData name="Andre Herrera" userId="8bb6a1e7bcbf12ca" providerId="LiveId" clId="{CBF77EC3-C0C9-485B-AE33-DDC2422FA287}"/>
    <pc:docChg chg="undo custSel addSld delSld modSld">
      <pc:chgData name="Andre Herrera" userId="8bb6a1e7bcbf12ca" providerId="LiveId" clId="{CBF77EC3-C0C9-485B-AE33-DDC2422FA287}" dt="2019-12-05T00:41:50.920" v="646" actId="20577"/>
      <pc:docMkLst>
        <pc:docMk/>
      </pc:docMkLst>
      <pc:sldChg chg="modSp">
        <pc:chgData name="Andre Herrera" userId="8bb6a1e7bcbf12ca" providerId="LiveId" clId="{CBF77EC3-C0C9-485B-AE33-DDC2422FA287}" dt="2019-12-05T00:41:50.920" v="646" actId="20577"/>
        <pc:sldMkLst>
          <pc:docMk/>
          <pc:sldMk cId="2676045318" sldId="370"/>
        </pc:sldMkLst>
        <pc:spChg chg="mod">
          <ac:chgData name="Andre Herrera" userId="8bb6a1e7bcbf12ca" providerId="LiveId" clId="{CBF77EC3-C0C9-485B-AE33-DDC2422FA287}" dt="2019-12-05T00:41:50.920" v="646" actId="20577"/>
          <ac:spMkLst>
            <pc:docMk/>
            <pc:sldMk cId="2676045318" sldId="370"/>
            <ac:spMk id="3" creationId="{00000000-0000-0000-0000-000000000000}"/>
          </ac:spMkLst>
        </pc:spChg>
        <pc:spChg chg="mod">
          <ac:chgData name="Andre Herrera" userId="8bb6a1e7bcbf12ca" providerId="LiveId" clId="{CBF77EC3-C0C9-485B-AE33-DDC2422FA287}" dt="2019-12-04T23:32:43.416" v="36" actId="20577"/>
          <ac:spMkLst>
            <pc:docMk/>
            <pc:sldMk cId="2676045318" sldId="370"/>
            <ac:spMk id="4" creationId="{00000000-0000-0000-0000-000000000000}"/>
          </ac:spMkLst>
        </pc:spChg>
      </pc:sldChg>
      <pc:sldChg chg="addSp delSp modSp add del">
        <pc:chgData name="Andre Herrera" userId="8bb6a1e7bcbf12ca" providerId="LiveId" clId="{CBF77EC3-C0C9-485B-AE33-DDC2422FA287}" dt="2019-12-04T23:57:58.325" v="250" actId="20577"/>
        <pc:sldMkLst>
          <pc:docMk/>
          <pc:sldMk cId="3516692141" sldId="371"/>
        </pc:sldMkLst>
        <pc:spChg chg="mod">
          <ac:chgData name="Andre Herrera" userId="8bb6a1e7bcbf12ca" providerId="LiveId" clId="{CBF77EC3-C0C9-485B-AE33-DDC2422FA287}" dt="2019-12-04T23:57:58.325" v="250" actId="20577"/>
          <ac:spMkLst>
            <pc:docMk/>
            <pc:sldMk cId="3516692141" sldId="371"/>
            <ac:spMk id="3" creationId="{00000000-0000-0000-0000-000000000000}"/>
          </ac:spMkLst>
        </pc:spChg>
        <pc:spChg chg="del">
          <ac:chgData name="Andre Herrera" userId="8bb6a1e7bcbf12ca" providerId="LiveId" clId="{CBF77EC3-C0C9-485B-AE33-DDC2422FA287}" dt="2019-12-04T23:42:04.669" v="73" actId="478"/>
          <ac:spMkLst>
            <pc:docMk/>
            <pc:sldMk cId="3516692141" sldId="371"/>
            <ac:spMk id="4" creationId="{00000000-0000-0000-0000-000000000000}"/>
          </ac:spMkLst>
        </pc:spChg>
        <pc:spChg chg="add mod">
          <ac:chgData name="Andre Herrera" userId="8bb6a1e7bcbf12ca" providerId="LiveId" clId="{CBF77EC3-C0C9-485B-AE33-DDC2422FA287}" dt="2019-12-04T23:39:19.003" v="62" actId="1076"/>
          <ac:spMkLst>
            <pc:docMk/>
            <pc:sldMk cId="3516692141" sldId="371"/>
            <ac:spMk id="5" creationId="{520FD152-B676-476F-BD4A-A45DC7FC10D9}"/>
          </ac:spMkLst>
        </pc:spChg>
        <pc:spChg chg="add mod">
          <ac:chgData name="Andre Herrera" userId="8bb6a1e7bcbf12ca" providerId="LiveId" clId="{CBF77EC3-C0C9-485B-AE33-DDC2422FA287}" dt="2019-12-04T23:42:12.443" v="74" actId="1076"/>
          <ac:spMkLst>
            <pc:docMk/>
            <pc:sldMk cId="3516692141" sldId="371"/>
            <ac:spMk id="7" creationId="{BBC0E886-6CC5-4A73-A83B-B91FBD0F57BC}"/>
          </ac:spMkLst>
        </pc:spChg>
        <pc:spChg chg="add del">
          <ac:chgData name="Andre Herrera" userId="8bb6a1e7bcbf12ca" providerId="LiveId" clId="{CBF77EC3-C0C9-485B-AE33-DDC2422FA287}" dt="2019-12-04T23:51:16.563" v="79"/>
          <ac:spMkLst>
            <pc:docMk/>
            <pc:sldMk cId="3516692141" sldId="371"/>
            <ac:spMk id="8" creationId="{5A78A227-7902-471F-B04B-16D3D9CC015F}"/>
          </ac:spMkLst>
        </pc:spChg>
        <pc:spChg chg="add del">
          <ac:chgData name="Andre Herrera" userId="8bb6a1e7bcbf12ca" providerId="LiveId" clId="{CBF77EC3-C0C9-485B-AE33-DDC2422FA287}" dt="2019-12-04T23:51:20.118" v="81"/>
          <ac:spMkLst>
            <pc:docMk/>
            <pc:sldMk cId="3516692141" sldId="371"/>
            <ac:spMk id="9" creationId="{BD9D1ED6-2ACB-4862-8E4D-8529D7A830E7}"/>
          </ac:spMkLst>
        </pc:spChg>
        <pc:graphicFrameChg chg="del">
          <ac:chgData name="Andre Herrera" userId="8bb6a1e7bcbf12ca" providerId="LiveId" clId="{CBF77EC3-C0C9-485B-AE33-DDC2422FA287}" dt="2019-12-04T23:50:01.673" v="77" actId="478"/>
          <ac:graphicFrameMkLst>
            <pc:docMk/>
            <pc:sldMk cId="3516692141" sldId="371"/>
            <ac:graphicFrameMk id="5" creationId="{9019F82F-2E2E-4D0D-8297-87FA363782C7}"/>
          </ac:graphicFrameMkLst>
        </pc:graphicFrameChg>
        <pc:graphicFrameChg chg="add">
          <ac:chgData name="Andre Herrera" userId="8bb6a1e7bcbf12ca" providerId="LiveId" clId="{CBF77EC3-C0C9-485B-AE33-DDC2422FA287}" dt="2019-12-04T23:51:33.536" v="82"/>
          <ac:graphicFrameMkLst>
            <pc:docMk/>
            <pc:sldMk cId="3516692141" sldId="371"/>
            <ac:graphicFrameMk id="10" creationId="{8A4EF0F3-BC58-4F98-9535-24180C05E627}"/>
          </ac:graphicFrameMkLst>
        </pc:graphicFrameChg>
      </pc:sldChg>
      <pc:sldChg chg="addSp delSp modSp">
        <pc:chgData name="Andre Herrera" userId="8bb6a1e7bcbf12ca" providerId="LiveId" clId="{CBF77EC3-C0C9-485B-AE33-DDC2422FA287}" dt="2019-12-05T00:06:55.644" v="408" actId="108"/>
        <pc:sldMkLst>
          <pc:docMk/>
          <pc:sldMk cId="4252225560" sldId="372"/>
        </pc:sldMkLst>
        <pc:spChg chg="del mod">
          <ac:chgData name="Andre Herrera" userId="8bb6a1e7bcbf12ca" providerId="LiveId" clId="{CBF77EC3-C0C9-485B-AE33-DDC2422FA287}" dt="2019-12-04T23:56:46.218" v="189" actId="478"/>
          <ac:spMkLst>
            <pc:docMk/>
            <pc:sldMk cId="4252225560" sldId="372"/>
            <ac:spMk id="3" creationId="{00000000-0000-0000-0000-000000000000}"/>
          </ac:spMkLst>
        </pc:spChg>
        <pc:spChg chg="del mod">
          <ac:chgData name="Andre Herrera" userId="8bb6a1e7bcbf12ca" providerId="LiveId" clId="{CBF77EC3-C0C9-485B-AE33-DDC2422FA287}" dt="2019-12-04T23:39:31.436" v="66" actId="478"/>
          <ac:spMkLst>
            <pc:docMk/>
            <pc:sldMk cId="4252225560" sldId="372"/>
            <ac:spMk id="4" creationId="{00000000-0000-0000-0000-000000000000}"/>
          </ac:spMkLst>
        </pc:spChg>
        <pc:spChg chg="add del mod">
          <ac:chgData name="Andre Herrera" userId="8bb6a1e7bcbf12ca" providerId="LiveId" clId="{CBF77EC3-C0C9-485B-AE33-DDC2422FA287}" dt="2019-12-04T23:33:32.544" v="42" actId="478"/>
          <ac:spMkLst>
            <pc:docMk/>
            <pc:sldMk cId="4252225560" sldId="372"/>
            <ac:spMk id="6" creationId="{2DAC3997-69F0-40AD-992A-EF65CC984B92}"/>
          </ac:spMkLst>
        </pc:spChg>
        <pc:spChg chg="add mod">
          <ac:chgData name="Andre Herrera" userId="8bb6a1e7bcbf12ca" providerId="LiveId" clId="{CBF77EC3-C0C9-485B-AE33-DDC2422FA287}" dt="2019-12-05T00:06:55.644" v="408" actId="108"/>
          <ac:spMkLst>
            <pc:docMk/>
            <pc:sldMk cId="4252225560" sldId="372"/>
            <ac:spMk id="9" creationId="{82326886-261E-4D28-9AE6-81C8DDB2AC9B}"/>
          </ac:spMkLst>
        </pc:spChg>
        <pc:spChg chg="add mod">
          <ac:chgData name="Andre Herrera" userId="8bb6a1e7bcbf12ca" providerId="LiveId" clId="{CBF77EC3-C0C9-485B-AE33-DDC2422FA287}" dt="2019-12-04T23:39:40.999" v="67" actId="1076"/>
          <ac:spMkLst>
            <pc:docMk/>
            <pc:sldMk cId="4252225560" sldId="372"/>
            <ac:spMk id="10" creationId="{36170E0D-FCCE-46C4-B087-8F612B7E72B0}"/>
          </ac:spMkLst>
        </pc:spChg>
        <pc:spChg chg="add mod">
          <ac:chgData name="Andre Herrera" userId="8bb6a1e7bcbf12ca" providerId="LiveId" clId="{CBF77EC3-C0C9-485B-AE33-DDC2422FA287}" dt="2019-12-04T23:56:46.218" v="189" actId="478"/>
          <ac:spMkLst>
            <pc:docMk/>
            <pc:sldMk cId="4252225560" sldId="372"/>
            <ac:spMk id="12" creationId="{06B0089A-8946-4C79-B41A-A1E707C420DF}"/>
          </ac:spMkLst>
        </pc:spChg>
        <pc:picChg chg="add del mod">
          <ac:chgData name="Andre Herrera" userId="8bb6a1e7bcbf12ca" providerId="LiveId" clId="{CBF77EC3-C0C9-485B-AE33-DDC2422FA287}" dt="2019-12-04T23:33:35.033" v="43" actId="478"/>
          <ac:picMkLst>
            <pc:docMk/>
            <pc:sldMk cId="4252225560" sldId="372"/>
            <ac:picMk id="2" creationId="{4E4B6D0E-DFE0-4F53-8193-A265598C91E1}"/>
          </ac:picMkLst>
        </pc:picChg>
        <pc:picChg chg="add del">
          <ac:chgData name="Andre Herrera" userId="8bb6a1e7bcbf12ca" providerId="LiveId" clId="{CBF77EC3-C0C9-485B-AE33-DDC2422FA287}" dt="2019-12-04T23:34:54.555" v="45" actId="478"/>
          <ac:picMkLst>
            <pc:docMk/>
            <pc:sldMk cId="4252225560" sldId="372"/>
            <ac:picMk id="7" creationId="{0FDC87E8-FB9F-4909-8105-CBA6DAB43BDB}"/>
          </ac:picMkLst>
        </pc:picChg>
        <pc:picChg chg="add mod">
          <ac:chgData name="Andre Herrera" userId="8bb6a1e7bcbf12ca" providerId="LiveId" clId="{CBF77EC3-C0C9-485B-AE33-DDC2422FA287}" dt="2019-12-04T23:58:55.960" v="251" actId="13822"/>
          <ac:picMkLst>
            <pc:docMk/>
            <pc:sldMk cId="4252225560" sldId="372"/>
            <ac:picMk id="8" creationId="{C4357EB2-853C-4A76-BCB3-7E73ED7E309C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1918-4594-DE4E-9D50-1A3B5A7A52B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F512-A22F-C441-AB36-E48F586C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0" y="2164144"/>
            <a:ext cx="9144000" cy="2314549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116020"/>
                </a:solidFill>
                <a:latin typeface="Calibri"/>
              </a:rPr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8" y="198292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011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583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2647"/>
            <a:ext cx="8229600" cy="3879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5F33AA-5E86-B842-ADC4-E7263019AD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91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EDA15F6-C902-4F2A-93E0-B3AFF1CBB8BF}" type="datetime1">
              <a:rPr lang="en-US" smtClean="0">
                <a:solidFill>
                  <a:prstClr val="black"/>
                </a:solidFill>
                <a:latin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12/12/2019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886200" y="6416675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E7756-CA47-C54C-AE7B-218CD8D80547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0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8351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9DECEA-1F70-774C-8AE6-641F1F89D7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7E2E0F-2D7A-6644-862A-A6BF3C31164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12/12/2019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714A78-582B-A649-9BAC-38476931207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2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116020"/>
              </a:solidFill>
              <a:latin typeface="Calibri"/>
            </a:endParaRPr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492188" y="6477000"/>
            <a:ext cx="1889812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>
              <a:defRPr/>
            </a:pPr>
            <a:endParaRPr lang="en-US" kern="0" spc="15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5465" y="107592"/>
            <a:ext cx="2782367" cy="449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978565" y="6550968"/>
            <a:ext cx="16979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116020"/>
                </a:solidFill>
                <a:latin typeface="Calibri"/>
              </a:rPr>
              <a:t>Fall 2018 :</a:t>
            </a:r>
            <a:r>
              <a:rPr lang="en-US" sz="900">
                <a:solidFill>
                  <a:srgbClr val="116020"/>
                </a:solidFill>
                <a:latin typeface="Calibri"/>
              </a:rPr>
              <a:t> </a:t>
            </a:r>
            <a:r>
              <a:rPr lang="en-US" sz="900" i="1">
                <a:solidFill>
                  <a:srgbClr val="116020"/>
                </a:solidFill>
                <a:latin typeface="Calibri"/>
              </a:rPr>
              <a:t>Senior Design Project</a:t>
            </a:r>
            <a:endParaRPr lang="en-US" sz="900">
              <a:solidFill>
                <a:srgbClr val="11602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8" r:id="rId4"/>
    <p:sldLayoutId id="2147483789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58"/>
            <a:ext cx="8229600" cy="5088464"/>
          </a:xfrm>
        </p:spPr>
        <p:txBody>
          <a:bodyPr>
            <a:noAutofit/>
          </a:bodyPr>
          <a:lstStyle/>
          <a:p>
            <a:pPr marL="0" indent="0"/>
            <a:r>
              <a:rPr lang="en-US" sz="1200" u="sng" dirty="0">
                <a:ea typeface="ＭＳ Ｐゴシック"/>
              </a:rPr>
              <a:t>Project Name:</a:t>
            </a:r>
            <a:r>
              <a:rPr lang="en-US" sz="1200" dirty="0">
                <a:ea typeface="ＭＳ Ｐゴシック"/>
              </a:rPr>
              <a:t> </a:t>
            </a:r>
            <a:r>
              <a:rPr lang="en-US" sz="1200" i="1" dirty="0">
                <a:solidFill>
                  <a:srgbClr val="0000FF"/>
                </a:solidFill>
                <a:ea typeface="ＭＳ Ｐゴシック"/>
              </a:rPr>
              <a:t>Windows Packer/Loader</a:t>
            </a:r>
          </a:p>
          <a:p>
            <a:pPr marL="0" indent="0"/>
            <a:r>
              <a:rPr lang="en-US" sz="1200" u="sng" dirty="0">
                <a:ea typeface="ＭＳ Ｐゴシック"/>
              </a:rPr>
              <a:t>Team Name:</a:t>
            </a:r>
            <a:r>
              <a:rPr lang="en-US" sz="1200" dirty="0">
                <a:ea typeface="ＭＳ Ｐゴシック"/>
              </a:rPr>
              <a:t> </a:t>
            </a:r>
            <a:r>
              <a:rPr lang="en-US" sz="1200" i="1" dirty="0">
                <a:solidFill>
                  <a:srgbClr val="0000FF"/>
                </a:solidFill>
                <a:ea typeface="ＭＳ Ｐゴシック"/>
              </a:rPr>
              <a:t>BluSh3ll</a:t>
            </a:r>
          </a:p>
          <a:p>
            <a:pPr marL="0" indent="0"/>
            <a:r>
              <a:rPr lang="en-US" sz="1200" u="sng" dirty="0">
                <a:ea typeface="ＭＳ Ｐゴシック"/>
              </a:rPr>
              <a:t>Deliverables:</a:t>
            </a:r>
            <a:r>
              <a:rPr lang="en-US" sz="1200" dirty="0">
                <a:ea typeface="ＭＳ Ｐゴシック"/>
              </a:rPr>
              <a:t> </a:t>
            </a:r>
            <a:endParaRPr lang="en-US" sz="1200" dirty="0"/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CLIN-1 	Customer Reporting “Quad -Pack” - </a:t>
            </a:r>
            <a:r>
              <a:rPr lang="en-US" sz="1200" i="1" dirty="0">
                <a:solidFill>
                  <a:srgbClr val="000000"/>
                </a:solidFill>
              </a:rPr>
              <a:t>?</a:t>
            </a:r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CLIN-2 	Weekly Activity/Time Sheet – </a:t>
            </a:r>
            <a:r>
              <a:rPr lang="en-US" sz="1200" i="1" dirty="0">
                <a:solidFill>
                  <a:srgbClr val="000000"/>
                </a:solidFill>
              </a:rPr>
              <a:t>Due every Friday </a:t>
            </a:r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CLIN-3 	Color Team Briefing – </a:t>
            </a:r>
            <a:r>
              <a:rPr lang="en-US" sz="1200" i="1" dirty="0">
                <a:solidFill>
                  <a:srgbClr val="000000"/>
                </a:solidFill>
              </a:rPr>
              <a:t>9/22/19</a:t>
            </a:r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CLIN-4 	Proposal – </a:t>
            </a:r>
            <a:r>
              <a:rPr lang="en-US" sz="1200" i="1" dirty="0">
                <a:solidFill>
                  <a:srgbClr val="000000"/>
                </a:solidFill>
              </a:rPr>
              <a:t>10/18/19</a:t>
            </a:r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CLIN-5 	Design Review Briefing </a:t>
            </a:r>
            <a:r>
              <a:rPr lang="en-US" sz="1200" i="1" dirty="0">
                <a:solidFill>
                  <a:srgbClr val="000000"/>
                </a:solidFill>
              </a:rPr>
              <a:t>– 12/1/19</a:t>
            </a:r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CLIN-6 	Poster Paper – </a:t>
            </a:r>
            <a:r>
              <a:rPr lang="en-US" sz="1200" i="1" dirty="0">
                <a:solidFill>
                  <a:srgbClr val="000000"/>
                </a:solidFill>
              </a:rPr>
              <a:t>Next Semester</a:t>
            </a:r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CLIN-7 	Encryption and Compression Design and Techniques Report – </a:t>
            </a:r>
            <a:r>
              <a:rPr lang="en-US" sz="1200" i="1" dirty="0">
                <a:solidFill>
                  <a:srgbClr val="000000"/>
                </a:solidFill>
              </a:rPr>
              <a:t>Next Semester</a:t>
            </a:r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CLIN-8 	Final Report and Team Presentation –</a:t>
            </a:r>
            <a:r>
              <a:rPr lang="en-US" sz="1200" i="1" dirty="0">
                <a:solidFill>
                  <a:srgbClr val="000000"/>
                </a:solidFill>
              </a:rPr>
              <a:t> End of Next Semester</a:t>
            </a:r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CLIN-9 	Product Specifications - </a:t>
            </a:r>
            <a:r>
              <a:rPr lang="en-US" sz="1200" i="1" dirty="0">
                <a:solidFill>
                  <a:srgbClr val="000000"/>
                </a:solidFill>
              </a:rPr>
              <a:t>?</a:t>
            </a:r>
          </a:p>
          <a:p>
            <a:pPr marL="0" lvl="0" indent="0"/>
            <a:r>
              <a:rPr lang="en-US" sz="1200" i="1" dirty="0">
                <a:solidFill>
                  <a:srgbClr val="0000FF"/>
                </a:solidFill>
              </a:rPr>
              <a:t>CLIN-10 	Packer/Loader Source Code and Completed/Compiled Tool – </a:t>
            </a:r>
            <a:r>
              <a:rPr lang="en-US" sz="1200" i="1" dirty="0">
                <a:solidFill>
                  <a:srgbClr val="000000"/>
                </a:solidFill>
              </a:rPr>
              <a:t>Week 20</a:t>
            </a:r>
          </a:p>
          <a:p>
            <a:pPr marL="0" lvl="0" indent="0"/>
            <a:r>
              <a:rPr lang="en-US" sz="1200" i="1" dirty="0">
                <a:solidFill>
                  <a:srgbClr val="000000"/>
                </a:solidFill>
              </a:rPr>
              <a:t> </a:t>
            </a:r>
            <a:r>
              <a:rPr lang="en-US" sz="1800" u="sng" dirty="0"/>
              <a:t>Key Accomplishments: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Sections of the packer are coded</a:t>
            </a:r>
            <a:endParaRPr lang="en-US" sz="1800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u="sng" dirty="0"/>
              <a:t>Issues:</a:t>
            </a:r>
            <a:r>
              <a:rPr lang="en-US" sz="1800" dirty="0"/>
              <a:t>      </a:t>
            </a:r>
            <a:r>
              <a:rPr lang="en-US" sz="1800" dirty="0">
                <a:solidFill>
                  <a:srgbClr val="0000FF"/>
                </a:solidFill>
              </a:rPr>
              <a:t>With finals approaching and having final assignments/projects due in classes we have had less time then we thought we would for this phase of development putting us </a:t>
            </a:r>
            <a:r>
              <a:rPr lang="en-US" sz="1800">
                <a:solidFill>
                  <a:srgbClr val="0000FF"/>
                </a:solidFill>
              </a:rPr>
              <a:t>behind schedule. </a:t>
            </a:r>
            <a:endParaRPr lang="en-US" sz="1800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 u="sng" dirty="0"/>
              <a:t>Schedule Status:</a:t>
            </a:r>
            <a:r>
              <a:rPr lang="en-US" sz="1800" dirty="0"/>
              <a:t>   </a:t>
            </a:r>
            <a:r>
              <a:rPr lang="en-US" sz="1800" dirty="0">
                <a:solidFill>
                  <a:srgbClr val="0000FF"/>
                </a:solidFill>
              </a:rPr>
              <a:t>1 ½ weeks behind schedule </a:t>
            </a:r>
          </a:p>
          <a:p>
            <a:pPr marL="0" indent="0">
              <a:buNone/>
            </a:pPr>
            <a:r>
              <a:rPr lang="en-US" sz="1800" u="sng" dirty="0"/>
              <a:t>Cost Status: </a:t>
            </a:r>
            <a:r>
              <a:rPr lang="en-US" sz="1800" dirty="0">
                <a:solidFill>
                  <a:srgbClr val="0000FF"/>
                </a:solidFill>
              </a:rPr>
              <a:t>No monetary cost, 288 hours (270 predicted)</a:t>
            </a:r>
          </a:p>
          <a:p>
            <a:pPr marL="0" indent="0">
              <a:buNone/>
            </a:pPr>
            <a:endParaRPr lang="en-US" sz="1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1654843" y="585038"/>
            <a:ext cx="3860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7040" y="746753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</a:t>
            </a:r>
            <a:r>
              <a:rPr lang="en-US" u="sng" dirty="0"/>
              <a:t>12/4/2019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75" y="1191860"/>
            <a:ext cx="8229600" cy="5208730"/>
          </a:xfrm>
        </p:spPr>
        <p:txBody>
          <a:bodyPr>
            <a:normAutofit/>
          </a:bodyPr>
          <a:lstStyle/>
          <a:p>
            <a:r>
              <a:rPr lang="en-US" sz="2000" u="sng" dirty="0"/>
              <a:t>Critical Milestone Dates:</a:t>
            </a:r>
          </a:p>
          <a:p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pPr marL="457200" lvl="1" indent="0">
              <a:buNone/>
            </a:pPr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endParaRPr lang="en-US" sz="2000" u="sng" dirty="0"/>
          </a:p>
          <a:p>
            <a:r>
              <a:rPr lang="en-US" sz="2000" u="sng" dirty="0"/>
              <a:t>Return to “Green”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</a:rPr>
              <a:t>If issues occur this semester, we will allocate more time to work during winter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</a:rPr>
              <a:t>If issues occur next semester, we will cut back on the testing and development phase to allocate more time to fix issues</a:t>
            </a:r>
            <a:endParaRPr lang="en-US" sz="1500" u="sng" dirty="0">
              <a:solidFill>
                <a:srgbClr val="0000FF"/>
              </a:solidFill>
            </a:endParaRPr>
          </a:p>
          <a:p>
            <a:r>
              <a:rPr lang="en-US" sz="2000" u="sng" dirty="0"/>
              <a:t>Plans for Next Reporting Period: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</a:rPr>
              <a:t>Complete 3.1-3.4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2000" u="sng" dirty="0"/>
          </a:p>
          <a:p>
            <a:endParaRPr lang="en-US" u="sng" dirty="0"/>
          </a:p>
          <a:p>
            <a:pPr marL="457200" lvl="1" indent="0">
              <a:buNone/>
            </a:pPr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  <p:sp>
        <p:nvSpPr>
          <p:cNvPr id="2" name="Rectangle 1"/>
          <p:cNvSpPr/>
          <p:nvPr/>
        </p:nvSpPr>
        <p:spPr>
          <a:xfrm>
            <a:off x="2145907" y="469754"/>
            <a:ext cx="38288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Issues/Future Plans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D8548-033B-4F8C-A398-8EB89B7F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E886-6CC5-4A73-A83B-B91FBD0F57BC}"/>
              </a:ext>
            </a:extLst>
          </p:cNvPr>
          <p:cNvSpPr txBox="1"/>
          <p:nvPr/>
        </p:nvSpPr>
        <p:spPr>
          <a:xfrm>
            <a:off x="6591124" y="608253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</a:t>
            </a:r>
            <a:r>
              <a:rPr lang="en-US" u="sng" dirty="0"/>
              <a:t>12/4/2019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4EF0F3-BC58-4F98-9535-24180C05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84879"/>
              </p:ext>
            </p:extLst>
          </p:nvPr>
        </p:nvGraphicFramePr>
        <p:xfrm>
          <a:off x="489875" y="1554102"/>
          <a:ext cx="7841021" cy="2609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124">
                  <a:extLst>
                    <a:ext uri="{9D8B030D-6E8A-4147-A177-3AD203B41FA5}">
                      <a16:colId xmlns:a16="http://schemas.microsoft.com/office/drawing/2014/main" val="671418013"/>
                    </a:ext>
                  </a:extLst>
                </a:gridCol>
                <a:gridCol w="1723189">
                  <a:extLst>
                    <a:ext uri="{9D8B030D-6E8A-4147-A177-3AD203B41FA5}">
                      <a16:colId xmlns:a16="http://schemas.microsoft.com/office/drawing/2014/main" val="3523765146"/>
                    </a:ext>
                  </a:extLst>
                </a:gridCol>
                <a:gridCol w="3538146">
                  <a:extLst>
                    <a:ext uri="{9D8B030D-6E8A-4147-A177-3AD203B41FA5}">
                      <a16:colId xmlns:a16="http://schemas.microsoft.com/office/drawing/2014/main" val="2081966058"/>
                    </a:ext>
                  </a:extLst>
                </a:gridCol>
                <a:gridCol w="652569">
                  <a:extLst>
                    <a:ext uri="{9D8B030D-6E8A-4147-A177-3AD203B41FA5}">
                      <a16:colId xmlns:a16="http://schemas.microsoft.com/office/drawing/2014/main" val="2284990309"/>
                    </a:ext>
                  </a:extLst>
                </a:gridCol>
                <a:gridCol w="621980">
                  <a:extLst>
                    <a:ext uri="{9D8B030D-6E8A-4147-A177-3AD203B41FA5}">
                      <a16:colId xmlns:a16="http://schemas.microsoft.com/office/drawing/2014/main" val="812472574"/>
                    </a:ext>
                  </a:extLst>
                </a:gridCol>
                <a:gridCol w="621980">
                  <a:extLst>
                    <a:ext uri="{9D8B030D-6E8A-4147-A177-3AD203B41FA5}">
                      <a16:colId xmlns:a16="http://schemas.microsoft.com/office/drawing/2014/main" val="264275889"/>
                    </a:ext>
                  </a:extLst>
                </a:gridCol>
                <a:gridCol w="469033">
                  <a:extLst>
                    <a:ext uri="{9D8B030D-6E8A-4147-A177-3AD203B41FA5}">
                      <a16:colId xmlns:a16="http://schemas.microsoft.com/office/drawing/2014/main" val="2548966086"/>
                    </a:ext>
                  </a:extLst>
                </a:gridCol>
              </a:tblGrid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Activity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Deliverables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Finish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Duration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985942284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Requirements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What does our customer need from the product?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T00, T01, T02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8/26/2019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10/6/2019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533831782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Research &amp; Design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What do we need to know in order to build our prodcut.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10/7/2019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10/27/2019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86705209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Existing Tools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What tools </a:t>
                      </a:r>
                      <a:r>
                        <a:rPr lang="en-US" sz="900" u="none" strike="noStrike" dirty="0" err="1">
                          <a:effectLst/>
                        </a:rPr>
                        <a:t>arleady</a:t>
                      </a:r>
                      <a:r>
                        <a:rPr lang="en-US" sz="900" u="none" strike="noStrike" dirty="0">
                          <a:effectLst/>
                        </a:rPr>
                        <a:t> exist, how do they work, and where do they fall short?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10/7/2019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10/13/2019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3008495902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General Architecture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Refine required software, structures, and tools for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T04, E03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10/14/2019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10/20/2019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4181320170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Design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Define minimal viable product at each Dev. Stage.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10/21/2019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10/27/2019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58715942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Implementation / Coding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Creating the product.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10/28/2019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2/17/2019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933096895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Packer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Build packer.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T06, T07, T11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10/28/2019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11/10/2019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3770371218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Loader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Build loader.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T08, T09, E04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11/11/2019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11/24/2019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650270193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P/L Networking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Build networking for the packer to communicate with the loader.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T10, T12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11/25/2019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12/8/2019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40123165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P/L Networking Integration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Verification of previous development phases.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TBD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1/20/2019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2/2/2019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46430342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Deployment Mechanism Dev.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Build basic modules for deploying the packer/loader.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2/3/2019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2/16/2019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037664047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Testing &amp; Quality Assurance (Q.A.)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Verifying the product performs as designed.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2/17/2019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3/29/2019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476914095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Packer Q.A.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Check packer performance.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2/17/2019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2/23/2019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546473684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Loader Q.A.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Check loader performance.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2/24/2019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3/1/2019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2921705013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Networking Integration Q.A.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Check network performance.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3/8/2019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943739016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Customer Deployment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Have customer deploy product in their enviornment for user testing.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3/16/2019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3/22/2019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3635911651"/>
                  </a:ext>
                </a:extLst>
              </a:tr>
              <a:tr h="143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Findal Development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Final touches and packaging and workflow to meet customer requests.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3/23/2019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3/29/2019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03" marR="7803" marT="7803" marB="0" anchor="ctr"/>
                </a:tc>
                <a:extLst>
                  <a:ext uri="{0D108BD9-81ED-4DB2-BD59-A6C34878D82A}">
                    <a16:rowId xmlns:a16="http://schemas.microsoft.com/office/drawing/2014/main" val="16784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87234" y="646000"/>
            <a:ext cx="1885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Schedule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57EB2-853C-4A76-BCB3-7E73ED7E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7" y="1532032"/>
            <a:ext cx="8097253" cy="2292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326886-261E-4D28-9AE6-81C8DDB2AC9B}"/>
              </a:ext>
            </a:extLst>
          </p:cNvPr>
          <p:cNvSpPr txBox="1"/>
          <p:nvPr/>
        </p:nvSpPr>
        <p:spPr>
          <a:xfrm>
            <a:off x="457200" y="3948601"/>
            <a:ext cx="7566148" cy="7017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Comments:</a:t>
            </a:r>
            <a:endParaRPr lang="en-US" dirty="0">
              <a:cs typeface="Calibri"/>
            </a:endParaRPr>
          </a:p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Behind schedule on 3.1 - 3.3 (see critical milestones on previous slide)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70E0D-FCCE-46C4-B087-8F612B7E72B0}"/>
              </a:ext>
            </a:extLst>
          </p:cNvPr>
          <p:cNvSpPr txBox="1"/>
          <p:nvPr/>
        </p:nvSpPr>
        <p:spPr>
          <a:xfrm>
            <a:off x="6086880" y="784500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</a:t>
            </a:r>
            <a:r>
              <a:rPr lang="en-US" u="sng" dirty="0"/>
              <a:t>12/4/2019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2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9400" y="1558925"/>
          <a:ext cx="8466138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3" imgW="5171999" imgH="2809811" progId="Excel.Sheet.12">
                  <p:embed/>
                </p:oleObj>
              </mc:Choice>
              <mc:Fallback>
                <p:oleObj name="Worksheet" r:id="rId3" imgW="5171999" imgH="2809811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400" y="1558925"/>
                        <a:ext cx="8466138" cy="460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77" y="34807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/>
              <a:t>Customer Satisfaction Survey</a:t>
            </a:r>
            <a:r>
              <a:rPr lang="en-US" sz="3200" dirty="0"/>
              <a:t>     </a:t>
            </a:r>
            <a:r>
              <a:rPr lang="en-US" sz="3200" u="sng" dirty="0"/>
              <a:t>Date: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8340" y="4852453"/>
            <a:ext cx="2489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Calibri"/>
              </a:rPr>
              <a:t>(Customer to provide this information</a:t>
            </a:r>
          </a:p>
          <a:p>
            <a:r>
              <a:rPr lang="en-US" b="1" i="1" dirty="0">
                <a:solidFill>
                  <a:srgbClr val="660066"/>
                </a:solidFill>
                <a:latin typeface="Calibri"/>
              </a:rPr>
              <a:t>IMPORTANT 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 , be sure to request it well in advance of due date)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801" y="551121"/>
            <a:ext cx="4287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Customer Satisfaction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7028" y="737310"/>
            <a:ext cx="17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</a:t>
            </a:r>
            <a:r>
              <a:rPr lang="en-US" u="sng" dirty="0"/>
              <a:t>12/4/2019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15F83-2637-48F9-B1D7-6C3DC60C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662867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On-screen Show (4:3)</PresentationFormat>
  <Paragraphs>164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MasonBrand.pxtx</vt:lpstr>
      <vt:lpstr>Worksheet</vt:lpstr>
      <vt:lpstr>PowerPoint Presentation</vt:lpstr>
      <vt:lpstr>PowerPoint Presentation</vt:lpstr>
      <vt:lpstr>PowerPoint Presentation</vt:lpstr>
      <vt:lpstr>Customer Satisfaction Survey     Date: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Gino Manzo</dc:creator>
  <cp:lastModifiedBy>Andrew Chapin</cp:lastModifiedBy>
  <cp:revision>3</cp:revision>
  <dcterms:created xsi:type="dcterms:W3CDTF">2014-09-12T22:35:10Z</dcterms:created>
  <dcterms:modified xsi:type="dcterms:W3CDTF">2019-12-12T05:03:04Z</dcterms:modified>
</cp:coreProperties>
</file>