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notesMasterIdLst>
    <p:notesMasterId r:id="rId6"/>
  </p:notesMasterIdLst>
  <p:handoutMasterIdLst>
    <p:handoutMasterId r:id="rId7"/>
  </p:handoutMasterIdLst>
  <p:sldIdLst>
    <p:sldId id="370" r:id="rId2"/>
    <p:sldId id="371" r:id="rId3"/>
    <p:sldId id="372" r:id="rId4"/>
    <p:sldId id="37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99FF"/>
    <a:srgbClr val="CC66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7447FD-8926-C61A-1135-D562DF9FCC8C}" v="38" dt="2020-02-07T18:10:58.368"/>
    <p1510:client id="{DEEE8C81-CB73-4C0A-BA4B-FD4BBD910925}" v="343" dt="2020-02-07T18:16:25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9" autoAdjust="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20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40843B-D4DC-4AF6-9CB2-5BACB420EE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84E1D-BCD3-49AA-A2C4-F5D26595DC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55A4E-C10B-4301-9049-8623A4FA018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164B7-588C-40C9-99BD-C07D809861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C135F-8DDB-4C8D-BC16-0796F99F39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9D5E5-DD40-4543-B264-4C2278B74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5292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11918-4594-DE4E-9D50-1A3B5A7A52B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2F512-A22F-C441-AB36-E48F586C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4870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0" y="2164144"/>
            <a:ext cx="9144000" cy="2314549"/>
          </a:xfrm>
          <a:prstGeom prst="rect">
            <a:avLst/>
          </a:prstGeom>
          <a:solidFill>
            <a:srgbClr val="FFBA03">
              <a:alpha val="66000"/>
            </a:srgb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116020"/>
                </a:solidFill>
                <a:latin typeface="Calibri"/>
              </a:rPr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48" y="198292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40111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5831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72647"/>
            <a:ext cx="8229600" cy="38791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5F33AA-5E86-B842-ADC4-E7263019AD1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3/2/2020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714A78-582B-A649-9BAC-38476931207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991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9248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295400"/>
            <a:ext cx="7693025" cy="4791075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6408738"/>
            <a:ext cx="2398713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EDA15F6-C902-4F2A-93E0-B3AFF1CBB8BF}" type="datetime1">
              <a:rPr lang="en-US" smtClean="0">
                <a:solidFill>
                  <a:prstClr val="black"/>
                </a:solidFill>
                <a:latin typeface="Arial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3/2/2020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886200" y="6416675"/>
            <a:ext cx="2351088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81E7756-CA47-C54C-AE7B-218CD8D80547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507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8351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69DECEA-1F70-774C-8AE6-641F1F89D79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3/2/2020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714A78-582B-A649-9BAC-38476931207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986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7E2E0F-2D7A-6644-862A-A6BF3C311648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3/2/2020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714A78-582B-A649-9BAC-38476931207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921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1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116020"/>
              </a:solidFill>
              <a:latin typeface="Calibri"/>
            </a:endParaRP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 bwMode="auto">
          <a:xfrm>
            <a:off x="381000" y="381000"/>
            <a:ext cx="80010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tx2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116020"/>
              </a:solidFill>
              <a:latin typeface="Calibri"/>
            </a:endParaRPr>
          </a:p>
        </p:txBody>
      </p:sp>
      <p:sp>
        <p:nvSpPr>
          <p:cNvPr id="13" name="Rectangle 34"/>
          <p:cNvSpPr txBox="1">
            <a:spLocks/>
          </p:cNvSpPr>
          <p:nvPr/>
        </p:nvSpPr>
        <p:spPr>
          <a:xfrm>
            <a:off x="6492188" y="6477000"/>
            <a:ext cx="1889812" cy="304800"/>
          </a:xfrm>
          <a:prstGeom prst="rect">
            <a:avLst/>
          </a:prstGeom>
        </p:spPr>
        <p:txBody>
          <a:bodyPr rIns="0"/>
          <a:lstStyle>
            <a:lvl1pPr marL="0" algn="l" rtl="0" latinLnBrk="0">
              <a:defRPr sz="900" kern="1200" cap="all" spc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r">
              <a:defRPr/>
            </a:pPr>
            <a:endParaRPr lang="en-US" kern="0" spc="15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5465" y="107592"/>
            <a:ext cx="2782367" cy="449201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6978565" y="6550968"/>
            <a:ext cx="16979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solidFill>
                  <a:srgbClr val="116020"/>
                </a:solidFill>
                <a:latin typeface="Calibri"/>
              </a:rPr>
              <a:t>Fall 2018 :</a:t>
            </a:r>
            <a:r>
              <a:rPr lang="en-US" sz="900">
                <a:solidFill>
                  <a:srgbClr val="116020"/>
                </a:solidFill>
                <a:latin typeface="Calibri"/>
              </a:rPr>
              <a:t> </a:t>
            </a:r>
            <a:r>
              <a:rPr lang="en-US" sz="900" i="1">
                <a:solidFill>
                  <a:srgbClr val="116020"/>
                </a:solidFill>
                <a:latin typeface="Calibri"/>
              </a:rPr>
              <a:t>Senior Design Project</a:t>
            </a:r>
            <a:endParaRPr lang="en-US" sz="900">
              <a:solidFill>
                <a:srgbClr val="11602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404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8" r:id="rId4"/>
    <p:sldLayoutId id="2147483789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cap="small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9pPr>
      <a:extLst/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DBE7-F5D1-485C-9650-7375D895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9634" y="6160869"/>
            <a:ext cx="184731" cy="646331"/>
          </a:xfrm>
        </p:spPr>
        <p:txBody>
          <a:bodyPr wrap="none" anchor="b" anchorCtr="1">
            <a:spAutoFit/>
          </a:bodyPr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9758"/>
            <a:ext cx="8229600" cy="5088464"/>
          </a:xfrm>
        </p:spPr>
        <p:txBody>
          <a:bodyPr>
            <a:noAutofit/>
          </a:bodyPr>
          <a:lstStyle/>
          <a:p>
            <a:pPr marL="0" indent="0"/>
            <a:r>
              <a:rPr lang="en-US" sz="1800" u="sng" dirty="0">
                <a:ea typeface="ＭＳ Ｐゴシック"/>
              </a:rPr>
              <a:t>Project Name: </a:t>
            </a:r>
            <a:r>
              <a:rPr lang="en-US" sz="1800" i="1" dirty="0">
                <a:solidFill>
                  <a:srgbClr val="0000FF"/>
                </a:solidFill>
                <a:ea typeface="ＭＳ Ｐゴシック"/>
              </a:rPr>
              <a:t>Windows Packer/Loader</a:t>
            </a:r>
            <a:endParaRPr lang="en-US" sz="1800" u="sng" dirty="0"/>
          </a:p>
          <a:p>
            <a:pPr marL="0" indent="0">
              <a:buNone/>
            </a:pPr>
            <a:r>
              <a:rPr lang="en-US" sz="1800" u="sng" dirty="0">
                <a:ea typeface="ＭＳ Ｐゴシック"/>
              </a:rPr>
              <a:t>Team Name: </a:t>
            </a:r>
            <a:r>
              <a:rPr lang="en-US" sz="1800" i="1" dirty="0">
                <a:solidFill>
                  <a:srgbClr val="0000FF"/>
                </a:solidFill>
                <a:ea typeface="ＭＳ Ｐゴシック"/>
              </a:rPr>
              <a:t>BluSh3ll</a:t>
            </a:r>
            <a:endParaRPr lang="en-US" sz="1800" u="sng" dirty="0"/>
          </a:p>
          <a:p>
            <a:pPr marL="0" indent="0">
              <a:buNone/>
            </a:pPr>
            <a:r>
              <a:rPr lang="en-US" sz="1800" u="sng" dirty="0">
                <a:ea typeface="ＭＳ Ｐゴシック"/>
              </a:rPr>
              <a:t>Deliverables:</a:t>
            </a:r>
          </a:p>
          <a:p>
            <a:pPr marL="0" lvl="0" indent="0"/>
            <a:r>
              <a:rPr lang="en-US" sz="1800" i="1" dirty="0">
                <a:solidFill>
                  <a:srgbClr val="0000FF"/>
                </a:solidFill>
                <a:ea typeface="ＭＳ Ｐゴシック"/>
              </a:rPr>
              <a:t>CLIN-1 	Customer Reporting “Quad -Pack” – </a:t>
            </a:r>
            <a:r>
              <a:rPr lang="en-US" sz="1800" i="1" dirty="0">
                <a:solidFill>
                  <a:srgbClr val="000000"/>
                </a:solidFill>
                <a:ea typeface="ＭＳ Ｐゴシック"/>
              </a:rPr>
              <a:t>2/7/20, 3/6/20</a:t>
            </a:r>
          </a:p>
          <a:p>
            <a:pPr marL="0" lvl="0" indent="0"/>
            <a:r>
              <a:rPr lang="en-US" sz="1800" i="1" dirty="0">
                <a:solidFill>
                  <a:srgbClr val="0000FF"/>
                </a:solidFill>
                <a:ea typeface="ＭＳ Ｐゴシック"/>
              </a:rPr>
              <a:t>CLIN-2 	Weekly Activity/Time Sheet – </a:t>
            </a:r>
            <a:r>
              <a:rPr lang="en-US" sz="1800" i="1" dirty="0">
                <a:solidFill>
                  <a:srgbClr val="000000"/>
                </a:solidFill>
                <a:ea typeface="ＭＳ Ｐゴシック"/>
              </a:rPr>
              <a:t>Due every Friday</a:t>
            </a:r>
          </a:p>
          <a:p>
            <a:pPr marL="0" lvl="0" indent="0"/>
            <a:r>
              <a:rPr lang="en-US" sz="1800" i="1" dirty="0">
                <a:solidFill>
                  <a:srgbClr val="0000FF"/>
                </a:solidFill>
                <a:ea typeface="ＭＳ Ｐゴシック"/>
              </a:rPr>
              <a:t>CLIN-3 	Poster Paper – </a:t>
            </a:r>
            <a:r>
              <a:rPr lang="en-US" sz="1800" i="1" dirty="0">
                <a:solidFill>
                  <a:srgbClr val="000000"/>
                </a:solidFill>
                <a:ea typeface="ＭＳ Ｐゴシック"/>
              </a:rPr>
              <a:t>4/30/20</a:t>
            </a:r>
          </a:p>
          <a:p>
            <a:pPr marL="0" lvl="0" indent="0"/>
            <a:r>
              <a:rPr lang="en-US" sz="1800" i="1" dirty="0">
                <a:solidFill>
                  <a:srgbClr val="0000FF"/>
                </a:solidFill>
                <a:ea typeface="ＭＳ Ｐゴシック"/>
              </a:rPr>
              <a:t>CLIN-4 	Encryption and Compression Design and Techniques Report – </a:t>
            </a:r>
            <a:r>
              <a:rPr lang="en-US" sz="1800" i="1" dirty="0">
                <a:solidFill>
                  <a:srgbClr val="000000"/>
                </a:solidFill>
                <a:ea typeface="ＭＳ Ｐゴシック"/>
              </a:rPr>
              <a:t>TBD</a:t>
            </a:r>
          </a:p>
          <a:p>
            <a:pPr marL="0" lvl="0" indent="0"/>
            <a:r>
              <a:rPr lang="en-US" sz="1800" i="1" dirty="0">
                <a:solidFill>
                  <a:srgbClr val="0000FF"/>
                </a:solidFill>
                <a:ea typeface="ＭＳ Ｐゴシック"/>
              </a:rPr>
              <a:t>CLIN-5 	Final Report and Team Presentation –</a:t>
            </a:r>
            <a:r>
              <a:rPr lang="en-US" sz="1800" i="1" dirty="0">
                <a:solidFill>
                  <a:srgbClr val="000000"/>
                </a:solidFill>
                <a:ea typeface="ＭＳ Ｐゴシック"/>
              </a:rPr>
              <a:t> 4/3/20</a:t>
            </a:r>
          </a:p>
          <a:p>
            <a:pPr marL="0" lvl="0" indent="0"/>
            <a:r>
              <a:rPr lang="en-US" sz="1800" i="1" dirty="0">
                <a:solidFill>
                  <a:srgbClr val="0000FF"/>
                </a:solidFill>
                <a:ea typeface="ＭＳ Ｐゴシック"/>
              </a:rPr>
              <a:t>CLIN-6 	Product Specifications – </a:t>
            </a:r>
            <a:r>
              <a:rPr lang="en-US" sz="1800" i="1" dirty="0">
                <a:solidFill>
                  <a:srgbClr val="000000"/>
                </a:solidFill>
                <a:ea typeface="ＭＳ Ｐゴシック"/>
              </a:rPr>
              <a:t>TBD</a:t>
            </a:r>
          </a:p>
          <a:p>
            <a:pPr marL="0" lvl="0" indent="0"/>
            <a:r>
              <a:rPr lang="en-US" sz="1800" i="1" dirty="0">
                <a:solidFill>
                  <a:srgbClr val="0000FF"/>
                </a:solidFill>
                <a:ea typeface="ＭＳ Ｐゴシック"/>
              </a:rPr>
              <a:t>CLIN-7 	Packer/Loader Source Code and Completed/Compiled Tool – </a:t>
            </a:r>
            <a:r>
              <a:rPr lang="en-US" sz="1800" i="1" dirty="0">
                <a:solidFill>
                  <a:srgbClr val="000000"/>
                </a:solidFill>
                <a:ea typeface="ＭＳ Ｐゴシック"/>
              </a:rPr>
              <a:t>4/24/20</a:t>
            </a:r>
            <a:endParaRPr lang="en-US" sz="1800" i="1" u="sng" dirty="0">
              <a:ea typeface="ＭＳ Ｐゴシック"/>
            </a:endParaRPr>
          </a:p>
          <a:p>
            <a:pPr marL="0" indent="0"/>
            <a:r>
              <a:rPr lang="en-US" sz="1800" u="sng" dirty="0">
                <a:ea typeface="ＭＳ Ｐゴシック"/>
              </a:rPr>
              <a:t>Key Accomplishments: </a:t>
            </a:r>
          </a:p>
          <a:p>
            <a:pPr marL="0" indent="0"/>
            <a:r>
              <a:rPr lang="en-US" sz="1800" dirty="0">
                <a:solidFill>
                  <a:srgbClr val="0000FF"/>
                </a:solidFill>
                <a:ea typeface="ＭＳ Ｐゴシック"/>
              </a:rPr>
              <a:t>Packer almost complete. Loader started. Networking started and strong progress made. 3.1-3.5 progressing simultaneously.</a:t>
            </a:r>
            <a:endParaRPr lang="en-US" sz="1800" u="sng" dirty="0">
              <a:solidFill>
                <a:srgbClr val="0000FF"/>
              </a:solidFill>
              <a:ea typeface="ＭＳ Ｐゴシック"/>
            </a:endParaRPr>
          </a:p>
          <a:p>
            <a:pPr marL="0" indent="0"/>
            <a:r>
              <a:rPr lang="en-US" sz="1800" u="sng" dirty="0">
                <a:ea typeface="ＭＳ Ｐゴシック"/>
              </a:rPr>
              <a:t>Issues:</a:t>
            </a:r>
            <a:r>
              <a:rPr lang="en-US" sz="1800" dirty="0">
                <a:ea typeface="ＭＳ Ｐゴシック"/>
              </a:rPr>
              <a:t> </a:t>
            </a:r>
            <a:r>
              <a:rPr lang="en-US" sz="1800" dirty="0">
                <a:solidFill>
                  <a:srgbClr val="0000FF"/>
                </a:solidFill>
                <a:ea typeface="ＭＳ Ｐゴシック"/>
              </a:rPr>
              <a:t>We are not as far into development as stated by our critical milestones, but we are confident in delivering the product by the specified date.</a:t>
            </a:r>
          </a:p>
          <a:p>
            <a:pPr marL="0" indent="0">
              <a:buNone/>
            </a:pPr>
            <a:r>
              <a:rPr lang="en-US" sz="1800" u="sng" dirty="0">
                <a:ea typeface="ＭＳ Ｐゴシック"/>
              </a:rPr>
              <a:t>Schedule Status:</a:t>
            </a:r>
            <a:r>
              <a:rPr lang="en-US" sz="1800" dirty="0">
                <a:ea typeface="ＭＳ Ｐゴシック"/>
              </a:rPr>
              <a:t> </a:t>
            </a:r>
            <a:r>
              <a:rPr lang="en-US" sz="1800" dirty="0">
                <a:solidFill>
                  <a:srgbClr val="0000FF"/>
                </a:solidFill>
                <a:ea typeface="ＭＳ Ｐゴシック"/>
              </a:rPr>
              <a:t>To complete 3.1-3.5 by week 24.</a:t>
            </a:r>
            <a:endParaRPr lang="en-US" sz="1800" i="1" dirty="0">
              <a:solidFill>
                <a:srgbClr val="0000FF"/>
              </a:solidFill>
              <a:ea typeface="ＭＳ Ｐゴシック"/>
            </a:endParaRPr>
          </a:p>
          <a:p>
            <a:pPr marL="0" indent="0"/>
            <a:r>
              <a:rPr lang="en-US" sz="1800" u="sng" dirty="0">
                <a:ea typeface="ＭＳ Ｐゴシック"/>
              </a:rPr>
              <a:t>Cost Status:</a:t>
            </a:r>
            <a:r>
              <a:rPr lang="en-US" sz="1800" dirty="0">
                <a:ea typeface="ＭＳ Ｐゴシック"/>
              </a:rPr>
              <a:t> </a:t>
            </a:r>
            <a:r>
              <a:rPr lang="en-US" sz="1800" dirty="0">
                <a:solidFill>
                  <a:srgbClr val="0000FF"/>
                </a:solidFill>
                <a:ea typeface="ＭＳ Ｐゴシック"/>
              </a:rPr>
              <a:t>No monetary cost, 490 hours contributed to date</a:t>
            </a:r>
            <a:endParaRPr lang="en-US" sz="1800" u="sng" dirty="0"/>
          </a:p>
          <a:p>
            <a:pPr marL="0" indent="0">
              <a:buNone/>
            </a:pPr>
            <a:endParaRPr lang="en-US" sz="1800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397264" y="585038"/>
            <a:ext cx="3860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Executive 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67040" y="746753"/>
            <a:ext cx="13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Date:</a:t>
            </a:r>
            <a:r>
              <a:rPr lang="en-US" u="sng" dirty="0"/>
              <a:t>2/7/20</a:t>
            </a:r>
          </a:p>
        </p:txBody>
      </p:sp>
    </p:spTree>
    <p:extLst>
      <p:ext uri="{BB962C8B-B14F-4D97-AF65-F5344CB8AC3E}">
        <p14:creationId xmlns:p14="http://schemas.microsoft.com/office/powerpoint/2010/main" val="267604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575" y="1531492"/>
            <a:ext cx="8229600" cy="4744899"/>
          </a:xfrm>
        </p:spPr>
        <p:txBody>
          <a:bodyPr>
            <a:normAutofit/>
          </a:bodyPr>
          <a:lstStyle/>
          <a:p>
            <a:r>
              <a:rPr lang="en-US" sz="2000" u="sng" dirty="0"/>
              <a:t>Critical Milestone Dates:</a:t>
            </a:r>
          </a:p>
          <a:p>
            <a:endParaRPr lang="en-US" sz="2000" u="sng" dirty="0"/>
          </a:p>
          <a:p>
            <a:pPr marL="457200" lvl="1" indent="0">
              <a:buNone/>
            </a:pPr>
            <a:endParaRPr lang="en-US" sz="2000" u="sng" dirty="0"/>
          </a:p>
          <a:p>
            <a:pPr marL="457200" lvl="1" indent="0">
              <a:buNone/>
            </a:pPr>
            <a:endParaRPr lang="en-US" sz="2000" u="sng" dirty="0"/>
          </a:p>
          <a:p>
            <a:endParaRPr lang="en-US" sz="2000" u="sng" dirty="0"/>
          </a:p>
          <a:p>
            <a:endParaRPr lang="en-US" sz="2000" u="sng" dirty="0"/>
          </a:p>
          <a:p>
            <a:endParaRPr lang="en-US" sz="2000" u="sng" dirty="0"/>
          </a:p>
          <a:p>
            <a:r>
              <a:rPr lang="en-US" sz="2000" u="sng" dirty="0"/>
              <a:t>Return to “Green” Plan (if Issues)”</a:t>
            </a:r>
            <a:r>
              <a:rPr lang="en-US" sz="2000" i="1" dirty="0">
                <a:solidFill>
                  <a:srgbClr val="0000FF"/>
                </a:solidFill>
              </a:rPr>
              <a:t>		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0000FF"/>
                </a:solidFill>
              </a:rPr>
              <a:t>Work over spring break to catch up.</a:t>
            </a:r>
          </a:p>
          <a:p>
            <a:pPr marL="0" indent="0">
              <a:buNone/>
            </a:pPr>
            <a:endParaRPr lang="en-US" sz="2000" i="1" u="sng" dirty="0">
              <a:solidFill>
                <a:srgbClr val="0000FF"/>
              </a:solidFill>
            </a:endParaRPr>
          </a:p>
          <a:p>
            <a:r>
              <a:rPr lang="en-US" sz="2000" u="sng" dirty="0"/>
              <a:t>Plans for Next Reporting Period:</a:t>
            </a:r>
          </a:p>
          <a:p>
            <a:r>
              <a:rPr lang="en-US" sz="2000" dirty="0">
                <a:solidFill>
                  <a:srgbClr val="0000FF"/>
                </a:solidFill>
              </a:rPr>
              <a:t>Complete through 4.5 (everything).</a:t>
            </a:r>
          </a:p>
          <a:p>
            <a:endParaRPr lang="en-US" sz="2000" u="sng" dirty="0"/>
          </a:p>
          <a:p>
            <a:endParaRPr lang="en-US" u="sng" dirty="0"/>
          </a:p>
          <a:p>
            <a:pPr marL="457200" lvl="1" indent="0">
              <a:buNone/>
            </a:pPr>
            <a:endParaRPr lang="en-US" u="sng" dirty="0"/>
          </a:p>
          <a:p>
            <a:pPr marL="457200" lvl="1" indent="0">
              <a:buNone/>
            </a:pPr>
            <a:endParaRPr lang="en-US" u="sng" dirty="0"/>
          </a:p>
        </p:txBody>
      </p:sp>
      <p:sp>
        <p:nvSpPr>
          <p:cNvPr id="2" name="Rectangle 1"/>
          <p:cNvSpPr/>
          <p:nvPr/>
        </p:nvSpPr>
        <p:spPr>
          <a:xfrm>
            <a:off x="428141" y="668842"/>
            <a:ext cx="38288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Issues/Future Plans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414C4F-C348-4979-B1CA-0A5C8A4F8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2081213"/>
            <a:ext cx="5442955" cy="181431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AF204-310D-4C18-AF63-4153CB71D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669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3746" y="741744"/>
            <a:ext cx="18850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Schedule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97230C-D3F1-47D1-88FA-9ED9A35C3DC0}"/>
              </a:ext>
            </a:extLst>
          </p:cNvPr>
          <p:cNvSpPr/>
          <p:nvPr/>
        </p:nvSpPr>
        <p:spPr>
          <a:xfrm>
            <a:off x="423745" y="4857076"/>
            <a:ext cx="737664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Comments:</a:t>
            </a: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Schedule adjusted for 3.1-3.5 to be completed co-currently.  Behind schedule, to complete 3.1-3.5 by week 24 and then begin deployment.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DEAAB9-E42C-40EB-8DAF-079DCBA08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CA6063-55E1-4E3F-AF8E-090E9E947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53" y="1666931"/>
            <a:ext cx="7910364" cy="24281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6D8670-7261-466F-9F5B-AC0C488BF230}"/>
              </a:ext>
            </a:extLst>
          </p:cNvPr>
          <p:cNvCxnSpPr>
            <a:cxnSpLocks/>
          </p:cNvCxnSpPr>
          <p:nvPr/>
        </p:nvCxnSpPr>
        <p:spPr>
          <a:xfrm>
            <a:off x="7085045" y="1617306"/>
            <a:ext cx="0" cy="25317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22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77" y="34807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u="sng" dirty="0"/>
              <a:t>Customer Satisfaction Survey</a:t>
            </a:r>
            <a:r>
              <a:rPr lang="en-US" sz="3200" dirty="0"/>
              <a:t>     </a:t>
            </a:r>
            <a:r>
              <a:rPr lang="en-US" sz="3200" u="sng" dirty="0"/>
              <a:t>Date: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8340" y="4852453"/>
            <a:ext cx="24895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Calibri"/>
              </a:rPr>
              <a:t>SPONSOR: </a:t>
            </a:r>
            <a:r>
              <a:rPr lang="en-US" i="1" dirty="0">
                <a:latin typeface="Calibri"/>
              </a:rPr>
              <a:t>to provide Ratings and Comments</a:t>
            </a:r>
          </a:p>
          <a:p>
            <a:endParaRPr lang="en-US" b="1" i="1" dirty="0">
              <a:latin typeface="Calibri"/>
            </a:endParaRPr>
          </a:p>
          <a:p>
            <a:r>
              <a:rPr lang="en-US" b="1" i="1" dirty="0">
                <a:latin typeface="Calibri"/>
              </a:rPr>
              <a:t>IMPORTANT:</a:t>
            </a:r>
            <a:r>
              <a:rPr lang="en-US" i="1" dirty="0">
                <a:latin typeface="Calibri"/>
              </a:rPr>
              <a:t> be sure to request well in advance of due date</a:t>
            </a:r>
          </a:p>
        </p:txBody>
      </p:sp>
      <p:sp>
        <p:nvSpPr>
          <p:cNvPr id="3" name="Rectangle 2"/>
          <p:cNvSpPr/>
          <p:nvPr/>
        </p:nvSpPr>
        <p:spPr>
          <a:xfrm>
            <a:off x="284649" y="688281"/>
            <a:ext cx="42873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Customer Satisfaction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6FEE2-3B89-4D71-88BE-E5821CF6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788557-FD4A-4173-BF46-887D307AF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83" y="1497000"/>
            <a:ext cx="7463434" cy="38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62867"/>
      </p:ext>
    </p:extLst>
  </p:cSld>
  <p:clrMapOvr>
    <a:masterClrMapping/>
  </p:clrMapOvr>
</p:sld>
</file>

<file path=ppt/theme/theme1.xml><?xml version="1.0" encoding="utf-8"?>
<a:theme xmlns:a="http://schemas.openxmlformats.org/drawingml/2006/main" name="MasonBrand.pxtx">
  <a:themeElements>
    <a:clrScheme name="Custom 6">
      <a:dk1>
        <a:srgbClr val="116020"/>
      </a:dk1>
      <a:lt1>
        <a:sysClr val="window" lastClr="FFFFFF"/>
      </a:lt1>
      <a:dk2>
        <a:srgbClr val="1E6E86"/>
      </a:dk2>
      <a:lt2>
        <a:srgbClr val="C5D1D7"/>
      </a:lt2>
      <a:accent1>
        <a:srgbClr val="990B01"/>
      </a:accent1>
      <a:accent2>
        <a:srgbClr val="DFBD17"/>
      </a:accent2>
      <a:accent3>
        <a:srgbClr val="99611F"/>
      </a:accent3>
      <a:accent4>
        <a:srgbClr val="8C7B70"/>
      </a:accent4>
      <a:accent5>
        <a:srgbClr val="719920"/>
      </a:accent5>
      <a:accent6>
        <a:srgbClr val="EE6D17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943</TotalTime>
  <Words>89</Words>
  <Application>Microsoft Office PowerPoint</Application>
  <PresentationFormat>On-screen Show (4:3)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MasonBrand.pxtx</vt:lpstr>
      <vt:lpstr>PowerPoint Presentation</vt:lpstr>
      <vt:lpstr>PowerPoint Presentation</vt:lpstr>
      <vt:lpstr>PowerPoint Presentation</vt:lpstr>
      <vt:lpstr>Customer Satisfaction Survey     Date: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Gino Manzo</dc:creator>
  <cp:keywords>Unrestricted</cp:keywords>
  <cp:lastModifiedBy>Mitchell Palmer</cp:lastModifiedBy>
  <cp:revision>107</cp:revision>
  <dcterms:created xsi:type="dcterms:W3CDTF">2014-09-12T22:35:10Z</dcterms:created>
  <dcterms:modified xsi:type="dcterms:W3CDTF">2020-03-03T02:45:20Z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M SIP Document Sensitivity">
    <vt:lpwstr/>
  </property>
  <property fmtid="{D5CDD505-2E9C-101B-9397-08002B2CF9AE}" pid="3" name="Document Author">
    <vt:lpwstr>US\e391756</vt:lpwstr>
  </property>
  <property fmtid="{D5CDD505-2E9C-101B-9397-08002B2CF9AE}" pid="4" name="Document Sensitivity">
    <vt:lpwstr>1</vt:lpwstr>
  </property>
  <property fmtid="{D5CDD505-2E9C-101B-9397-08002B2CF9AE}" pid="5" name="ThirdParty">
    <vt:lpwstr/>
  </property>
  <property fmtid="{D5CDD505-2E9C-101B-9397-08002B2CF9AE}" pid="6" name="OCI Restriction">
    <vt:bool>false</vt:bool>
  </property>
  <property fmtid="{D5CDD505-2E9C-101B-9397-08002B2CF9AE}" pid="7" name="OCI Additional Info">
    <vt:lpwstr/>
  </property>
  <property fmtid="{D5CDD505-2E9C-101B-9397-08002B2CF9AE}" pid="8" name="Allow Header Overwrite">
    <vt:bool>true</vt:bool>
  </property>
  <property fmtid="{D5CDD505-2E9C-101B-9397-08002B2CF9AE}" pid="9" name="Allow Footer Overwrite">
    <vt:bool>true</vt:bool>
  </property>
  <property fmtid="{D5CDD505-2E9C-101B-9397-08002B2CF9AE}" pid="10" name="Multiple Selected">
    <vt:lpwstr>-1</vt:lpwstr>
  </property>
  <property fmtid="{D5CDD505-2E9C-101B-9397-08002B2CF9AE}" pid="11" name="SIPLongWording">
    <vt:lpwstr>_x000d_
_x000d_
</vt:lpwstr>
  </property>
  <property fmtid="{D5CDD505-2E9C-101B-9397-08002B2CF9AE}" pid="12" name="ExpCountry">
    <vt:lpwstr/>
  </property>
</Properties>
</file>