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6"/>
  </p:notesMasterIdLst>
  <p:handoutMasterIdLst>
    <p:handoutMasterId r:id="rId7"/>
  </p:handoutMasterIdLst>
  <p:sldIdLst>
    <p:sldId id="370" r:id="rId2"/>
    <p:sldId id="371" r:id="rId3"/>
    <p:sldId id="372" r:id="rId4"/>
    <p:sldId id="3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FCF7FD-325A-4569-B7F7-741E7D9E96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E110C-43EC-4423-BB5C-A90554A1F0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51BC-C445-446D-89AB-BCD3F4F4B0F1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992-DA71-4E7A-B0C6-EF24E08C96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00F6E-BF61-4414-AB07-FB92F6E5BC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85567-F8E4-4568-8E6B-B598FC27B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677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1918-4594-DE4E-9D50-1A3B5A7A52B7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F512-A22F-C441-AB36-E48F586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87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2164144"/>
            <a:ext cx="9144000" cy="2314549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116020"/>
                </a:solidFill>
                <a:latin typeface="Calibri"/>
              </a:rPr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8" y="198292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01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3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2647"/>
            <a:ext cx="8229600" cy="387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5F33AA-5E86-B842-ADC4-E7263019AD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9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DA15F6-C902-4F2A-93E0-B3AFF1CBB8BF}" type="datetime1">
              <a:rPr lang="en-US" smtClean="0">
                <a:solidFill>
                  <a:prstClr val="black"/>
                </a:solidFill>
                <a:latin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11/4/2019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E7756-CA47-C54C-AE7B-218CD8D80547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0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835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9DECEA-1F70-774C-8AE6-641F1F89D7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7E2E0F-2D7A-6644-862A-A6BF3C31164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11/4/2019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2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6492188" y="6477000"/>
            <a:ext cx="1889812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defRPr/>
            </a:pPr>
            <a:endParaRPr lang="en-US" kern="0" spc="15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5465" y="107592"/>
            <a:ext cx="2782367" cy="44920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978565" y="6550968"/>
            <a:ext cx="1697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116020"/>
                </a:solidFill>
                <a:latin typeface="Calibri"/>
              </a:rPr>
              <a:t>Fall 2018 :</a:t>
            </a:r>
            <a:r>
              <a:rPr lang="en-US" sz="900">
                <a:solidFill>
                  <a:srgbClr val="116020"/>
                </a:solidFill>
                <a:latin typeface="Calibri"/>
              </a:rPr>
              <a:t> </a:t>
            </a:r>
            <a:r>
              <a:rPr lang="en-US" sz="900" i="1">
                <a:solidFill>
                  <a:srgbClr val="116020"/>
                </a:solidFill>
                <a:latin typeface="Calibri"/>
              </a:rPr>
              <a:t>Senior Design Project</a:t>
            </a:r>
            <a:endParaRPr lang="en-US" sz="90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0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8" r:id="rId4"/>
    <p:sldLayoutId id="214748378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7F20-2D32-409B-A4A1-7B7186A7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160869"/>
            <a:ext cx="184731" cy="646331"/>
          </a:xfrm>
        </p:spPr>
        <p:txBody>
          <a:bodyPr wrap="none" anchor="b" anchorCtr="1">
            <a:spAutoFit/>
          </a:bodyPr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758"/>
            <a:ext cx="8229600" cy="5088464"/>
          </a:xfrm>
        </p:spPr>
        <p:txBody>
          <a:bodyPr>
            <a:noAutofit/>
          </a:bodyPr>
          <a:lstStyle/>
          <a:p>
            <a:pPr marL="0" indent="0"/>
            <a:r>
              <a:rPr lang="en-US" u="sng">
                <a:ea typeface="ＭＳ Ｐゴシック"/>
              </a:rPr>
              <a:t>Project Name:</a:t>
            </a:r>
            <a:r>
              <a:rPr lang="en-US">
                <a:ea typeface="ＭＳ Ｐゴシック"/>
              </a:rPr>
              <a:t> </a:t>
            </a:r>
            <a:r>
              <a:rPr lang="en-US" i="1">
                <a:solidFill>
                  <a:srgbClr val="0000FF"/>
                </a:solidFill>
                <a:ea typeface="ＭＳ Ｐゴシック"/>
              </a:rPr>
              <a:t>Windows Packer/Loader</a:t>
            </a:r>
          </a:p>
          <a:p>
            <a:pPr marL="0" indent="0"/>
            <a:r>
              <a:rPr lang="en-US" u="sng">
                <a:ea typeface="ＭＳ Ｐゴシック"/>
              </a:rPr>
              <a:t>Team Name:</a:t>
            </a:r>
            <a:r>
              <a:rPr lang="en-US">
                <a:ea typeface="ＭＳ Ｐゴシック"/>
              </a:rPr>
              <a:t> </a:t>
            </a:r>
            <a:r>
              <a:rPr lang="en-US" i="1">
                <a:solidFill>
                  <a:srgbClr val="0000FF"/>
                </a:solidFill>
                <a:ea typeface="ＭＳ Ｐゴシック"/>
              </a:rPr>
              <a:t>BluSh3ll</a:t>
            </a:r>
          </a:p>
          <a:p>
            <a:pPr marL="0" indent="0"/>
            <a:r>
              <a:rPr lang="en-US" u="sng">
                <a:ea typeface="ＭＳ Ｐゴシック"/>
              </a:rPr>
              <a:t>Deliverables:</a:t>
            </a:r>
            <a:r>
              <a:rPr lang="en-US">
                <a:ea typeface="ＭＳ Ｐゴシック"/>
              </a:rPr>
              <a:t> </a:t>
            </a:r>
            <a:endParaRPr lang="en-US"/>
          </a:p>
          <a:p>
            <a:pPr marL="0" lvl="0" indent="0"/>
            <a:r>
              <a:rPr lang="en-US" i="1">
                <a:solidFill>
                  <a:srgbClr val="0000FF"/>
                </a:solidFill>
              </a:rPr>
              <a:t>CLIN-1 	Customer Reporting “Quad -Pack” - </a:t>
            </a:r>
            <a:r>
              <a:rPr lang="en-US" i="1">
                <a:solidFill>
                  <a:srgbClr val="000000"/>
                </a:solidFill>
              </a:rPr>
              <a:t>?</a:t>
            </a:r>
          </a:p>
          <a:p>
            <a:pPr marL="0" lvl="0" indent="0"/>
            <a:r>
              <a:rPr lang="en-US" i="1">
                <a:solidFill>
                  <a:srgbClr val="0000FF"/>
                </a:solidFill>
              </a:rPr>
              <a:t>CLIN-2 	Weekly Activity/Time Sheet – </a:t>
            </a:r>
            <a:r>
              <a:rPr lang="en-US" i="1">
                <a:solidFill>
                  <a:srgbClr val="000000"/>
                </a:solidFill>
              </a:rPr>
              <a:t>Due every Friday </a:t>
            </a:r>
          </a:p>
          <a:p>
            <a:pPr marL="0" lvl="0" indent="0"/>
            <a:r>
              <a:rPr lang="en-US" i="1">
                <a:solidFill>
                  <a:srgbClr val="0000FF"/>
                </a:solidFill>
              </a:rPr>
              <a:t>CLIN-3 	Color Team Briefing – </a:t>
            </a:r>
            <a:r>
              <a:rPr lang="en-US" i="1">
                <a:solidFill>
                  <a:srgbClr val="000000"/>
                </a:solidFill>
              </a:rPr>
              <a:t>9/22/19</a:t>
            </a:r>
          </a:p>
          <a:p>
            <a:pPr marL="0" lvl="0" indent="0"/>
            <a:r>
              <a:rPr lang="en-US" i="1">
                <a:solidFill>
                  <a:srgbClr val="0000FF"/>
                </a:solidFill>
              </a:rPr>
              <a:t>CLIN-4 	Proposal – </a:t>
            </a:r>
            <a:r>
              <a:rPr lang="en-US" i="1">
                <a:solidFill>
                  <a:srgbClr val="000000"/>
                </a:solidFill>
              </a:rPr>
              <a:t>10/18/19</a:t>
            </a:r>
          </a:p>
          <a:p>
            <a:pPr marL="0" lvl="0" indent="0"/>
            <a:r>
              <a:rPr lang="en-US" i="1">
                <a:solidFill>
                  <a:srgbClr val="0000FF"/>
                </a:solidFill>
              </a:rPr>
              <a:t>CLIN-5 	Design Review Briefing </a:t>
            </a:r>
            <a:r>
              <a:rPr lang="en-US" i="1">
                <a:solidFill>
                  <a:srgbClr val="000000"/>
                </a:solidFill>
              </a:rPr>
              <a:t>– 12/1/19</a:t>
            </a:r>
          </a:p>
          <a:p>
            <a:pPr marL="0" lvl="0" indent="0"/>
            <a:r>
              <a:rPr lang="en-US" i="1">
                <a:solidFill>
                  <a:srgbClr val="0000FF"/>
                </a:solidFill>
              </a:rPr>
              <a:t>CLIN-6 	Poster Paper – </a:t>
            </a:r>
            <a:r>
              <a:rPr lang="en-US" i="1">
                <a:solidFill>
                  <a:srgbClr val="000000"/>
                </a:solidFill>
              </a:rPr>
              <a:t>Next Semester</a:t>
            </a:r>
          </a:p>
          <a:p>
            <a:pPr marL="0" lvl="0" indent="0"/>
            <a:r>
              <a:rPr lang="en-US" i="1">
                <a:solidFill>
                  <a:srgbClr val="0000FF"/>
                </a:solidFill>
              </a:rPr>
              <a:t>CLIN-7 	Encryption and Compression Design and Techniques Report – </a:t>
            </a:r>
            <a:r>
              <a:rPr lang="en-US" i="1">
                <a:solidFill>
                  <a:srgbClr val="000000"/>
                </a:solidFill>
              </a:rPr>
              <a:t>Next Semester</a:t>
            </a:r>
          </a:p>
          <a:p>
            <a:pPr marL="0" lvl="0" indent="0"/>
            <a:r>
              <a:rPr lang="en-US" i="1">
                <a:solidFill>
                  <a:srgbClr val="0000FF"/>
                </a:solidFill>
              </a:rPr>
              <a:t>CLIN-8 	Final Report and Team Presentation –</a:t>
            </a:r>
            <a:r>
              <a:rPr lang="en-US" i="1">
                <a:solidFill>
                  <a:srgbClr val="000000"/>
                </a:solidFill>
              </a:rPr>
              <a:t> End of Next Semester</a:t>
            </a:r>
          </a:p>
          <a:p>
            <a:pPr marL="0" lvl="0" indent="0"/>
            <a:r>
              <a:rPr lang="en-US" i="1">
                <a:solidFill>
                  <a:srgbClr val="0000FF"/>
                </a:solidFill>
              </a:rPr>
              <a:t>CLIN-9 	Product Specifications - </a:t>
            </a:r>
            <a:r>
              <a:rPr lang="en-US" i="1">
                <a:solidFill>
                  <a:srgbClr val="000000"/>
                </a:solidFill>
              </a:rPr>
              <a:t>?</a:t>
            </a:r>
          </a:p>
          <a:p>
            <a:pPr marL="0" lvl="0" indent="0"/>
            <a:r>
              <a:rPr lang="en-US" i="1">
                <a:solidFill>
                  <a:srgbClr val="0000FF"/>
                </a:solidFill>
              </a:rPr>
              <a:t>CLIN-10 	Packer/Loader Source Code and Completed/Compiled Tool – </a:t>
            </a:r>
            <a:r>
              <a:rPr lang="en-US" i="1">
                <a:solidFill>
                  <a:srgbClr val="000000"/>
                </a:solidFill>
              </a:rPr>
              <a:t>Week 20</a:t>
            </a:r>
          </a:p>
          <a:p>
            <a:pPr marL="0" indent="0">
              <a:buNone/>
            </a:pPr>
            <a:r>
              <a:rPr lang="en-US" u="sng"/>
              <a:t>Key Accomplishments:</a:t>
            </a:r>
          </a:p>
          <a:p>
            <a:pPr marL="0" indent="0">
              <a:buNone/>
            </a:pPr>
            <a:r>
              <a:rPr lang="en-US" i="1">
                <a:solidFill>
                  <a:srgbClr val="0000FF"/>
                </a:solidFill>
              </a:rPr>
              <a:t>Set up and began initial development using .NET 3.5 and its namespaces in </a:t>
            </a:r>
            <a:r>
              <a:rPr lang="en-US" i="1" err="1">
                <a:solidFill>
                  <a:srgbClr val="0000FF"/>
                </a:solidFill>
              </a:rPr>
              <a:t>VisualStudio</a:t>
            </a:r>
            <a:r>
              <a:rPr lang="en-US" i="1">
                <a:solidFill>
                  <a:srgbClr val="0000FF"/>
                </a:solidFill>
              </a:rPr>
              <a:t> synced to </a:t>
            </a:r>
            <a:r>
              <a:rPr lang="en-US" i="1" err="1">
                <a:solidFill>
                  <a:srgbClr val="0000FF"/>
                </a:solidFill>
              </a:rPr>
              <a:t>Github</a:t>
            </a:r>
            <a:r>
              <a:rPr lang="en-US" i="1">
                <a:solidFill>
                  <a:srgbClr val="0000FF"/>
                </a:solidFill>
              </a:rPr>
              <a:t> repo.</a:t>
            </a:r>
            <a:endParaRPr lang="en-US"/>
          </a:p>
          <a:p>
            <a:pPr marL="0" indent="0">
              <a:buNone/>
            </a:pPr>
            <a:r>
              <a:rPr lang="en-US" u="sng"/>
              <a:t>Issues: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00FF"/>
                </a:solidFill>
              </a:rPr>
              <a:t>Initial delay in contacting costumer, finding ample time to meet around other exams and projects, 1 missed bi-weekly call with SME,  late submissions for week 10</a:t>
            </a:r>
          </a:p>
          <a:p>
            <a:pPr marL="0" indent="0">
              <a:buNone/>
            </a:pPr>
            <a:r>
              <a:rPr lang="en-US" u="sng"/>
              <a:t>Schedule Status: </a:t>
            </a:r>
            <a:r>
              <a:rPr lang="en-US">
                <a:solidFill>
                  <a:srgbClr val="0000FF"/>
                </a:solidFill>
              </a:rPr>
              <a:t>On Schedule</a:t>
            </a:r>
            <a:endParaRPr lang="en-US" i="1">
              <a:solidFill>
                <a:srgbClr val="0000FF"/>
              </a:solidFill>
            </a:endParaRPr>
          </a:p>
          <a:p>
            <a:pPr marL="0" indent="0"/>
            <a:r>
              <a:rPr lang="en-US" u="sng">
                <a:ea typeface="ＭＳ Ｐゴシック"/>
              </a:rPr>
              <a:t>Cost Status:</a:t>
            </a:r>
            <a:r>
              <a:rPr lang="en-US">
                <a:ea typeface="ＭＳ Ｐゴシック"/>
              </a:rPr>
              <a:t> </a:t>
            </a:r>
            <a:r>
              <a:rPr lang="en-US">
                <a:solidFill>
                  <a:srgbClr val="0000FF"/>
                </a:solidFill>
              </a:rPr>
              <a:t>No monetary cost, 187 Hours contributed (202 predicted)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4843" y="585038"/>
            <a:ext cx="3860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7040" y="746753"/>
            <a:ext cx="173977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/>
              <a:t>Date: </a:t>
            </a:r>
            <a:r>
              <a:rPr lang="en-US" u="sng"/>
              <a:t>11/3/2019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75" y="1191860"/>
            <a:ext cx="8229600" cy="5208730"/>
          </a:xfrm>
        </p:spPr>
        <p:txBody>
          <a:bodyPr>
            <a:normAutofit/>
          </a:bodyPr>
          <a:lstStyle/>
          <a:p>
            <a:r>
              <a:rPr lang="en-US" sz="2000" u="sng"/>
              <a:t>Critical Milestone Dates:</a:t>
            </a:r>
          </a:p>
          <a:p>
            <a:endParaRPr lang="en-US" sz="2000" u="sng"/>
          </a:p>
          <a:p>
            <a:pPr marL="457200" lvl="1" indent="0">
              <a:buNone/>
            </a:pPr>
            <a:endParaRPr lang="en-US" sz="2000" u="sng"/>
          </a:p>
          <a:p>
            <a:pPr marL="457200" lvl="1" indent="0">
              <a:buNone/>
            </a:pPr>
            <a:endParaRPr lang="en-US" sz="2000" u="sng"/>
          </a:p>
          <a:p>
            <a:endParaRPr lang="en-US" sz="2000" u="sng"/>
          </a:p>
          <a:p>
            <a:endParaRPr lang="en-US" sz="2000" u="sng"/>
          </a:p>
          <a:p>
            <a:endParaRPr lang="en-US" sz="2000" u="sng"/>
          </a:p>
          <a:p>
            <a:endParaRPr lang="en-US" sz="2000" u="sng"/>
          </a:p>
          <a:p>
            <a:r>
              <a:rPr lang="en-US" sz="2000" u="sng"/>
              <a:t>Return to “Green”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FF"/>
                </a:solidFill>
              </a:rPr>
              <a:t>If issues occur this semester, we will allocate more time to work during winter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FF"/>
                </a:solidFill>
              </a:rPr>
              <a:t>If issues occur next semester, we will cut back on the testing and development phase to allocate more time to fix issues</a:t>
            </a:r>
            <a:endParaRPr lang="en-US" sz="1500" u="sng">
              <a:solidFill>
                <a:srgbClr val="0000FF"/>
              </a:solidFill>
            </a:endParaRPr>
          </a:p>
          <a:p>
            <a:r>
              <a:rPr lang="en-US" sz="2000" u="sng"/>
              <a:t>Plans for Next Reporting Period: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FF"/>
                </a:solidFill>
              </a:rPr>
              <a:t>Plans are listed in Critical Milestone section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2000" u="sng"/>
          </a:p>
          <a:p>
            <a:endParaRPr lang="en-US" u="sng"/>
          </a:p>
          <a:p>
            <a:pPr marL="457200" lvl="1" indent="0">
              <a:buNone/>
            </a:pPr>
            <a:endParaRPr lang="en-US" u="sng"/>
          </a:p>
          <a:p>
            <a:pPr marL="457200" lvl="1" indent="0">
              <a:buNone/>
            </a:pPr>
            <a:endParaRPr lang="en-US" u="sng"/>
          </a:p>
        </p:txBody>
      </p:sp>
      <p:sp>
        <p:nvSpPr>
          <p:cNvPr id="2" name="Rectangle 1"/>
          <p:cNvSpPr/>
          <p:nvPr/>
        </p:nvSpPr>
        <p:spPr>
          <a:xfrm>
            <a:off x="2145907" y="469754"/>
            <a:ext cx="3828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Issues/Future Plans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1125" y="622676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Date: </a:t>
            </a:r>
            <a:r>
              <a:rPr lang="en-US" u="sng"/>
              <a:t>11/3/2019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19F82F-2E2E-4D0D-8297-87FA36378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02816"/>
              </p:ext>
            </p:extLst>
          </p:nvPr>
        </p:nvGraphicFramePr>
        <p:xfrm>
          <a:off x="489875" y="1554102"/>
          <a:ext cx="7841021" cy="2609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124">
                  <a:extLst>
                    <a:ext uri="{9D8B030D-6E8A-4147-A177-3AD203B41FA5}">
                      <a16:colId xmlns:a16="http://schemas.microsoft.com/office/drawing/2014/main" val="671418013"/>
                    </a:ext>
                  </a:extLst>
                </a:gridCol>
                <a:gridCol w="1723189">
                  <a:extLst>
                    <a:ext uri="{9D8B030D-6E8A-4147-A177-3AD203B41FA5}">
                      <a16:colId xmlns:a16="http://schemas.microsoft.com/office/drawing/2014/main" val="3523765146"/>
                    </a:ext>
                  </a:extLst>
                </a:gridCol>
                <a:gridCol w="3538146">
                  <a:extLst>
                    <a:ext uri="{9D8B030D-6E8A-4147-A177-3AD203B41FA5}">
                      <a16:colId xmlns:a16="http://schemas.microsoft.com/office/drawing/2014/main" val="2081966058"/>
                    </a:ext>
                  </a:extLst>
                </a:gridCol>
                <a:gridCol w="652569">
                  <a:extLst>
                    <a:ext uri="{9D8B030D-6E8A-4147-A177-3AD203B41FA5}">
                      <a16:colId xmlns:a16="http://schemas.microsoft.com/office/drawing/2014/main" val="2284990309"/>
                    </a:ext>
                  </a:extLst>
                </a:gridCol>
                <a:gridCol w="621980">
                  <a:extLst>
                    <a:ext uri="{9D8B030D-6E8A-4147-A177-3AD203B41FA5}">
                      <a16:colId xmlns:a16="http://schemas.microsoft.com/office/drawing/2014/main" val="812472574"/>
                    </a:ext>
                  </a:extLst>
                </a:gridCol>
                <a:gridCol w="621980">
                  <a:extLst>
                    <a:ext uri="{9D8B030D-6E8A-4147-A177-3AD203B41FA5}">
                      <a16:colId xmlns:a16="http://schemas.microsoft.com/office/drawing/2014/main" val="264275889"/>
                    </a:ext>
                  </a:extLst>
                </a:gridCol>
                <a:gridCol w="469033">
                  <a:extLst>
                    <a:ext uri="{9D8B030D-6E8A-4147-A177-3AD203B41FA5}">
                      <a16:colId xmlns:a16="http://schemas.microsoft.com/office/drawing/2014/main" val="2548966086"/>
                    </a:ext>
                  </a:extLst>
                </a:gridCol>
              </a:tblGrid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Activity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Deliverables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Finish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Duration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985942284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Requirements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What does our customer need from the product?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T00, T01, T02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8/26/2019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10/6/2019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533831782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Research &amp; Design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What do we need to know in order to build our prodcut.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10/7/2019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10/27/2019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86705209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Existing Tools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What tools arleady exist, how do they work, and where do they fall short?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10/7/2019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10/13/2019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3008495902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General Architecture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Refine required software, structures, and tools for Dev.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T04, E03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10/14/2019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10/20/2019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4181320170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Design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Define minimal viable product at each Dev. Stage.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10/21/2019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10/27/2019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58715942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Implementation / Coding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Creating the product.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10/28/2019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2/17/2019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933096895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Packer Dev.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Build packer.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T06, T07, T11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10/28/2019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11/10/2019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3770371218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Loader Dev.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Build loader.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T08, T09, E04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11/11/2019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11/24/2019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650270193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P/L Networking Dev.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Build networking for the packer to communicate with the loader.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T10, T12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11/25/2019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12/8/2019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40123165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P/L Networking Integration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Verification of previous development phases.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1/20/2019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2/2/2019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46430342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Deployment Mechanism Dev.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Build basic modules for deploying the packer/loader.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2/3/2019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2/16/2019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037664047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Testing &amp; Quality Assurance (Q.A.)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Verifying the product performs as designed.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2/17/2019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3/29/2019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476914095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Packer Q.A.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Check packer performance.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2/17/2019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2/23/2019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546473684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Loader Q.A.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Check loader performance.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2/24/2019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3/1/2019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921705013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Networking Integration Q.A.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Check network performance.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3/2/2019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3/8/2019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943739016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Customer Deployment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Have customer deploy product in their enviornment for user testing.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3/16/2019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3/22/2019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3635911651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Findal Development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Final touches and packaging and workflow to meet customer requests.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3/23/2019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3/29/2019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67842346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D8548-033B-4F8C-A398-8EB89B7F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6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87234" y="646000"/>
            <a:ext cx="1885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Schedule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1348" y="741744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Date: </a:t>
            </a:r>
            <a:r>
              <a:rPr lang="en-US" u="sng"/>
              <a:t>11/3/2019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8F1AA1-D1E0-47D7-B52C-DA63F5AE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6" y="1736870"/>
            <a:ext cx="8680618" cy="2794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79325-3A83-4971-B36A-F27DBA6DEDD6}"/>
              </a:ext>
            </a:extLst>
          </p:cNvPr>
          <p:cNvSpPr txBox="1"/>
          <p:nvPr/>
        </p:nvSpPr>
        <p:spPr>
          <a:xfrm>
            <a:off x="177454" y="4641683"/>
            <a:ext cx="562283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Comments: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- Project is on schedule; we have started implementation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DABEB-8E06-43EF-95BC-87D6062B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22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31433"/>
              </p:ext>
            </p:extLst>
          </p:nvPr>
        </p:nvGraphicFramePr>
        <p:xfrm>
          <a:off x="280988" y="1501775"/>
          <a:ext cx="8466137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Worksheet" r:id="rId3" imgW="5172130" imgH="3009988" progId="Excel.Sheet.12">
                  <p:embed/>
                </p:oleObj>
              </mc:Choice>
              <mc:Fallback>
                <p:oleObj name="Worksheet" r:id="rId3" imgW="5172130" imgH="3009988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8" y="1501775"/>
                        <a:ext cx="8466137" cy="492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77" y="3480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/>
              <a:t>Customer Satisfaction Survey</a:t>
            </a:r>
            <a:r>
              <a:rPr lang="en-US" sz="3200"/>
              <a:t>     </a:t>
            </a:r>
            <a:r>
              <a:rPr lang="en-US" sz="3200" u="sng"/>
              <a:t>Date: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801" y="551121"/>
            <a:ext cx="4287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7028" y="737310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Date: </a:t>
            </a:r>
            <a:r>
              <a:rPr lang="en-US" u="sng"/>
              <a:t>11/3/2019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5E5C4-521A-47A4-9D32-2984C68D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662867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</TotalTime>
  <Words>392</Words>
  <Application>Microsoft Office PowerPoint</Application>
  <PresentationFormat>On-screen Show (4:3)</PresentationFormat>
  <Paragraphs>163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MasonBrand.pxtx</vt:lpstr>
      <vt:lpstr>Microsoft Excel Worksheet</vt:lpstr>
      <vt:lpstr>PowerPoint Presentation</vt:lpstr>
      <vt:lpstr>PowerPoint Presentation</vt:lpstr>
      <vt:lpstr>PowerPoint Presentation</vt:lpstr>
      <vt:lpstr>Customer Satisfaction Survey     Date: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Gino Manzo</dc:creator>
  <cp:keywords>Unrestricted</cp:keywords>
  <cp:lastModifiedBy>Allison Elfring</cp:lastModifiedBy>
  <cp:revision>5</cp:revision>
  <dcterms:created xsi:type="dcterms:W3CDTF">2014-09-12T22:35:10Z</dcterms:created>
  <dcterms:modified xsi:type="dcterms:W3CDTF">2019-11-06T15:09:18Z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US\e391756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