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6A2AFF-2ABB-4752-9D38-5823AF7A4EFB}">
  <a:tblStyle styleId="{216A2AFF-2ABB-4752-9D38-5823AF7A4EF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488ff88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488ff88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dc521d0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dc521d0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488ff88b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88ff88b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488ff88b7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488ff88b7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6f266c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f266c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488ff88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88ff88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488ff88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88ff88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88ff88b7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88ff88b7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496c75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96c75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hyperlink" Target="https://www.crowdstrike.com/blog/who-is-fancy-bear/" TargetMode="External"/><Relationship Id="rId10" Type="http://schemas.openxmlformats.org/officeDocument/2006/relationships/hyperlink" Target="https://openaccess.leidenuniv.nl/bitstream/handle/1887/64569/Pols_P_2018_CS.pdf?sequence=2" TargetMode="External"/><Relationship Id="rId13" Type="http://schemas.openxmlformats.org/officeDocument/2006/relationships/hyperlink" Target="https://www.welivesecurity.com/2019/09/24/no-summer-vacations-zebrocy/" TargetMode="External"/><Relationship Id="rId12" Type="http://schemas.openxmlformats.org/officeDocument/2006/relationships/hyperlink" Target="https://unit42.paloaltonetworks.com/dear-joohn-sofacy-groups-global-campaig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fireeye.com/content/dam/fireeye-www/global/en/current-threats/pdfs/rpt-apt28.pdf" TargetMode="External"/><Relationship Id="rId4" Type="http://schemas.openxmlformats.org/officeDocument/2006/relationships/hyperlink" Target="https://www.fireeye.com/current-threats/apt-groups.html" TargetMode="External"/><Relationship Id="rId9" Type="http://schemas.openxmlformats.org/officeDocument/2006/relationships/hyperlink" Target="https://www.waterisac.org/system/files/articles/NCSC_APT28_Advisory.pdf" TargetMode="External"/><Relationship Id="rId5" Type="http://schemas.openxmlformats.org/officeDocument/2006/relationships/hyperlink" Target="https://www.fireeye.com/content/dam/fireeye-www/global/en/current-threats/pdfs/rpt-apt28.pdf" TargetMode="External"/><Relationship Id="rId6" Type="http://schemas.openxmlformats.org/officeDocument/2006/relationships/hyperlink" Target="https://www.fireeye.com/blog/threat-research/2014/10/apt28-a-window-into-russias-cyber-espionage-operations.html" TargetMode="External"/><Relationship Id="rId7" Type="http://schemas.openxmlformats.org/officeDocument/2006/relationships/hyperlink" Target="https://attack.mitre.org/groups/G0007/" TargetMode="External"/><Relationship Id="rId8" Type="http://schemas.openxmlformats.org/officeDocument/2006/relationships/hyperlink" Target="https://www.virustotal.com/gui/file/3f48dbbf86f29e01809550f4272a894ff4b09bd48b0637bd6745db84d2cec2b6/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aterisac.org/system/files/articles/NCSC_APT28_Advisory.pdf" TargetMode="External"/><Relationship Id="rId4" Type="http://schemas.openxmlformats.org/officeDocument/2006/relationships/hyperlink" Target="https://otx.alienvault.com/pulse/5bb5dea01421cb37cdd4c67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77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APT28</a:t>
            </a:r>
            <a:endParaRPr/>
          </a:p>
          <a:p>
            <a:pPr indent="0" lvl="0" marL="0" rtl="0" algn="ctr">
              <a:spcBef>
                <a:spcPts val="0"/>
              </a:spcBef>
              <a:spcAft>
                <a:spcPts val="0"/>
              </a:spcAft>
              <a:buNone/>
            </a:pPr>
            <a:r>
              <a:rPr lang="en"/>
              <a:t>Fancy Bear</a:t>
            </a:r>
            <a:endParaRPr/>
          </a:p>
        </p:txBody>
      </p:sp>
      <p:sp>
        <p:nvSpPr>
          <p:cNvPr id="55" name="Google Shape;55;p13"/>
          <p:cNvSpPr txBox="1"/>
          <p:nvPr>
            <p:ph idx="1" type="subTitle"/>
          </p:nvPr>
        </p:nvSpPr>
        <p:spPr>
          <a:xfrm>
            <a:off x="387900" y="40533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A3990"/>
              </a:buClr>
              <a:buSzPts val="1100"/>
              <a:buFont typeface="Arial"/>
              <a:buNone/>
            </a:pPr>
            <a:r>
              <a:rPr b="1" lang="en" sz="2000">
                <a:solidFill>
                  <a:schemeClr val="dk1"/>
                </a:solidFill>
                <a:latin typeface="Roboto"/>
                <a:ea typeface="Roboto"/>
                <a:cs typeface="Roboto"/>
                <a:sym typeface="Roboto"/>
              </a:rPr>
              <a:t>Presented</a:t>
            </a:r>
            <a:r>
              <a:rPr b="1" lang="en" sz="2000">
                <a:solidFill>
                  <a:schemeClr val="dk1"/>
                </a:solidFill>
                <a:latin typeface="Roboto"/>
                <a:ea typeface="Roboto"/>
                <a:cs typeface="Roboto"/>
                <a:sym typeface="Roboto"/>
              </a:rPr>
              <a:t> by:</a:t>
            </a:r>
            <a:endParaRPr b="1" sz="2000">
              <a:solidFill>
                <a:schemeClr val="dk1"/>
              </a:solidFill>
              <a:latin typeface="Roboto"/>
              <a:ea typeface="Roboto"/>
              <a:cs typeface="Roboto"/>
              <a:sym typeface="Roboto"/>
            </a:endParaRPr>
          </a:p>
          <a:p>
            <a:pPr indent="0" lvl="0" marL="0" rtl="0" algn="l">
              <a:spcBef>
                <a:spcPts val="0"/>
              </a:spcBef>
              <a:spcAft>
                <a:spcPts val="0"/>
              </a:spcAft>
              <a:buClr>
                <a:srgbClr val="2A3990"/>
              </a:buClr>
              <a:buSzPts val="1100"/>
              <a:buFont typeface="Arial"/>
              <a:buNone/>
            </a:pPr>
            <a:r>
              <a:rPr lang="en" sz="2000">
                <a:solidFill>
                  <a:schemeClr val="dk1"/>
                </a:solidFill>
                <a:latin typeface="Roboto"/>
                <a:ea typeface="Roboto"/>
                <a:cs typeface="Roboto"/>
                <a:sym typeface="Roboto"/>
              </a:rPr>
              <a:t>James Cogswell, Andrew Ganous, Claire Allen, </a:t>
            </a:r>
            <a:r>
              <a:rPr lang="en" sz="2000">
                <a:solidFill>
                  <a:schemeClr val="dk1"/>
                </a:solidFill>
                <a:latin typeface="Lato"/>
                <a:ea typeface="Lato"/>
                <a:cs typeface="Lato"/>
                <a:sym typeface="Lato"/>
              </a:rPr>
              <a:t>and </a:t>
            </a:r>
            <a:r>
              <a:rPr lang="en" sz="2000">
                <a:solidFill>
                  <a:schemeClr val="dk1"/>
                </a:solidFill>
                <a:latin typeface="Roboto"/>
                <a:ea typeface="Roboto"/>
                <a:cs typeface="Roboto"/>
                <a:sym typeface="Roboto"/>
              </a:rPr>
              <a:t>Parastou Moghaddam</a:t>
            </a:r>
            <a:endParaRPr sz="20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6445438" y="953638"/>
            <a:ext cx="1266825" cy="221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 </a:t>
            </a:r>
            <a:endParaRPr/>
          </a:p>
        </p:txBody>
      </p:sp>
      <p:sp>
        <p:nvSpPr>
          <p:cNvPr id="127" name="Google Shape;127;p22"/>
          <p:cNvSpPr txBox="1"/>
          <p:nvPr>
            <p:ph idx="1" type="body"/>
          </p:nvPr>
        </p:nvSpPr>
        <p:spPr>
          <a:xfrm>
            <a:off x="311700" y="941525"/>
            <a:ext cx="8520600" cy="37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rPr>
              <a:t>FireEye</a:t>
            </a:r>
            <a:endParaRPr sz="1200">
              <a:solidFill>
                <a:srgbClr val="FFFFFF"/>
              </a:solidFill>
            </a:endParaRPr>
          </a:p>
          <a:p>
            <a:pPr indent="-304800" lvl="0" marL="457200" rtl="0" algn="l">
              <a:lnSpc>
                <a:spcPct val="100000"/>
              </a:lnSpc>
              <a:spcBef>
                <a:spcPts val="0"/>
              </a:spcBef>
              <a:spcAft>
                <a:spcPts val="0"/>
              </a:spcAft>
              <a:buSzPts val="1200"/>
              <a:buChar char="●"/>
            </a:pPr>
            <a:r>
              <a:rPr lang="en" sz="1200" u="sng">
                <a:solidFill>
                  <a:schemeClr val="hlink"/>
                </a:solidFill>
                <a:hlinkClick r:id="rId3"/>
              </a:rPr>
              <a:t>https://www.fireeye.com/content/dam/fireeye-www/global/en/current-threats/pdfs/rpt-apt28.pdf</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4"/>
              </a:rPr>
              <a:t>https://www.fireeye.com/current-threats/apt-groups.html</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5"/>
              </a:rPr>
              <a:t>https://www.fireeye.com/content/dam/fireeye-www/global/en/current-threats/pdfs/rpt-apt28.pdf</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6"/>
              </a:rPr>
              <a:t>https://www.fireeye.com/blog/threat-research/2014/10/apt28-a-window-into-russias-cyber-espionage-operations.html</a:t>
            </a:r>
            <a:endParaRPr sz="1200"/>
          </a:p>
          <a:p>
            <a:pPr indent="0" lvl="0" marL="0" rtl="0" algn="l">
              <a:lnSpc>
                <a:spcPct val="100000"/>
              </a:lnSpc>
              <a:spcBef>
                <a:spcPts val="0"/>
              </a:spcBef>
              <a:spcAft>
                <a:spcPts val="0"/>
              </a:spcAft>
              <a:buNone/>
            </a:pPr>
            <a:r>
              <a:rPr lang="en" sz="1200">
                <a:solidFill>
                  <a:srgbClr val="FFFFFF"/>
                </a:solidFill>
              </a:rPr>
              <a:t>MITRE</a:t>
            </a:r>
            <a:endParaRPr sz="1200">
              <a:solidFill>
                <a:srgbClr val="FFFFFF"/>
              </a:solidFill>
            </a:endParaRPr>
          </a:p>
          <a:p>
            <a:pPr indent="-304800" lvl="0" marL="457200" rtl="0" algn="l">
              <a:lnSpc>
                <a:spcPct val="100000"/>
              </a:lnSpc>
              <a:spcBef>
                <a:spcPts val="0"/>
              </a:spcBef>
              <a:spcAft>
                <a:spcPts val="0"/>
              </a:spcAft>
              <a:buSzPts val="1200"/>
              <a:buChar char="●"/>
            </a:pPr>
            <a:r>
              <a:rPr lang="en" sz="1200" u="sng">
                <a:solidFill>
                  <a:schemeClr val="hlink"/>
                </a:solidFill>
                <a:hlinkClick r:id="rId7"/>
              </a:rPr>
              <a:t>https://attack.mitre.org/groups/G0007/</a:t>
            </a:r>
            <a:endParaRPr sz="1200"/>
          </a:p>
          <a:p>
            <a:pPr indent="0" lvl="0" marL="0" rtl="0" algn="l">
              <a:lnSpc>
                <a:spcPct val="100000"/>
              </a:lnSpc>
              <a:spcBef>
                <a:spcPts val="0"/>
              </a:spcBef>
              <a:spcAft>
                <a:spcPts val="0"/>
              </a:spcAft>
              <a:buNone/>
            </a:pPr>
            <a:r>
              <a:rPr lang="en" sz="1200">
                <a:solidFill>
                  <a:srgbClr val="FFFFFF"/>
                </a:solidFill>
              </a:rPr>
              <a:t>VirusTotal</a:t>
            </a:r>
            <a:endParaRPr sz="1200">
              <a:solidFill>
                <a:srgbClr val="FFFFFF"/>
              </a:solidFill>
            </a:endParaRPr>
          </a:p>
          <a:p>
            <a:pPr indent="-304800" lvl="0" marL="457200" rtl="0" algn="l">
              <a:lnSpc>
                <a:spcPct val="100000"/>
              </a:lnSpc>
              <a:spcBef>
                <a:spcPts val="0"/>
              </a:spcBef>
              <a:spcAft>
                <a:spcPts val="0"/>
              </a:spcAft>
              <a:buSzPts val="1200"/>
              <a:buChar char="●"/>
            </a:pPr>
            <a:r>
              <a:rPr lang="en" sz="1200" u="sng">
                <a:solidFill>
                  <a:schemeClr val="hlink"/>
                </a:solidFill>
                <a:hlinkClick r:id="rId8"/>
              </a:rPr>
              <a:t>https://www.virustotal.com/gui/file/3f48dbbf86f29e01809550f4272a894ff4b09bd48b0637bd6745db84d2cec2b6/detection</a:t>
            </a:r>
            <a:endParaRPr sz="1200"/>
          </a:p>
          <a:p>
            <a:pPr indent="0" lvl="0" marL="0" rtl="0" algn="l">
              <a:lnSpc>
                <a:spcPct val="100000"/>
              </a:lnSpc>
              <a:spcBef>
                <a:spcPts val="0"/>
              </a:spcBef>
              <a:spcAft>
                <a:spcPts val="0"/>
              </a:spcAft>
              <a:buNone/>
            </a:pPr>
            <a:r>
              <a:rPr lang="en" sz="1200">
                <a:solidFill>
                  <a:srgbClr val="FFFFFF"/>
                </a:solidFill>
              </a:rPr>
              <a:t>National Cyber Security Center</a:t>
            </a:r>
            <a:endParaRPr sz="1200">
              <a:solidFill>
                <a:srgbClr val="FFFFFF"/>
              </a:solidFill>
            </a:endParaRPr>
          </a:p>
          <a:p>
            <a:pPr indent="-304800" lvl="0" marL="457200" rtl="0" algn="l">
              <a:lnSpc>
                <a:spcPct val="100000"/>
              </a:lnSpc>
              <a:spcBef>
                <a:spcPts val="0"/>
              </a:spcBef>
              <a:spcAft>
                <a:spcPts val="0"/>
              </a:spcAft>
              <a:buSzPts val="1200"/>
              <a:buChar char="●"/>
            </a:pPr>
            <a:r>
              <a:rPr lang="en" sz="1200" u="sng">
                <a:solidFill>
                  <a:schemeClr val="hlink"/>
                </a:solidFill>
                <a:hlinkClick r:id="rId9"/>
              </a:rPr>
              <a:t>https://www.waterisac.org/system/files/articles/NCSC_APT28_Advisory.pdf</a:t>
            </a:r>
            <a:endParaRPr sz="1200"/>
          </a:p>
          <a:p>
            <a:pPr indent="0" lvl="0" marL="0" rtl="0" algn="l">
              <a:lnSpc>
                <a:spcPct val="100000"/>
              </a:lnSpc>
              <a:spcBef>
                <a:spcPts val="0"/>
              </a:spcBef>
              <a:spcAft>
                <a:spcPts val="0"/>
              </a:spcAft>
              <a:buNone/>
            </a:pPr>
            <a:r>
              <a:rPr lang="en" sz="1200">
                <a:solidFill>
                  <a:schemeClr val="dk1"/>
                </a:solidFill>
              </a:rPr>
              <a:t>Cyber Security Academy (CSA)</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10"/>
              </a:rPr>
              <a:t>https://openaccess.leidenuniv.nl/bitstream/handle/1887/64569/Pols_P_2018_CS.pdf?sequence=2</a:t>
            </a:r>
            <a:endParaRPr sz="1200"/>
          </a:p>
          <a:p>
            <a:pPr indent="0" lvl="0" marL="0" rtl="0" algn="l">
              <a:lnSpc>
                <a:spcPct val="100000"/>
              </a:lnSpc>
              <a:spcBef>
                <a:spcPts val="0"/>
              </a:spcBef>
              <a:spcAft>
                <a:spcPts val="0"/>
              </a:spcAft>
              <a:buNone/>
            </a:pPr>
            <a:r>
              <a:rPr lang="en" sz="1200">
                <a:solidFill>
                  <a:srgbClr val="FFFFFF"/>
                </a:solidFill>
              </a:rPr>
              <a:t>CrowdStrike</a:t>
            </a:r>
            <a:endParaRPr sz="1200">
              <a:solidFill>
                <a:srgbClr val="FFFFFF"/>
              </a:solidFill>
            </a:endParaRPr>
          </a:p>
          <a:p>
            <a:pPr indent="-304800" lvl="0" marL="457200" rtl="0" algn="l">
              <a:lnSpc>
                <a:spcPct val="100000"/>
              </a:lnSpc>
              <a:spcBef>
                <a:spcPts val="0"/>
              </a:spcBef>
              <a:spcAft>
                <a:spcPts val="0"/>
              </a:spcAft>
              <a:buClr>
                <a:srgbClr val="CCCCCC"/>
              </a:buClr>
              <a:buSzPts val="1200"/>
              <a:buChar char="●"/>
            </a:pPr>
            <a:r>
              <a:rPr lang="en" sz="1200" u="sng">
                <a:solidFill>
                  <a:schemeClr val="hlink"/>
                </a:solidFill>
                <a:hlinkClick r:id="rId11"/>
              </a:rPr>
              <a:t>https://www.crowdstrike.com/blog/who-is-fancy-bear/</a:t>
            </a:r>
            <a:endParaRPr sz="1200">
              <a:solidFill>
                <a:srgbClr val="FFFFFF"/>
              </a:solidFill>
            </a:endParaRPr>
          </a:p>
          <a:p>
            <a:pPr indent="0" lvl="0" marL="0" rtl="0" algn="l">
              <a:lnSpc>
                <a:spcPct val="100000"/>
              </a:lnSpc>
              <a:spcBef>
                <a:spcPts val="0"/>
              </a:spcBef>
              <a:spcAft>
                <a:spcPts val="0"/>
              </a:spcAft>
              <a:buNone/>
            </a:pPr>
            <a:r>
              <a:rPr lang="en" sz="1200">
                <a:solidFill>
                  <a:srgbClr val="FFFFFF"/>
                </a:solidFill>
              </a:rPr>
              <a:t>Other:</a:t>
            </a:r>
            <a:endParaRPr sz="1200">
              <a:solidFill>
                <a:srgbClr val="FFFFFF"/>
              </a:solidFill>
            </a:endParaRPr>
          </a:p>
          <a:p>
            <a:pPr indent="-304800" lvl="0" marL="457200" rtl="0" algn="l">
              <a:lnSpc>
                <a:spcPct val="100000"/>
              </a:lnSpc>
              <a:spcBef>
                <a:spcPts val="0"/>
              </a:spcBef>
              <a:spcAft>
                <a:spcPts val="0"/>
              </a:spcAft>
              <a:buSzPts val="1200"/>
              <a:buChar char="●"/>
            </a:pPr>
            <a:r>
              <a:rPr lang="en" sz="1200" u="sng">
                <a:solidFill>
                  <a:schemeClr val="hlink"/>
                </a:solidFill>
                <a:hlinkClick r:id="rId12"/>
              </a:rPr>
              <a:t>https://unit42.paloaltonetworks.com/dear-joohn-sofacy-groups-global-campaign/</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13"/>
              </a:rPr>
              <a:t>https://www.welivesecurity.com/2019/09/24/no-summer-vacations-zebrocy/</a:t>
            </a:r>
            <a:endParaRPr sz="1200"/>
          </a:p>
          <a:p>
            <a:pPr indent="0" lvl="0" marL="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 Model</a:t>
            </a:r>
            <a:endParaRPr/>
          </a:p>
        </p:txBody>
      </p:sp>
      <p:sp>
        <p:nvSpPr>
          <p:cNvPr id="62" name="Google Shape;62;p14"/>
          <p:cNvSpPr/>
          <p:nvPr/>
        </p:nvSpPr>
        <p:spPr>
          <a:xfrm>
            <a:off x="3416700" y="2016375"/>
            <a:ext cx="997500" cy="8595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10800000">
            <a:off x="3416700" y="2875863"/>
            <a:ext cx="997500" cy="859500"/>
          </a:xfrm>
          <a:prstGeom prst="triangle">
            <a:avLst>
              <a:gd fmla="val 489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2908125" y="3950725"/>
            <a:ext cx="2657700" cy="1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Targeted sectors:</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National Security/defense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Political intelligence</a:t>
            </a:r>
            <a:endParaRPr sz="1000">
              <a:solidFill>
                <a:srgbClr val="FFFFFF"/>
              </a:solidFill>
            </a:endParaRPr>
          </a:p>
          <a:p>
            <a:pPr indent="0" lvl="0" marL="0" rtl="0" algn="l">
              <a:spcBef>
                <a:spcPts val="0"/>
              </a:spcBef>
              <a:spcAft>
                <a:spcPts val="0"/>
              </a:spcAft>
              <a:buNone/>
            </a:pPr>
            <a:r>
              <a:rPr lang="en" sz="1000">
                <a:solidFill>
                  <a:srgbClr val="FFFFFF"/>
                </a:solidFill>
              </a:rPr>
              <a:t>Targeted Regions/Alliances:</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Georgia (country)</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Eastern Europe</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NATO</a:t>
            </a:r>
            <a:endParaRPr sz="10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65" name="Google Shape;65;p14"/>
          <p:cNvSpPr txBox="1"/>
          <p:nvPr/>
        </p:nvSpPr>
        <p:spPr>
          <a:xfrm>
            <a:off x="3209825" y="594300"/>
            <a:ext cx="2688600" cy="13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Location: Russia</a:t>
            </a:r>
            <a:endParaRPr sz="1000">
              <a:solidFill>
                <a:srgbClr val="FFFFFF"/>
              </a:solidFill>
            </a:endParaRPr>
          </a:p>
          <a:p>
            <a:pPr indent="0" lvl="0" marL="0" rtl="0" algn="l">
              <a:spcBef>
                <a:spcPts val="0"/>
              </a:spcBef>
              <a:spcAft>
                <a:spcPts val="0"/>
              </a:spcAft>
              <a:buNone/>
            </a:pPr>
            <a:r>
              <a:rPr lang="en" sz="1000">
                <a:solidFill>
                  <a:srgbClr val="FFFFFF"/>
                </a:solidFill>
              </a:rPr>
              <a:t>Persona: APT 28</a:t>
            </a:r>
            <a:endParaRPr sz="1000">
              <a:solidFill>
                <a:srgbClr val="FFFFFF"/>
              </a:solidFill>
            </a:endParaRPr>
          </a:p>
          <a:p>
            <a:pPr indent="0" lvl="0" marL="0" rtl="0" algn="l">
              <a:spcBef>
                <a:spcPts val="0"/>
              </a:spcBef>
              <a:spcAft>
                <a:spcPts val="0"/>
              </a:spcAft>
              <a:buNone/>
            </a:pPr>
            <a:r>
              <a:rPr lang="en" sz="1000">
                <a:solidFill>
                  <a:srgbClr val="FFFFFF"/>
                </a:solidFill>
              </a:rPr>
              <a:t>Handles:</a:t>
            </a:r>
            <a:endParaRPr sz="10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Fancy Bear</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Tsar Team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SNAKEMACKEREL</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Swallowtail</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Group 74</a:t>
            </a:r>
            <a:endParaRPr sz="700">
              <a:solidFill>
                <a:srgbClr val="FFFFFF"/>
              </a:solidFill>
            </a:endParaRPr>
          </a:p>
          <a:p>
            <a:pPr indent="0" lvl="0" marL="45720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p:txBody>
      </p:sp>
      <p:sp>
        <p:nvSpPr>
          <p:cNvPr id="66" name="Google Shape;66;p14"/>
          <p:cNvSpPr txBox="1"/>
          <p:nvPr/>
        </p:nvSpPr>
        <p:spPr>
          <a:xfrm>
            <a:off x="4346700" y="965688"/>
            <a:ext cx="1372500" cy="979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rgbClr val="FFFFFF"/>
              </a:buClr>
              <a:buSzPts val="800"/>
              <a:buChar char="●"/>
            </a:pPr>
            <a:r>
              <a:rPr lang="en" sz="800">
                <a:solidFill>
                  <a:srgbClr val="FFFFFF"/>
                </a:solidFill>
              </a:rPr>
              <a:t>Sednit</a:t>
            </a:r>
            <a:endParaRPr sz="800">
              <a:solidFill>
                <a:srgbClr val="FFFFFF"/>
              </a:solidFill>
            </a:endParaRPr>
          </a:p>
          <a:p>
            <a:pPr indent="-279400" lvl="0" marL="457200" rtl="0" algn="l">
              <a:spcBef>
                <a:spcPts val="0"/>
              </a:spcBef>
              <a:spcAft>
                <a:spcPts val="0"/>
              </a:spcAft>
              <a:buClr>
                <a:srgbClr val="FFFFFF"/>
              </a:buClr>
              <a:buSzPts val="800"/>
              <a:buChar char="●"/>
            </a:pPr>
            <a:r>
              <a:rPr lang="en" sz="800">
                <a:solidFill>
                  <a:srgbClr val="FFFFFF"/>
                </a:solidFill>
              </a:rPr>
              <a:t>Pawn Storm</a:t>
            </a:r>
            <a:endParaRPr sz="800">
              <a:solidFill>
                <a:srgbClr val="FFFFFF"/>
              </a:solidFill>
            </a:endParaRPr>
          </a:p>
          <a:p>
            <a:pPr indent="-279400" lvl="0" marL="457200" rtl="0" algn="l">
              <a:spcBef>
                <a:spcPts val="0"/>
              </a:spcBef>
              <a:spcAft>
                <a:spcPts val="0"/>
              </a:spcAft>
              <a:buClr>
                <a:srgbClr val="FFFFFF"/>
              </a:buClr>
              <a:buSzPts val="800"/>
              <a:buChar char="●"/>
            </a:pPr>
            <a:r>
              <a:rPr lang="en" sz="800">
                <a:solidFill>
                  <a:srgbClr val="FFFFFF"/>
                </a:solidFill>
              </a:rPr>
              <a:t>Sofacy</a:t>
            </a:r>
            <a:endParaRPr sz="800">
              <a:solidFill>
                <a:srgbClr val="FFFFFF"/>
              </a:solidFill>
            </a:endParaRPr>
          </a:p>
          <a:p>
            <a:pPr indent="-279400" lvl="0" marL="457200" rtl="0" algn="l">
              <a:spcBef>
                <a:spcPts val="0"/>
              </a:spcBef>
              <a:spcAft>
                <a:spcPts val="0"/>
              </a:spcAft>
              <a:buClr>
                <a:srgbClr val="FFFFFF"/>
              </a:buClr>
              <a:buSzPts val="800"/>
              <a:buChar char="●"/>
            </a:pPr>
            <a:r>
              <a:rPr lang="en" sz="800">
                <a:solidFill>
                  <a:srgbClr val="FFFFFF"/>
                </a:solidFill>
              </a:rPr>
              <a:t>Stronium</a:t>
            </a:r>
            <a:endParaRPr sz="800">
              <a:solidFill>
                <a:srgbClr val="FFFFFF"/>
              </a:solidFill>
            </a:endParaRPr>
          </a:p>
          <a:p>
            <a:pPr indent="-279400" lvl="0" marL="457200" rtl="0" algn="l">
              <a:spcBef>
                <a:spcPts val="0"/>
              </a:spcBef>
              <a:spcAft>
                <a:spcPts val="0"/>
              </a:spcAft>
              <a:buClr>
                <a:srgbClr val="FFFFFF"/>
              </a:buClr>
              <a:buSzPts val="800"/>
              <a:buChar char="●"/>
            </a:pPr>
            <a:r>
              <a:rPr lang="en" sz="800">
                <a:solidFill>
                  <a:srgbClr val="FFFFFF"/>
                </a:solidFill>
              </a:rPr>
              <a:t>TG 4127</a:t>
            </a:r>
            <a:endParaRPr sz="800">
              <a:solidFill>
                <a:srgbClr val="FFFFFF"/>
              </a:solidFill>
            </a:endParaRPr>
          </a:p>
        </p:txBody>
      </p:sp>
      <p:sp>
        <p:nvSpPr>
          <p:cNvPr id="67" name="Google Shape;67;p14"/>
          <p:cNvSpPr txBox="1"/>
          <p:nvPr/>
        </p:nvSpPr>
        <p:spPr>
          <a:xfrm>
            <a:off x="5204713" y="2181400"/>
            <a:ext cx="1761600" cy="15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rPr>
              <a:t>Domains:</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bbcweather.org</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bestreammusic.com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bulgariatripholidays.com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thepiratecinemaclub.org</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topcinemaclub.com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g</a:t>
            </a:r>
            <a:r>
              <a:rPr lang="en" sz="700">
                <a:solidFill>
                  <a:srgbClr val="FFFFFF"/>
                </a:solidFill>
              </a:rPr>
              <a:t>enericnetworkaddress.com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brownvelocity.org</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greedfarm.com</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georgia-travel.org</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creekcountry.net</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fnbcorporate.co.za</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Many more</a:t>
            </a:r>
            <a:endParaRPr sz="700">
              <a:solidFill>
                <a:srgbClr val="FFFFFF"/>
              </a:solidFill>
            </a:endParaRPr>
          </a:p>
        </p:txBody>
      </p:sp>
      <p:sp>
        <p:nvSpPr>
          <p:cNvPr id="68" name="Google Shape;68;p14"/>
          <p:cNvSpPr txBox="1"/>
          <p:nvPr/>
        </p:nvSpPr>
        <p:spPr>
          <a:xfrm>
            <a:off x="6646650" y="2207350"/>
            <a:ext cx="1422000" cy="14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rPr>
              <a:t>Ip addresses:</a:t>
            </a:r>
            <a:endParaRPr sz="800">
              <a:solidFill>
                <a:srgbClr val="FFFFFF"/>
              </a:solidFill>
            </a:endParaRPr>
          </a:p>
          <a:p>
            <a:pPr indent="0" lvl="0" marL="0" rtl="0" algn="l">
              <a:spcBef>
                <a:spcPts val="0"/>
              </a:spcBef>
              <a:spcAft>
                <a:spcPts val="0"/>
              </a:spcAft>
              <a:buNone/>
            </a:pPr>
            <a:r>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139.5.177.205</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80.255.6.15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89.34.111.107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86.106.131.229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139.5.177.206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185.181.102.203</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185.181.102.204</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169.239.129.31</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213.252.247.112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185.86.148.15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Many more</a:t>
            </a:r>
            <a:endParaRPr sz="700">
              <a:solidFill>
                <a:srgbClr val="FFFFFF"/>
              </a:solidFill>
            </a:endParaRPr>
          </a:p>
        </p:txBody>
      </p:sp>
      <p:sp>
        <p:nvSpPr>
          <p:cNvPr id="69" name="Google Shape;69;p14"/>
          <p:cNvSpPr txBox="1"/>
          <p:nvPr/>
        </p:nvSpPr>
        <p:spPr>
          <a:xfrm>
            <a:off x="5974625" y="3926600"/>
            <a:ext cx="18846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rPr>
              <a:t>Find more domains and ip addresses here:</a:t>
            </a:r>
            <a:endParaRPr sz="700">
              <a:solidFill>
                <a:srgbClr val="FFFFFF"/>
              </a:solidFill>
            </a:endParaRPr>
          </a:p>
          <a:p>
            <a:pPr indent="0" lvl="0" marL="0" rtl="0" algn="l">
              <a:spcBef>
                <a:spcPts val="0"/>
              </a:spcBef>
              <a:spcAft>
                <a:spcPts val="0"/>
              </a:spcAft>
              <a:buNone/>
            </a:pPr>
            <a:r>
              <a:rPr lang="en" sz="900" u="sng">
                <a:solidFill>
                  <a:schemeClr val="hlink"/>
                </a:solidFill>
                <a:hlinkClick r:id="rId3"/>
              </a:rPr>
              <a:t>https://www.waterisac.org/system/files/articles/NCSC_APT28_Advisory.pdf</a:t>
            </a:r>
            <a:endParaRPr sz="700">
              <a:solidFill>
                <a:srgbClr val="FFFFFF"/>
              </a:solidFill>
            </a:endParaRPr>
          </a:p>
          <a:p>
            <a:pPr indent="0" lvl="0" marL="0" rtl="0" algn="l">
              <a:spcBef>
                <a:spcPts val="0"/>
              </a:spcBef>
              <a:spcAft>
                <a:spcPts val="0"/>
              </a:spcAft>
              <a:buNone/>
            </a:pPr>
            <a:r>
              <a:rPr lang="en" sz="700">
                <a:solidFill>
                  <a:srgbClr val="FFFFFF"/>
                </a:solidFill>
              </a:rPr>
              <a:t>And here:</a:t>
            </a:r>
            <a:endParaRPr sz="700">
              <a:solidFill>
                <a:srgbClr val="FFFFFF"/>
              </a:solidFill>
            </a:endParaRPr>
          </a:p>
          <a:p>
            <a:pPr indent="0" lvl="0" marL="0" rtl="0" algn="l">
              <a:spcBef>
                <a:spcPts val="0"/>
              </a:spcBef>
              <a:spcAft>
                <a:spcPts val="0"/>
              </a:spcAft>
              <a:buNone/>
            </a:pPr>
            <a:r>
              <a:rPr lang="en" sz="900" u="sng">
                <a:solidFill>
                  <a:schemeClr val="hlink"/>
                </a:solidFill>
                <a:hlinkClick r:id="rId4"/>
              </a:rPr>
              <a:t>https://otx.alienvault.com/pulse/5bb5dea01421cb37cdd4c677/</a:t>
            </a:r>
            <a:endParaRPr sz="700">
              <a:solidFill>
                <a:srgbClr val="FFFFFF"/>
              </a:solidFill>
            </a:endParaRPr>
          </a:p>
          <a:p>
            <a:pPr indent="0" lvl="0" marL="0" rtl="0" algn="l">
              <a:spcBef>
                <a:spcPts val="0"/>
              </a:spcBef>
              <a:spcAft>
                <a:spcPts val="0"/>
              </a:spcAft>
              <a:buNone/>
            </a:pPr>
            <a:r>
              <a:t/>
            </a:r>
            <a:endParaRPr sz="900">
              <a:solidFill>
                <a:srgbClr val="FFFFFF"/>
              </a:solidFill>
            </a:endParaRPr>
          </a:p>
        </p:txBody>
      </p:sp>
      <p:sp>
        <p:nvSpPr>
          <p:cNvPr id="70" name="Google Shape;70;p14"/>
          <p:cNvSpPr txBox="1"/>
          <p:nvPr/>
        </p:nvSpPr>
        <p:spPr>
          <a:xfrm>
            <a:off x="512650" y="1931475"/>
            <a:ext cx="56700" cy="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259675" y="1333625"/>
            <a:ext cx="24054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SOURFACE</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A downloader that downloads a backdoor malware from one of APT 28’s servers to the target system</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The design of this application is updated and restructured frequently by APT28</a:t>
            </a:r>
            <a:endParaRPr sz="900">
              <a:solidFill>
                <a:srgbClr val="FFFFFF"/>
              </a:solidFill>
            </a:endParaRPr>
          </a:p>
          <a:p>
            <a:pPr indent="0" lvl="0" marL="0" rtl="0" algn="l">
              <a:spcBef>
                <a:spcPts val="0"/>
              </a:spcBef>
              <a:spcAft>
                <a:spcPts val="0"/>
              </a:spcAft>
              <a:buNone/>
            </a:pPr>
            <a:r>
              <a:rPr lang="en" sz="900">
                <a:solidFill>
                  <a:srgbClr val="FFFFFF"/>
                </a:solidFill>
              </a:rPr>
              <a:t>EVILTOSS</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One of APT28’s commonly used backdoor malwares</a:t>
            </a:r>
            <a:endParaRPr sz="900">
              <a:solidFill>
                <a:srgbClr val="FFFFFF"/>
              </a:solidFill>
            </a:endParaRPr>
          </a:p>
          <a:p>
            <a:pPr indent="0" lvl="0" marL="0" rtl="0" algn="l">
              <a:spcBef>
                <a:spcPts val="0"/>
              </a:spcBef>
              <a:spcAft>
                <a:spcPts val="0"/>
              </a:spcAft>
              <a:buNone/>
            </a:pPr>
            <a:r>
              <a:rPr lang="en" sz="900">
                <a:solidFill>
                  <a:srgbClr val="FFFFFF"/>
                </a:solidFill>
              </a:rPr>
              <a:t>CHOPSTICK</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Family of Backdoor malware</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Highly flexible and can be tailored to the target systems </a:t>
            </a:r>
            <a:r>
              <a:rPr lang="en" sz="900">
                <a:solidFill>
                  <a:srgbClr val="FFFFFF"/>
                </a:solidFill>
              </a:rPr>
              <a:t>vulnerabilities</a:t>
            </a:r>
            <a:endParaRPr sz="900">
              <a:solidFill>
                <a:srgbClr val="FFFFFF"/>
              </a:solidFill>
            </a:endParaRPr>
          </a:p>
          <a:p>
            <a:pPr indent="0" lvl="0" marL="0" rtl="0" algn="l">
              <a:spcBef>
                <a:spcPts val="0"/>
              </a:spcBef>
              <a:spcAft>
                <a:spcPts val="0"/>
              </a:spcAft>
              <a:buNone/>
            </a:pPr>
            <a:r>
              <a:rPr lang="en" sz="900">
                <a:solidFill>
                  <a:srgbClr val="FFFFFF"/>
                </a:solidFill>
              </a:rPr>
              <a:t>OLDBAIT</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A tool APT28 uses to steal credentials stored in certain internet browsers and certain email applications</a:t>
            </a:r>
            <a:endParaRPr sz="900">
              <a:solidFill>
                <a:srgbClr val="FFFFFF"/>
              </a:solidFill>
            </a:endParaRPr>
          </a:p>
          <a:p>
            <a:pPr indent="0" lvl="0" marL="0" rtl="0" algn="l">
              <a:spcBef>
                <a:spcPts val="0"/>
              </a:spcBef>
              <a:spcAft>
                <a:spcPts val="0"/>
              </a:spcAft>
              <a:buNone/>
            </a:pPr>
            <a:r>
              <a:rPr lang="en" sz="900">
                <a:solidFill>
                  <a:srgbClr val="FFFFFF"/>
                </a:solidFill>
              </a:rPr>
              <a:t>RSA encryption</a:t>
            </a:r>
            <a:endParaRPr sz="900">
              <a:solidFill>
                <a:srgbClr val="FFFFFF"/>
              </a:solidFill>
            </a:endParaRPr>
          </a:p>
          <a:p>
            <a:pPr indent="-285750" lvl="0" marL="457200" rtl="0" algn="l">
              <a:spcBef>
                <a:spcPts val="0"/>
              </a:spcBef>
              <a:spcAft>
                <a:spcPts val="0"/>
              </a:spcAft>
              <a:buClr>
                <a:srgbClr val="FFFFFF"/>
              </a:buClr>
              <a:buSzPts val="900"/>
              <a:buChar char="●"/>
            </a:pPr>
            <a:r>
              <a:rPr lang="en" sz="900">
                <a:solidFill>
                  <a:srgbClr val="FFFFFF"/>
                </a:solidFill>
              </a:rPr>
              <a:t>Used to encrypt stolen information</a:t>
            </a:r>
            <a:endParaRPr sz="900">
              <a:solidFill>
                <a:srgbClr val="FFFFFF"/>
              </a:solidFill>
            </a:endParaRPr>
          </a:p>
        </p:txBody>
      </p:sp>
      <p:sp>
        <p:nvSpPr>
          <p:cNvPr id="72" name="Google Shape;72;p14"/>
          <p:cNvSpPr txBox="1"/>
          <p:nvPr/>
        </p:nvSpPr>
        <p:spPr>
          <a:xfrm>
            <a:off x="7706600" y="2207350"/>
            <a:ext cx="1341600" cy="15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rPr>
              <a:t>C&amp;C IP Addresses:</a:t>
            </a:r>
            <a:endParaRPr sz="700">
              <a:solidFill>
                <a:srgbClr val="FFFFFF"/>
              </a:solidFill>
            </a:endParaRPr>
          </a:p>
          <a:p>
            <a:pPr indent="0" lvl="0" marL="0" rtl="0" algn="l">
              <a:spcBef>
                <a:spcPts val="0"/>
              </a:spcBef>
              <a:spcAft>
                <a:spcPts val="0"/>
              </a:spcAft>
              <a:buNone/>
            </a:pPr>
            <a:r>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185.86.151.2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46.21.147.76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46.21.147.71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162.208.10.66</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185.86.151.104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185.86.149.116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86.106.131.54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185.181.102.201</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179.43.158.20 </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85.204.124.77</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185.86.148.184</a:t>
            </a:r>
            <a:endParaRPr sz="700">
              <a:solidFill>
                <a:srgbClr val="FFFFFF"/>
              </a:solidFill>
            </a:endParaRPr>
          </a:p>
          <a:p>
            <a:pPr indent="-273050" lvl="0" marL="457200" rtl="0" algn="l">
              <a:spcBef>
                <a:spcPts val="0"/>
              </a:spcBef>
              <a:spcAft>
                <a:spcPts val="0"/>
              </a:spcAft>
              <a:buClr>
                <a:srgbClr val="FFFFFF"/>
              </a:buClr>
              <a:buSzPts val="700"/>
              <a:buChar char="●"/>
            </a:pPr>
            <a:r>
              <a:rPr lang="en" sz="700">
                <a:solidFill>
                  <a:srgbClr val="FFFFFF"/>
                </a:solidFill>
              </a:rPr>
              <a:t> Many more </a:t>
            </a:r>
            <a:endParaRPr sz="700">
              <a:solidFill>
                <a:srgbClr val="FFFFFF"/>
              </a:solidFill>
            </a:endParaRPr>
          </a:p>
        </p:txBody>
      </p:sp>
      <p:sp>
        <p:nvSpPr>
          <p:cNvPr id="73" name="Google Shape;73;p14"/>
          <p:cNvSpPr txBox="1"/>
          <p:nvPr/>
        </p:nvSpPr>
        <p:spPr>
          <a:xfrm>
            <a:off x="2482875" y="2695550"/>
            <a:ext cx="11037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{Capabilities}</a:t>
            </a:r>
            <a:endParaRPr sz="1200">
              <a:solidFill>
                <a:srgbClr val="FFFFFF"/>
              </a:solidFill>
            </a:endParaRPr>
          </a:p>
        </p:txBody>
      </p:sp>
      <p:sp>
        <p:nvSpPr>
          <p:cNvPr id="74" name="Google Shape;74;p14"/>
          <p:cNvSpPr txBox="1"/>
          <p:nvPr/>
        </p:nvSpPr>
        <p:spPr>
          <a:xfrm>
            <a:off x="3466225" y="1746975"/>
            <a:ext cx="11037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{Adversary}</a:t>
            </a:r>
            <a:endParaRPr sz="1200">
              <a:solidFill>
                <a:srgbClr val="FFFFFF"/>
              </a:solidFill>
            </a:endParaRPr>
          </a:p>
        </p:txBody>
      </p:sp>
      <p:sp>
        <p:nvSpPr>
          <p:cNvPr id="75" name="Google Shape;75;p14"/>
          <p:cNvSpPr txBox="1"/>
          <p:nvPr/>
        </p:nvSpPr>
        <p:spPr>
          <a:xfrm>
            <a:off x="3494525" y="3758975"/>
            <a:ext cx="11037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{Victims}</a:t>
            </a:r>
            <a:endParaRPr sz="1200">
              <a:solidFill>
                <a:srgbClr val="FFFFFF"/>
              </a:solidFill>
            </a:endParaRPr>
          </a:p>
        </p:txBody>
      </p:sp>
      <p:sp>
        <p:nvSpPr>
          <p:cNvPr id="76" name="Google Shape;76;p14"/>
          <p:cNvSpPr txBox="1"/>
          <p:nvPr/>
        </p:nvSpPr>
        <p:spPr>
          <a:xfrm>
            <a:off x="4359163" y="2695525"/>
            <a:ext cx="11037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{infrastructure}</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 Model Findings</a:t>
            </a:r>
            <a:endParaRPr/>
          </a:p>
        </p:txBody>
      </p:sp>
      <p:sp>
        <p:nvSpPr>
          <p:cNvPr id="82" name="Google Shape;82;p15"/>
          <p:cNvSpPr txBox="1"/>
          <p:nvPr>
            <p:ph idx="1" type="body"/>
          </p:nvPr>
        </p:nvSpPr>
        <p:spPr>
          <a:xfrm>
            <a:off x="311700" y="1173700"/>
            <a:ext cx="3579600" cy="20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Adversary</a:t>
            </a:r>
            <a:endParaRPr>
              <a:solidFill>
                <a:srgbClr val="FFFFFF"/>
              </a:solidFill>
            </a:endParaRPr>
          </a:p>
          <a:p>
            <a:pPr indent="0" lvl="0" marL="0" rtl="0" algn="l">
              <a:spcBef>
                <a:spcPts val="1600"/>
              </a:spcBef>
              <a:spcAft>
                <a:spcPts val="0"/>
              </a:spcAft>
              <a:buNone/>
            </a:pPr>
            <a:r>
              <a:rPr lang="en" sz="1100">
                <a:solidFill>
                  <a:srgbClr val="FFFFFF"/>
                </a:solidFill>
              </a:rPr>
              <a:t>APT28 is an organization associated with the Russian Government. Their operations first came under the </a:t>
            </a:r>
            <a:r>
              <a:rPr lang="en" sz="1100">
                <a:solidFill>
                  <a:srgbClr val="FFFFFF"/>
                </a:solidFill>
              </a:rPr>
              <a:t>intelligence</a:t>
            </a:r>
            <a:r>
              <a:rPr lang="en" sz="1100">
                <a:solidFill>
                  <a:srgbClr val="FFFFFF"/>
                </a:solidFill>
              </a:rPr>
              <a:t> community’s radar in 2007. However they are believed to have been </a:t>
            </a:r>
            <a:r>
              <a:rPr lang="en" sz="1100">
                <a:solidFill>
                  <a:srgbClr val="FFFFFF"/>
                </a:solidFill>
              </a:rPr>
              <a:t>operating</a:t>
            </a:r>
            <a:r>
              <a:rPr lang="en" sz="1100">
                <a:solidFill>
                  <a:srgbClr val="FFFFFF"/>
                </a:solidFill>
              </a:rPr>
              <a:t> since 2004. Aside from APT28 their common handles are Fancy Bear and Sofacy although they have several others that they go by. The group gained further </a:t>
            </a:r>
            <a:r>
              <a:rPr lang="en" sz="1100">
                <a:solidFill>
                  <a:srgbClr val="FFFFFF"/>
                </a:solidFill>
              </a:rPr>
              <a:t>notoriety</a:t>
            </a:r>
            <a:r>
              <a:rPr lang="en" sz="1100">
                <a:solidFill>
                  <a:srgbClr val="FFFFFF"/>
                </a:solidFill>
              </a:rPr>
              <a:t> recently, when they were allegedly connected to the Russian government’s interference in the 2016 US election in a 2018 </a:t>
            </a:r>
            <a:r>
              <a:rPr lang="en" sz="1100">
                <a:solidFill>
                  <a:srgbClr val="FFFFFF"/>
                </a:solidFill>
              </a:rPr>
              <a:t>indictment</a:t>
            </a:r>
            <a:r>
              <a:rPr lang="en" sz="1100">
                <a:solidFill>
                  <a:srgbClr val="FFFFFF"/>
                </a:solidFill>
              </a:rPr>
              <a:t> by the US Justice Department against a Russian intelligence arm.</a:t>
            </a:r>
            <a:endParaRPr sz="1100">
              <a:solidFill>
                <a:srgbClr val="FFFFFF"/>
              </a:solidFill>
            </a:endParaRPr>
          </a:p>
          <a:p>
            <a:pPr indent="0" lvl="0" marL="0" rtl="0" algn="l">
              <a:spcBef>
                <a:spcPts val="1600"/>
              </a:spcBef>
              <a:spcAft>
                <a:spcPts val="0"/>
              </a:spcAft>
              <a:buNone/>
            </a:pPr>
            <a:r>
              <a:t/>
            </a:r>
            <a:endParaRPr sz="1100">
              <a:solidFill>
                <a:srgbClr val="FFFFFF"/>
              </a:solidFill>
            </a:endParaRPr>
          </a:p>
          <a:p>
            <a:pPr indent="0" lvl="0" marL="0" rtl="0" algn="l">
              <a:spcBef>
                <a:spcPts val="1600"/>
              </a:spcBef>
              <a:spcAft>
                <a:spcPts val="1600"/>
              </a:spcAft>
              <a:buNone/>
            </a:pPr>
            <a:r>
              <a:t/>
            </a:r>
            <a:endParaRPr/>
          </a:p>
        </p:txBody>
      </p:sp>
      <p:sp>
        <p:nvSpPr>
          <p:cNvPr id="83" name="Google Shape;83;p15"/>
          <p:cNvSpPr txBox="1"/>
          <p:nvPr>
            <p:ph idx="1" type="body"/>
          </p:nvPr>
        </p:nvSpPr>
        <p:spPr>
          <a:xfrm>
            <a:off x="4751525" y="1173700"/>
            <a:ext cx="3579600" cy="29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Victims</a:t>
            </a:r>
            <a:endParaRPr>
              <a:solidFill>
                <a:srgbClr val="FFFFFF"/>
              </a:solidFill>
            </a:endParaRPr>
          </a:p>
          <a:p>
            <a:pPr indent="0" lvl="0" marL="0" rtl="0" algn="l">
              <a:spcBef>
                <a:spcPts val="1600"/>
              </a:spcBef>
              <a:spcAft>
                <a:spcPts val="0"/>
              </a:spcAft>
              <a:buNone/>
            </a:pPr>
            <a:r>
              <a:rPr lang="en" sz="1100">
                <a:solidFill>
                  <a:srgbClr val="FFFFFF"/>
                </a:solidFill>
              </a:rPr>
              <a:t>The targets of APT28 tend to be governments of strategic threat to Russia’s national interests. Georgia is a primary target of APT28. Russia has shown strategic interest in Georgia since before the Russia-Georgia War which occurred a few years after the time that APT28 is a believed to have formed. APT28 is constantly probing for information into Georgia’s defensive and political climate. Other targets include French Channel TV5 Monde,  various Eastern European governments, and NATO allies.</a:t>
            </a:r>
            <a:endParaRPr sz="1100">
              <a:solidFill>
                <a:srgbClr val="FFFFFF"/>
              </a:solidFill>
            </a:endParaRPr>
          </a:p>
          <a:p>
            <a:pPr indent="0" lvl="0" marL="0" rtl="0" algn="l">
              <a:spcBef>
                <a:spcPts val="1600"/>
              </a:spcBef>
              <a:spcAft>
                <a:spcPts val="0"/>
              </a:spcAft>
              <a:buNone/>
            </a:pPr>
            <a:r>
              <a:t/>
            </a:r>
            <a:endParaRPr sz="11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 Model Findings (Continued)</a:t>
            </a:r>
            <a:endParaRPr/>
          </a:p>
        </p:txBody>
      </p:sp>
      <p:sp>
        <p:nvSpPr>
          <p:cNvPr id="89" name="Google Shape;89;p16"/>
          <p:cNvSpPr txBox="1"/>
          <p:nvPr>
            <p:ph idx="1" type="body"/>
          </p:nvPr>
        </p:nvSpPr>
        <p:spPr>
          <a:xfrm>
            <a:off x="311700" y="1200600"/>
            <a:ext cx="3579600" cy="33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Capabilities</a:t>
            </a:r>
            <a:endParaRPr>
              <a:solidFill>
                <a:srgbClr val="FFFFFF"/>
              </a:solidFill>
            </a:endParaRPr>
          </a:p>
          <a:p>
            <a:pPr indent="0" lvl="0" marL="0" rtl="0" algn="l">
              <a:spcBef>
                <a:spcPts val="1600"/>
              </a:spcBef>
              <a:spcAft>
                <a:spcPts val="0"/>
              </a:spcAft>
              <a:buNone/>
            </a:pPr>
            <a:r>
              <a:rPr lang="en" sz="1100">
                <a:solidFill>
                  <a:srgbClr val="FFFFFF"/>
                </a:solidFill>
              </a:rPr>
              <a:t>APT28 Uses proprietary sets of tools including its malware downloader, SOURFACE, its adaptive backdoor tool suite, CHOPSTICK, and its credential harvester, OLDBAIT. The ultimate purpose of SOURFACE and CHOPSTICK is to install backdoors onto the target system. More backdoors allow for faster and broader exfiltration of data. After using </a:t>
            </a:r>
            <a:r>
              <a:rPr lang="en" sz="1100">
                <a:solidFill>
                  <a:srgbClr val="FFFFFF"/>
                </a:solidFill>
              </a:rPr>
              <a:t>spear phishing</a:t>
            </a:r>
            <a:r>
              <a:rPr lang="en" sz="1100">
                <a:solidFill>
                  <a:srgbClr val="FFFFFF"/>
                </a:solidFill>
              </a:rPr>
              <a:t> tactics to infiltrate a target computer, to further ease mobility in target system APT28 uses OLDBAIT to attempt to steal credentials that may be stored in web browsers (such internet explorer) and certain email clients. The organization is also known to use RSA encryption to encrypt data that is being exfiltrated from a target system so that victims cannot easily identify what is being stolen, as well as to ensure its protection on their systems.</a:t>
            </a:r>
            <a:endParaRPr sz="1100">
              <a:solidFill>
                <a:srgbClr val="FFFFFF"/>
              </a:solidFill>
            </a:endParaRPr>
          </a:p>
          <a:p>
            <a:pPr indent="0" lvl="0" marL="0" rtl="0" algn="l">
              <a:spcBef>
                <a:spcPts val="1600"/>
              </a:spcBef>
              <a:spcAft>
                <a:spcPts val="0"/>
              </a:spcAft>
              <a:buNone/>
            </a:pPr>
            <a:r>
              <a:t/>
            </a:r>
            <a:endParaRPr sz="900">
              <a:solidFill>
                <a:srgbClr val="FFFFFF"/>
              </a:solidFill>
            </a:endParaRPr>
          </a:p>
          <a:p>
            <a:pPr indent="0" lvl="0" marL="0" rtl="0" algn="l">
              <a:spcBef>
                <a:spcPts val="1600"/>
              </a:spcBef>
              <a:spcAft>
                <a:spcPts val="0"/>
              </a:spcAft>
              <a:buNone/>
            </a:pPr>
            <a:r>
              <a:t/>
            </a:r>
            <a:endParaRPr sz="1100">
              <a:solidFill>
                <a:srgbClr val="FFFFFF"/>
              </a:solidFill>
            </a:endParaRPr>
          </a:p>
          <a:p>
            <a:pPr indent="0" lvl="0" marL="0" rtl="0" algn="l">
              <a:spcBef>
                <a:spcPts val="1600"/>
              </a:spcBef>
              <a:spcAft>
                <a:spcPts val="1600"/>
              </a:spcAft>
              <a:buNone/>
            </a:pPr>
            <a:r>
              <a:t/>
            </a:r>
            <a:endParaRPr/>
          </a:p>
        </p:txBody>
      </p:sp>
      <p:sp>
        <p:nvSpPr>
          <p:cNvPr id="90" name="Google Shape;90;p16"/>
          <p:cNvSpPr txBox="1"/>
          <p:nvPr>
            <p:ph idx="1" type="body"/>
          </p:nvPr>
        </p:nvSpPr>
        <p:spPr>
          <a:xfrm>
            <a:off x="4865300" y="1179725"/>
            <a:ext cx="35796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Infrastructure</a:t>
            </a:r>
            <a:endParaRPr>
              <a:solidFill>
                <a:srgbClr val="FFFFFF"/>
              </a:solidFill>
            </a:endParaRPr>
          </a:p>
          <a:p>
            <a:pPr indent="0" lvl="0" marL="0" rtl="0" algn="l">
              <a:spcBef>
                <a:spcPts val="1600"/>
              </a:spcBef>
              <a:spcAft>
                <a:spcPts val="0"/>
              </a:spcAft>
              <a:buNone/>
            </a:pPr>
            <a:r>
              <a:rPr lang="en" sz="1100">
                <a:solidFill>
                  <a:srgbClr val="FFFFFF"/>
                </a:solidFill>
              </a:rPr>
              <a:t>APT28 includes an ever-expanding network of domains and servers hosting malware that the group uses. APT28 primary tools are XAgent, CompuTrace, XTunnel, and ZEBROCY. APT28 can abuse OAuth access token to gain access to Gmail or Yahoo accounts. It is not possible to guarantee a new attack will be immediately identifiable based on known infrastructure-based IOC’s. The group has been found to use almost entirely previously unattributed infrastructure in at least one widespread attack in 2018 whose targets included the US and other NATO allies. The group is also known for typosquatting or URL hijacking by registering domain names that resemble legitimate organizations.</a:t>
            </a:r>
            <a:endParaRPr sz="11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sz="1100">
              <a:solidFill>
                <a:srgbClr val="FFFFFF"/>
              </a:solidFill>
            </a:endParaRPr>
          </a:p>
          <a:p>
            <a:pPr indent="0" lvl="0" marL="0" rtl="0" algn="l">
              <a:spcBef>
                <a:spcPts val="1600"/>
              </a:spcBef>
              <a:spcAft>
                <a:spcPts val="0"/>
              </a:spcAft>
              <a:buNone/>
            </a:pPr>
            <a:r>
              <a:t/>
            </a:r>
            <a:endParaRPr sz="11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IOCs</a:t>
            </a:r>
            <a:endParaRPr/>
          </a:p>
        </p:txBody>
      </p:sp>
      <p:graphicFrame>
        <p:nvGraphicFramePr>
          <p:cNvPr id="96" name="Google Shape;96;p17"/>
          <p:cNvGraphicFramePr/>
          <p:nvPr/>
        </p:nvGraphicFramePr>
        <p:xfrm>
          <a:off x="2286000" y="990600"/>
          <a:ext cx="3000000" cy="3000000"/>
        </p:xfrm>
        <a:graphic>
          <a:graphicData uri="http://schemas.openxmlformats.org/drawingml/2006/table">
            <a:tbl>
              <a:tblPr>
                <a:noFill/>
                <a:tableStyleId>{216A2AFF-2ABB-4752-9D38-5823AF7A4EFB}</a:tableStyleId>
              </a:tblPr>
              <a:tblGrid>
                <a:gridCol w="1152525"/>
                <a:gridCol w="3619500"/>
              </a:tblGrid>
              <a:tr h="12700">
                <a:tc>
                  <a:txBody>
                    <a:bodyPr/>
                    <a:lstStyle/>
                    <a:p>
                      <a:pPr indent="0" lvl="0" marL="0" rtl="0" algn="ctr">
                        <a:spcBef>
                          <a:spcPts val="0"/>
                        </a:spcBef>
                        <a:spcAft>
                          <a:spcPts val="0"/>
                        </a:spcAft>
                        <a:buNone/>
                      </a:pPr>
                      <a:r>
                        <a:rPr lang="en" sz="1000">
                          <a:solidFill>
                            <a:srgbClr val="FFFFFF"/>
                          </a:solidFill>
                        </a:rPr>
                        <a:t>File Name</a:t>
                      </a:r>
                      <a:endParaRPr sz="1000">
                        <a:solidFill>
                          <a:srgbClr val="FFFFFF"/>
                        </a:solidFill>
                      </a:endParaRPr>
                    </a:p>
                  </a:txBody>
                  <a:tcPr marT="63500" marB="63500" marR="63500" marL="63500">
                    <a:lnB cap="flat" cmpd="sng" w="12700">
                      <a:solidFill>
                        <a:srgbClr val="990000"/>
                      </a:solidFill>
                      <a:prstDash val="solid"/>
                      <a:round/>
                      <a:headEnd len="sm" w="sm" type="none"/>
                      <a:tailEnd len="sm" w="sm" type="none"/>
                    </a:lnB>
                    <a:solidFill>
                      <a:srgbClr val="990000"/>
                    </a:solidFill>
                  </a:tcPr>
                </a:tc>
                <a:tc>
                  <a:txBody>
                    <a:bodyPr/>
                    <a:lstStyle/>
                    <a:p>
                      <a:pPr indent="0" lvl="0" marL="0" rtl="0" algn="ctr">
                        <a:spcBef>
                          <a:spcPts val="0"/>
                        </a:spcBef>
                        <a:spcAft>
                          <a:spcPts val="0"/>
                        </a:spcAft>
                        <a:buNone/>
                      </a:pPr>
                      <a:r>
                        <a:rPr lang="en" sz="1000">
                          <a:solidFill>
                            <a:srgbClr val="FFFFFF"/>
                          </a:solidFill>
                        </a:rPr>
                        <a:t>Hash</a:t>
                      </a:r>
                      <a:endParaRPr sz="1000">
                        <a:solidFill>
                          <a:srgbClr val="FFFFFF"/>
                        </a:solidFill>
                      </a:endParaRPr>
                    </a:p>
                  </a:txBody>
                  <a:tcPr marT="63500" marB="63500" marR="63500" marL="63500">
                    <a:lnB cap="flat" cmpd="sng" w="12700">
                      <a:solidFill>
                        <a:srgbClr val="990000"/>
                      </a:solidFill>
                      <a:prstDash val="solid"/>
                      <a:round/>
                      <a:headEnd len="sm" w="sm" type="none"/>
                      <a:tailEnd len="sm" w="sm" type="none"/>
                    </a:lnB>
                    <a:solidFill>
                      <a:srgbClr val="990000"/>
                    </a:solidFill>
                  </a:tcPr>
                </a:tc>
              </a:tr>
              <a:tr h="12700">
                <a:tc>
                  <a:txBody>
                    <a:bodyPr/>
                    <a:lstStyle/>
                    <a:p>
                      <a:pPr indent="0" lvl="0" marL="0" rtl="0" algn="l">
                        <a:spcBef>
                          <a:spcPts val="0"/>
                        </a:spcBef>
                        <a:spcAft>
                          <a:spcPts val="0"/>
                        </a:spcAft>
                        <a:buNone/>
                      </a:pPr>
                      <a:r>
                        <a:rPr lang="en" sz="1000">
                          <a:solidFill>
                            <a:srgbClr val="FFFFFF"/>
                          </a:solidFill>
                        </a:rPr>
                        <a:t>chost.exe</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46e2957e699fae6de1a212dd98ba4e2bb969497d</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msoutlook.dll</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c53930772beb2779d932655d6c3de5548810af3d</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Samp_(16).file</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fa695e88c87843ca0ba9fc04b176899ff90e9ac5</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outlook.dll</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046a8adc2ef0f68107e96babc59f41b6f0a57803</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gpu.dll </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8dbe37dfb0d498f96fb7f1e09e9e5c8f</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lncstnt.exe </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5086989639aed17227b8d6b041ef3163</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codexgigas_913ac13ff24 5baeff843a99dc2cbc1ff5f 8c025c</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913ac13ff245baeff843a99dc2cbc1ff5f8c025c</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UpnP Error Handler</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3e7dfe9a8d5955a825cb51cb6eec0cd07c569b41</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solidFill>
                            <a:srgbClr val="FFFFFF"/>
                          </a:solidFill>
                        </a:rPr>
                        <a:t>dcbfd12321fa7c4fa9a72486ced5 78fdc00dcee79e6d95aa481791f 044a55dll</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FFFFFF"/>
                          </a:solidFill>
                        </a:rPr>
                        <a:t>d70db6a6d660aae58ccfc688a2890391fd873bf b</a:t>
                      </a:r>
                      <a:endParaRPr sz="1000">
                        <a:solidFill>
                          <a:srgbClr val="FFFFFF"/>
                        </a:solidFill>
                      </a:endParaRPr>
                    </a:p>
                  </a:txBody>
                  <a:tcPr marT="63500" marB="63500" marR="63500" marL="63500">
                    <a:lnL cap="flat" cmpd="sng" w="12700">
                      <a:solidFill>
                        <a:srgbClr val="990000"/>
                      </a:solidFill>
                      <a:prstDash val="solid"/>
                      <a:round/>
                      <a:headEnd len="sm" w="sm" type="none"/>
                      <a:tailEnd len="sm" w="sm" type="none"/>
                    </a:lnL>
                    <a:lnR cap="flat" cmpd="sng" w="12700">
                      <a:solidFill>
                        <a:srgbClr val="990000"/>
                      </a:solidFill>
                      <a:prstDash val="solid"/>
                      <a:round/>
                      <a:headEnd len="sm" w="sm" type="none"/>
                      <a:tailEnd len="sm" w="sm" type="none"/>
                    </a:lnR>
                    <a:lnT cap="flat" cmpd="sng" w="12700">
                      <a:solidFill>
                        <a:srgbClr val="990000"/>
                      </a:solidFill>
                      <a:prstDash val="solid"/>
                      <a:round/>
                      <a:headEnd len="sm" w="sm" type="none"/>
                      <a:tailEnd len="sm" w="sm" type="none"/>
                    </a:lnT>
                    <a:lnB cap="flat" cmpd="sng" w="12700">
                      <a:solidFill>
                        <a:srgbClr val="990000"/>
                      </a:solidFill>
                      <a:prstDash val="solid"/>
                      <a:round/>
                      <a:headEnd len="sm" w="sm" type="none"/>
                      <a:tailEnd len="sm" w="sm" type="none"/>
                    </a:lnB>
                  </a:tcPr>
                </a:tc>
              </a:tr>
            </a:tbl>
          </a:graphicData>
        </a:graphic>
      </p:graphicFrame>
      <p:sp>
        <p:nvSpPr>
          <p:cNvPr id="97" name="Google Shape;97;p17"/>
          <p:cNvSpPr txBox="1"/>
          <p:nvPr/>
        </p:nvSpPr>
        <p:spPr>
          <a:xfrm>
            <a:off x="457200" y="457200"/>
            <a:ext cx="3000000" cy="51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highlight>
                <a:srgbClr val="FFFFFF"/>
              </a:highlight>
            </a:endParaRPr>
          </a:p>
          <a:p>
            <a:pPr indent="0" lvl="0" marL="0" rtl="0" algn="l">
              <a:lnSpc>
                <a:spcPct val="115000"/>
              </a:lnSpc>
              <a:spcBef>
                <a:spcPts val="0"/>
              </a:spcBef>
              <a:spcAft>
                <a:spcPts val="0"/>
              </a:spcAft>
              <a:buNone/>
            </a:pPr>
            <a:r>
              <a:t/>
            </a:r>
            <a:endParaRPr sz="10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YARA Rule #1</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900">
                <a:solidFill>
                  <a:srgbClr val="FFFFFF"/>
                </a:solidFill>
              </a:rPr>
              <a:t>rule  APT28_XAgent_Detection {</a:t>
            </a:r>
            <a:endParaRPr sz="900">
              <a:solidFill>
                <a:srgbClr val="FFFFFF"/>
              </a:solidFill>
            </a:endParaRPr>
          </a:p>
          <a:p>
            <a:pPr indent="457200" lvl="0" marL="0" rtl="0" algn="l">
              <a:lnSpc>
                <a:spcPct val="100000"/>
              </a:lnSpc>
              <a:spcBef>
                <a:spcPts val="0"/>
              </a:spcBef>
              <a:spcAft>
                <a:spcPts val="0"/>
              </a:spcAft>
              <a:buNone/>
            </a:pPr>
            <a:r>
              <a:rPr lang="en" sz="900">
                <a:solidFill>
                  <a:srgbClr val="FFFFFF"/>
                </a:solidFill>
              </a:rPr>
              <a:t>meta:</a:t>
            </a:r>
            <a:endParaRPr sz="900">
              <a:solidFill>
                <a:srgbClr val="FFFFFF"/>
              </a:solidFill>
            </a:endParaRPr>
          </a:p>
          <a:p>
            <a:pPr indent="457200" lvl="0" marL="914400" rtl="0" algn="l">
              <a:lnSpc>
                <a:spcPct val="100000"/>
              </a:lnSpc>
              <a:spcBef>
                <a:spcPts val="1600"/>
              </a:spcBef>
              <a:spcAft>
                <a:spcPts val="0"/>
              </a:spcAft>
              <a:buNone/>
            </a:pPr>
            <a:r>
              <a:rPr lang="en" sz="900">
                <a:solidFill>
                  <a:srgbClr val="FFFFFF"/>
                </a:solidFill>
              </a:rPr>
              <a:t>author = “Parastou, James, Andrew, Claire”</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description = “Basic rule to detect APT 28 attacks based on  X-Agent”</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hash1= “46e2957e699fae6de1a212dd98ba4e2bb969497d”</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hash2= “c53930772beb2779d932655d6c3de5548810af3d”</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hash3= “fa695e88c87843ca0ba9fc04b176899ff90e9ac5”</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hash4 = “046a8adc2ef0f68107e96babc59f41b6f0a57803”</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hash5= “4845761c9bed0563d0aa83613311191e075a9b58861e80392914d61a21bad976”</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h</a:t>
            </a:r>
            <a:r>
              <a:rPr lang="en" sz="900">
                <a:solidFill>
                  <a:srgbClr val="FFFFFF"/>
                </a:solidFill>
              </a:rPr>
              <a:t>ash6 = “fd39d2837b30e7233bc54598ff51bdc2f8c418fa5b94dea2cadb24cf40f395e5”</a:t>
            </a:r>
            <a:endParaRPr sz="900">
              <a:solidFill>
                <a:srgbClr val="FFFFFF"/>
              </a:solidFill>
            </a:endParaRPr>
          </a:p>
          <a:p>
            <a:pPr indent="457200" lvl="0" marL="0" rtl="0" algn="l">
              <a:lnSpc>
                <a:spcPct val="100000"/>
              </a:lnSpc>
              <a:spcBef>
                <a:spcPts val="0"/>
              </a:spcBef>
              <a:spcAft>
                <a:spcPts val="0"/>
              </a:spcAft>
              <a:buNone/>
            </a:pPr>
            <a:r>
              <a:rPr lang="en" sz="900">
                <a:solidFill>
                  <a:srgbClr val="FFFFFF"/>
                </a:solidFill>
              </a:rPr>
              <a:t>strings:  									</a:t>
            </a:r>
            <a:endParaRPr sz="900">
              <a:solidFill>
                <a:srgbClr val="FFFFFF"/>
              </a:solidFill>
            </a:endParaRPr>
          </a:p>
          <a:p>
            <a:pPr indent="457200" lvl="0" marL="0" rtl="0" algn="l">
              <a:lnSpc>
                <a:spcPct val="100000"/>
              </a:lnSpc>
              <a:spcBef>
                <a:spcPts val="0"/>
              </a:spcBef>
              <a:spcAft>
                <a:spcPts val="0"/>
              </a:spcAft>
              <a:buNone/>
            </a:pPr>
            <a:r>
              <a:rPr lang="en" sz="900">
                <a:solidFill>
                  <a:srgbClr val="FFFFFF"/>
                </a:solidFill>
              </a:rPr>
              <a:t>		$string1 =”chost.exe” fullword </a:t>
            </a:r>
            <a:r>
              <a:rPr lang="en" sz="900">
                <a:solidFill>
                  <a:srgbClr val="FFFFFF"/>
                </a:solidFill>
              </a:rPr>
              <a:t>ascii</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$string2 = “msoutlook.dll ”  f</a:t>
            </a:r>
            <a:r>
              <a:rPr lang="en" sz="900">
                <a:solidFill>
                  <a:schemeClr val="dk1"/>
                </a:solidFill>
              </a:rPr>
              <a:t>ullword ascii</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$string3 = “Samp_(16).file” </a:t>
            </a:r>
            <a:r>
              <a:rPr lang="en" sz="900">
                <a:solidFill>
                  <a:schemeClr val="dk1"/>
                </a:solidFill>
              </a:rPr>
              <a:t>fullword ascii</a:t>
            </a:r>
            <a:endParaRPr sz="900">
              <a:solidFill>
                <a:srgbClr val="FFFFFF"/>
              </a:solidFill>
            </a:endParaRPr>
          </a:p>
          <a:p>
            <a:pPr indent="457200" lvl="0" marL="0" rtl="0" algn="l">
              <a:lnSpc>
                <a:spcPct val="100000"/>
              </a:lnSpc>
              <a:spcBef>
                <a:spcPts val="0"/>
              </a:spcBef>
              <a:spcAft>
                <a:spcPts val="0"/>
              </a:spcAft>
              <a:buNone/>
            </a:pPr>
            <a:r>
              <a:rPr lang="en" sz="900">
                <a:solidFill>
                  <a:srgbClr val="FFFFFF"/>
                </a:solidFill>
              </a:rPr>
              <a:t>    		$string4 = “outlook.dll ”   </a:t>
            </a:r>
            <a:r>
              <a:rPr lang="en" sz="900">
                <a:solidFill>
                  <a:schemeClr val="dk1"/>
                </a:solidFill>
              </a:rPr>
              <a:t>fullword ascii</a:t>
            </a:r>
            <a:endParaRPr sz="900">
              <a:solidFill>
                <a:srgbClr val="FFFFFF"/>
              </a:solidFill>
            </a:endParaRPr>
          </a:p>
          <a:p>
            <a:pPr indent="457200" lvl="0" marL="914400" rtl="0" algn="l">
              <a:lnSpc>
                <a:spcPct val="100000"/>
              </a:lnSpc>
              <a:spcBef>
                <a:spcPts val="0"/>
              </a:spcBef>
              <a:spcAft>
                <a:spcPts val="0"/>
              </a:spcAft>
              <a:buNone/>
            </a:pPr>
            <a:r>
              <a:rPr lang="en" sz="900">
                <a:solidFill>
                  <a:srgbClr val="FFFFFF"/>
                </a:solidFill>
              </a:rPr>
              <a:t>$string5 = “twain_64.dll”  </a:t>
            </a:r>
            <a:r>
              <a:rPr lang="en" sz="900">
                <a:solidFill>
                  <a:schemeClr val="dk1"/>
                </a:solidFill>
              </a:rPr>
              <a:t>fullword ascii</a:t>
            </a:r>
            <a:endParaRPr sz="900">
              <a:solidFill>
                <a:srgbClr val="FFFFFF"/>
              </a:solidFill>
            </a:endParaRPr>
          </a:p>
          <a:p>
            <a:pPr indent="0" lvl="0" marL="914400" rtl="0" algn="l">
              <a:lnSpc>
                <a:spcPct val="100000"/>
              </a:lnSpc>
              <a:spcBef>
                <a:spcPts val="0"/>
              </a:spcBef>
              <a:spcAft>
                <a:spcPts val="0"/>
              </a:spcAft>
              <a:buNone/>
            </a:pPr>
            <a:r>
              <a:rPr lang="en" sz="900">
                <a:solidFill>
                  <a:srgbClr val="FFFFFF"/>
                </a:solidFill>
              </a:rPr>
              <a:t>	$string6= “rundll32.exe”  </a:t>
            </a:r>
            <a:r>
              <a:rPr lang="en" sz="900">
                <a:solidFill>
                  <a:schemeClr val="dk1"/>
                </a:solidFill>
              </a:rPr>
              <a:t>fullword ascii</a:t>
            </a:r>
            <a:endParaRPr sz="900">
              <a:solidFill>
                <a:srgbClr val="FFFFFF"/>
              </a:solidFill>
            </a:endParaRPr>
          </a:p>
          <a:p>
            <a:pPr indent="457200" lvl="0" marL="0" rtl="0" algn="l">
              <a:lnSpc>
                <a:spcPct val="100000"/>
              </a:lnSpc>
              <a:spcBef>
                <a:spcPts val="0"/>
              </a:spcBef>
              <a:spcAft>
                <a:spcPts val="0"/>
              </a:spcAft>
              <a:buNone/>
            </a:pPr>
            <a:r>
              <a:rPr lang="en" sz="900">
                <a:solidFill>
                  <a:srgbClr val="FFFFFF"/>
                </a:solidFill>
              </a:rPr>
              <a:t>		</a:t>
            </a:r>
            <a:endParaRPr sz="900">
              <a:solidFill>
                <a:srgbClr val="FFFFFF"/>
              </a:solidFill>
            </a:endParaRPr>
          </a:p>
          <a:p>
            <a:pPr indent="0" lvl="0" marL="0" rtl="0" algn="l">
              <a:lnSpc>
                <a:spcPct val="100000"/>
              </a:lnSpc>
              <a:spcBef>
                <a:spcPts val="1600"/>
              </a:spcBef>
              <a:spcAft>
                <a:spcPts val="0"/>
              </a:spcAft>
              <a:buNone/>
            </a:pPr>
            <a:r>
              <a:rPr lang="en" sz="900">
                <a:solidFill>
                  <a:srgbClr val="FFFFFF"/>
                </a:solidFill>
              </a:rPr>
              <a:t>            condition:</a:t>
            </a:r>
            <a:endParaRPr sz="900">
              <a:solidFill>
                <a:srgbClr val="FFFFFF"/>
              </a:solidFill>
            </a:endParaRPr>
          </a:p>
          <a:p>
            <a:pPr indent="457200" lvl="0" marL="0" rtl="0" algn="l">
              <a:lnSpc>
                <a:spcPct val="100000"/>
              </a:lnSpc>
              <a:spcBef>
                <a:spcPts val="1600"/>
              </a:spcBef>
              <a:spcAft>
                <a:spcPts val="0"/>
              </a:spcAft>
              <a:buNone/>
            </a:pPr>
            <a:r>
              <a:rPr lang="en" sz="900">
                <a:solidFill>
                  <a:srgbClr val="FFFFFF"/>
                </a:solidFill>
              </a:rPr>
              <a:t>		(unit16(0) == 0x5A4D) and any of them </a:t>
            </a:r>
            <a:endParaRPr sz="900">
              <a:solidFill>
                <a:srgbClr val="FFFFFF"/>
              </a:solidFill>
            </a:endParaRPr>
          </a:p>
          <a:p>
            <a:pPr indent="0" lvl="0" marL="0" rtl="0" algn="l">
              <a:spcBef>
                <a:spcPts val="1600"/>
              </a:spcBef>
              <a:spcAft>
                <a:spcPts val="0"/>
              </a:spcAft>
              <a:buNone/>
            </a:pPr>
            <a:r>
              <a:rPr lang="en" sz="900">
                <a:solidFill>
                  <a:srgbClr val="FFFFFF"/>
                </a:solidFill>
              </a:rPr>
              <a:t>}</a:t>
            </a:r>
            <a:endParaRPr sz="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593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YARA Rule #2</a:t>
            </a:r>
            <a:endParaRPr/>
          </a:p>
        </p:txBody>
      </p:sp>
      <p:sp>
        <p:nvSpPr>
          <p:cNvPr id="109" name="Google Shape;109;p1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000">
                <a:solidFill>
                  <a:srgbClr val="FFFFFF"/>
                </a:solidFill>
              </a:rPr>
              <a:t>rule  APT28_ZEBROCY_Detection {</a:t>
            </a:r>
            <a:endParaRPr sz="1000">
              <a:solidFill>
                <a:srgbClr val="FFFFFF"/>
              </a:solidFill>
            </a:endParaRPr>
          </a:p>
          <a:p>
            <a:pPr indent="457200" lvl="0" marL="0" rtl="0" algn="l">
              <a:lnSpc>
                <a:spcPct val="100000"/>
              </a:lnSpc>
              <a:spcBef>
                <a:spcPts val="1600"/>
              </a:spcBef>
              <a:spcAft>
                <a:spcPts val="0"/>
              </a:spcAft>
              <a:buNone/>
            </a:pPr>
            <a:r>
              <a:rPr lang="en" sz="1000">
                <a:solidFill>
                  <a:srgbClr val="FFFFFF"/>
                </a:solidFill>
              </a:rPr>
              <a:t>meta:</a:t>
            </a:r>
            <a:endParaRPr sz="1000">
              <a:solidFill>
                <a:srgbClr val="FFFFFF"/>
              </a:solidFill>
            </a:endParaRPr>
          </a:p>
          <a:p>
            <a:pPr indent="457200" lvl="0" marL="914400" rtl="0" algn="l">
              <a:lnSpc>
                <a:spcPct val="100000"/>
              </a:lnSpc>
              <a:spcBef>
                <a:spcPts val="1600"/>
              </a:spcBef>
              <a:spcAft>
                <a:spcPts val="0"/>
              </a:spcAft>
              <a:buNone/>
            </a:pPr>
            <a:r>
              <a:rPr lang="en" sz="1000">
                <a:solidFill>
                  <a:srgbClr val="FFFFFF"/>
                </a:solidFill>
              </a:rPr>
              <a:t>author = “Parastou, James, Andrew, Claire”</a:t>
            </a:r>
            <a:endParaRPr sz="1000">
              <a:solidFill>
                <a:srgbClr val="FFFFFF"/>
              </a:solidFill>
            </a:endParaRPr>
          </a:p>
          <a:p>
            <a:pPr indent="0" lvl="0" marL="1371600" rtl="0" algn="l">
              <a:lnSpc>
                <a:spcPct val="100000"/>
              </a:lnSpc>
              <a:spcBef>
                <a:spcPts val="0"/>
              </a:spcBef>
              <a:spcAft>
                <a:spcPts val="0"/>
              </a:spcAft>
              <a:buNone/>
            </a:pPr>
            <a:r>
              <a:rPr lang="en" sz="1000">
                <a:solidFill>
                  <a:srgbClr val="FFFFFF"/>
                </a:solidFill>
              </a:rPr>
              <a:t>description = “Basic rule to detect APT 28 attacks based on  ZEBROCY”</a:t>
            </a:r>
            <a:endParaRPr sz="1000">
              <a:solidFill>
                <a:srgbClr val="FFFFFF"/>
              </a:solidFill>
            </a:endParaRPr>
          </a:p>
          <a:p>
            <a:pPr indent="0" lvl="0" marL="1371600" rtl="0" algn="l">
              <a:lnSpc>
                <a:spcPct val="100000"/>
              </a:lnSpc>
              <a:spcBef>
                <a:spcPts val="0"/>
              </a:spcBef>
              <a:spcAft>
                <a:spcPts val="0"/>
              </a:spcAft>
              <a:buNone/>
            </a:pPr>
            <a:r>
              <a:rPr lang="en" sz="1000">
                <a:solidFill>
                  <a:srgbClr val="FFFFFF"/>
                </a:solidFill>
              </a:rPr>
              <a:t>hash1= “913ac13ff245baeff843a99dc2cbc1ff5f8c025c”</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hash2= “b758c7775d9bcdc0473fc2e738b32f05b464b175”</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hash3= “3e7dfe9a8d5955a825cb51cb6eec0cd07c569b41”</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hash4= “f0793e02180f3ccf48e41bd67ec1161d93f07e01”</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hash5= “b8ac400e1deb6e90fa4e2adb150c511c98bafc6e”</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hash6= “04303024ff453f918925d7160abbd199f137a442”</a:t>
            </a:r>
            <a:endParaRPr sz="1000">
              <a:solidFill>
                <a:srgbClr val="FFFFFF"/>
              </a:solidFill>
            </a:endParaRPr>
          </a:p>
          <a:p>
            <a:pPr indent="457200" lvl="0" marL="914400" rtl="0" algn="l">
              <a:lnSpc>
                <a:spcPct val="100000"/>
              </a:lnSpc>
              <a:spcBef>
                <a:spcPts val="0"/>
              </a:spcBef>
              <a:spcAft>
                <a:spcPts val="0"/>
              </a:spcAft>
              <a:buNone/>
            </a:pPr>
            <a:r>
              <a:t/>
            </a:r>
            <a:endParaRPr sz="1000">
              <a:solidFill>
                <a:srgbClr val="FFFFFF"/>
              </a:solidFill>
            </a:endParaRPr>
          </a:p>
          <a:p>
            <a:pPr indent="457200" lvl="0" marL="0" rtl="0" algn="l">
              <a:lnSpc>
                <a:spcPct val="100000"/>
              </a:lnSpc>
              <a:spcBef>
                <a:spcPts val="0"/>
              </a:spcBef>
              <a:spcAft>
                <a:spcPts val="0"/>
              </a:spcAft>
              <a:buNone/>
            </a:pPr>
            <a:r>
              <a:rPr lang="en" sz="1000">
                <a:solidFill>
                  <a:srgbClr val="FFFFFF"/>
                </a:solidFill>
              </a:rPr>
              <a:t>strings:  									</a:t>
            </a:r>
            <a:endParaRPr sz="1000">
              <a:solidFill>
                <a:srgbClr val="FFFFFF"/>
              </a:solidFill>
            </a:endParaRPr>
          </a:p>
          <a:p>
            <a:pPr indent="457200" lvl="0" marL="0" rtl="0" algn="l">
              <a:lnSpc>
                <a:spcPct val="100000"/>
              </a:lnSpc>
              <a:spcBef>
                <a:spcPts val="0"/>
              </a:spcBef>
              <a:spcAft>
                <a:spcPts val="0"/>
              </a:spcAft>
              <a:buNone/>
            </a:pPr>
            <a:r>
              <a:rPr lang="en" sz="1000">
                <a:solidFill>
                  <a:srgbClr val="FFFFFF"/>
                </a:solidFill>
              </a:rPr>
              <a:t>		$string1 =”codexgigas_913ac13ff24 5baeff843a99dc2cbc1ff5f 8c025c” </a:t>
            </a:r>
            <a:r>
              <a:rPr lang="en" sz="900">
                <a:solidFill>
                  <a:schemeClr val="dk1"/>
                </a:solidFill>
              </a:rPr>
              <a:t>fullword ascii</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$string2 = “codexgigas_b758c7775d 9bcdc0473fc2e738b32f0 5b464b175l ”  </a:t>
            </a:r>
            <a:r>
              <a:rPr lang="en" sz="900">
                <a:solidFill>
                  <a:schemeClr val="dk1"/>
                </a:solidFill>
              </a:rPr>
              <a:t>fullword ascii</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$string3 = “UpnP Error Handler” </a:t>
            </a:r>
            <a:r>
              <a:rPr lang="en" sz="900">
                <a:solidFill>
                  <a:schemeClr val="dk1"/>
                </a:solidFill>
              </a:rPr>
              <a:t>fullword ascii</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$string4 = “lmss.exe”  </a:t>
            </a:r>
            <a:r>
              <a:rPr lang="en" sz="900">
                <a:solidFill>
                  <a:schemeClr val="dk1"/>
                </a:solidFill>
              </a:rPr>
              <a:t>fullword ascii</a:t>
            </a:r>
            <a:endParaRPr b="1"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$string5 = “lmss.doc”  </a:t>
            </a:r>
            <a:r>
              <a:rPr lang="en" sz="900">
                <a:solidFill>
                  <a:schemeClr val="dk1"/>
                </a:solidFill>
              </a:rPr>
              <a:t>fullword ascii</a:t>
            </a:r>
            <a:endParaRPr sz="1000">
              <a:solidFill>
                <a:srgbClr val="FFFFFF"/>
              </a:solidFill>
            </a:endParaRPr>
          </a:p>
          <a:p>
            <a:pPr indent="457200" lvl="0" marL="914400" rtl="0" algn="l">
              <a:lnSpc>
                <a:spcPct val="100000"/>
              </a:lnSpc>
              <a:spcBef>
                <a:spcPts val="0"/>
              </a:spcBef>
              <a:spcAft>
                <a:spcPts val="0"/>
              </a:spcAft>
              <a:buNone/>
            </a:pPr>
            <a:r>
              <a:rPr lang="en" sz="1000">
                <a:solidFill>
                  <a:srgbClr val="FFFFFF"/>
                </a:solidFill>
              </a:rPr>
              <a:t>$string6= “ospsvc.dll”  </a:t>
            </a:r>
            <a:r>
              <a:rPr lang="en" sz="900">
                <a:solidFill>
                  <a:schemeClr val="dk1"/>
                </a:solidFill>
              </a:rPr>
              <a:t>fullword ascii</a:t>
            </a:r>
            <a:endParaRPr sz="1000">
              <a:solidFill>
                <a:srgbClr val="FFFFFF"/>
              </a:solidFill>
            </a:endParaRPr>
          </a:p>
          <a:p>
            <a:pPr indent="0" lvl="0" marL="0" rtl="0" algn="l">
              <a:lnSpc>
                <a:spcPct val="100000"/>
              </a:lnSpc>
              <a:spcBef>
                <a:spcPts val="0"/>
              </a:spcBef>
              <a:spcAft>
                <a:spcPts val="0"/>
              </a:spcAft>
              <a:buNone/>
            </a:pPr>
            <a:r>
              <a:rPr lang="en" sz="1000">
                <a:solidFill>
                  <a:srgbClr val="FFFFFF"/>
                </a:solidFill>
              </a:rPr>
              <a:t>           condition:</a:t>
            </a:r>
            <a:endParaRPr sz="1000">
              <a:solidFill>
                <a:srgbClr val="FFFFFF"/>
              </a:solidFill>
            </a:endParaRPr>
          </a:p>
          <a:p>
            <a:pPr indent="457200" lvl="0" marL="0" rtl="0" algn="l">
              <a:lnSpc>
                <a:spcPct val="100000"/>
              </a:lnSpc>
              <a:spcBef>
                <a:spcPts val="1600"/>
              </a:spcBef>
              <a:spcAft>
                <a:spcPts val="0"/>
              </a:spcAft>
              <a:buNone/>
            </a:pPr>
            <a:r>
              <a:rPr lang="en" sz="1000">
                <a:solidFill>
                  <a:srgbClr val="FFFFFF"/>
                </a:solidFill>
              </a:rPr>
              <a:t>		(unit16(0) == 0x5A4D) and any of them </a:t>
            </a:r>
            <a:endParaRPr sz="1000">
              <a:solidFill>
                <a:srgbClr val="FFFFFF"/>
              </a:solidFill>
            </a:endParaRPr>
          </a:p>
          <a:p>
            <a:pPr indent="0" lvl="0" marL="0" rtl="0" algn="l">
              <a:spcBef>
                <a:spcPts val="1600"/>
              </a:spcBef>
              <a:spcAft>
                <a:spcPts val="0"/>
              </a:spcAft>
              <a:buNone/>
            </a:pPr>
            <a:r>
              <a:rPr lang="en" sz="1000">
                <a:solidFill>
                  <a:srgbClr val="FFFFFF"/>
                </a:solidFill>
              </a:rPr>
              <a:t>}</a:t>
            </a:r>
            <a:endParaRPr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 Chain	</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Recon</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APT 28 looks for targets that would be most beneficial to the Russian government; specifically information on defense or geopolitical issues</a:t>
            </a:r>
            <a:endParaRPr sz="800"/>
          </a:p>
          <a:p>
            <a:pPr indent="-279400" lvl="1" marL="914400" rtl="0" algn="l">
              <a:spcBef>
                <a:spcPts val="0"/>
              </a:spcBef>
              <a:spcAft>
                <a:spcPts val="0"/>
              </a:spcAft>
              <a:buSzPts val="800"/>
              <a:buAutoNum type="alphaLcPeriod"/>
            </a:pPr>
            <a:r>
              <a:rPr lang="en" sz="800"/>
              <a:t>Victims that are targeted are often those who may have insider information relating to their government, military, and security organizations that would provide a strategic or intellectual benefit to the Russian government</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Weaponization</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Malicious links containing malware or a website that will gather credentials from victims in an effort to establish back door access</a:t>
            </a:r>
            <a:endParaRPr sz="800"/>
          </a:p>
          <a:p>
            <a:pPr indent="-279400" lvl="1" marL="914400" rtl="0" algn="l">
              <a:spcBef>
                <a:spcPts val="0"/>
              </a:spcBef>
              <a:spcAft>
                <a:spcPts val="0"/>
              </a:spcAft>
              <a:buSzPts val="800"/>
              <a:buAutoNum type="alphaLcPeriod"/>
            </a:pPr>
            <a:r>
              <a:rPr lang="en" sz="800"/>
              <a:t>Consistently update and develop malware in professional manner, designed for specific target’s environment, and built to hamper reverse engineering efforts</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Delivery</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Mass spear phishing campaign including links to websites that gather credentials</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Exploitation</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Accessing systems using stolen credentials</a:t>
            </a:r>
            <a:endParaRPr sz="800"/>
          </a:p>
          <a:p>
            <a:pPr indent="-279400" lvl="1" marL="914400" rtl="0" algn="l">
              <a:spcBef>
                <a:spcPts val="0"/>
              </a:spcBef>
              <a:spcAft>
                <a:spcPts val="0"/>
              </a:spcAft>
              <a:buSzPts val="800"/>
              <a:buAutoNum type="alphaLcPeriod"/>
            </a:pPr>
            <a:r>
              <a:rPr lang="en" sz="800"/>
              <a:t>Backdoors using HTTP protocol and victim mail server</a:t>
            </a:r>
            <a:endParaRPr sz="800"/>
          </a:p>
          <a:p>
            <a:pPr indent="-279400" lvl="1" marL="914400" rtl="0" algn="l">
              <a:spcBef>
                <a:spcPts val="0"/>
              </a:spcBef>
              <a:spcAft>
                <a:spcPts val="0"/>
              </a:spcAft>
              <a:buSzPts val="800"/>
              <a:buAutoNum type="alphaLcPeriod"/>
            </a:pPr>
            <a:r>
              <a:rPr lang="en" sz="800"/>
              <a:t>Local copying of data to defeat closed and air gapped networks</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Installation</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Installs malware with flexible and lasting platforms on target environments using previously established backdoors</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Command and Control</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Fancy Bear (APT 28) steals information using the malware installed on the target machines and sends the information back home through the victim’s mail server</a:t>
            </a:r>
            <a:endParaRPr sz="800"/>
          </a:p>
          <a:p>
            <a:pPr indent="-279400" lvl="1" marL="914400" rtl="0" algn="l">
              <a:spcBef>
                <a:spcPts val="0"/>
              </a:spcBef>
              <a:spcAft>
                <a:spcPts val="0"/>
              </a:spcAft>
              <a:buSzPts val="800"/>
              <a:buAutoNum type="alphaLcPeriod"/>
            </a:pPr>
            <a:r>
              <a:rPr lang="en" sz="800"/>
              <a:t>Malware contains counter-analysis capabilities that include runtime checks to identify when it’s being analyzed, obfuscates strings until unpacking at runtime, includes lots of garbage machine instructions to slow the analysis process and continue exfiltrating data</a:t>
            </a:r>
            <a:endParaRPr sz="800"/>
          </a:p>
          <a:p>
            <a:pPr indent="-279400" lvl="0" marL="457200" rtl="0" algn="l">
              <a:spcBef>
                <a:spcPts val="0"/>
              </a:spcBef>
              <a:spcAft>
                <a:spcPts val="0"/>
              </a:spcAft>
              <a:buClr>
                <a:srgbClr val="FFFFFF"/>
              </a:buClr>
              <a:buSzPts val="800"/>
              <a:buAutoNum type="arabicPeriod"/>
            </a:pPr>
            <a:r>
              <a:rPr b="1" lang="en" sz="800">
                <a:solidFill>
                  <a:srgbClr val="FFFFFF"/>
                </a:solidFill>
                <a:highlight>
                  <a:srgbClr val="990000"/>
                </a:highlight>
              </a:rPr>
              <a:t>Actions on Objectives</a:t>
            </a:r>
            <a:endParaRPr b="1" sz="800">
              <a:solidFill>
                <a:srgbClr val="FFFFFF"/>
              </a:solidFill>
              <a:highlight>
                <a:srgbClr val="990000"/>
              </a:highlight>
            </a:endParaRPr>
          </a:p>
          <a:p>
            <a:pPr indent="-279400" lvl="1" marL="914400" rtl="0" algn="l">
              <a:spcBef>
                <a:spcPts val="0"/>
              </a:spcBef>
              <a:spcAft>
                <a:spcPts val="0"/>
              </a:spcAft>
              <a:buSzPts val="800"/>
              <a:buAutoNum type="alphaLcPeriod"/>
            </a:pPr>
            <a:r>
              <a:rPr lang="en" sz="800"/>
              <a:t>Steal information that would benefit the Russian government and further their interests</a:t>
            </a:r>
            <a:endParaRPr sz="800"/>
          </a:p>
          <a:p>
            <a:pPr indent="-279400" lvl="1" marL="914400" rtl="0" algn="l">
              <a:spcBef>
                <a:spcPts val="0"/>
              </a:spcBef>
              <a:spcAft>
                <a:spcPts val="0"/>
              </a:spcAft>
              <a:buSzPts val="800"/>
              <a:buAutoNum type="alphaLcPeriod"/>
            </a:pPr>
            <a:r>
              <a:rPr lang="en" sz="800"/>
              <a:t>Use and release stolen information in an effort to encourage chaos within the targeted nation - such as their attack on the United States’ DNC in 2016, for example</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Strategies</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FFFFFF"/>
                </a:solidFill>
              </a:rPr>
              <a:t>Personnel and Credentials Management</a:t>
            </a:r>
            <a:br>
              <a:rPr b="1" lang="en" sz="1200"/>
            </a:br>
            <a:r>
              <a:rPr b="1" lang="en" sz="1000"/>
              <a:t>	Train employees to properly identify, report, or quarantine suspicious </a:t>
            </a:r>
            <a:r>
              <a:rPr b="1" lang="en" sz="1000"/>
              <a:t>emails</a:t>
            </a:r>
            <a:r>
              <a:rPr b="1" lang="en" sz="1000"/>
              <a:t> and attachments.</a:t>
            </a:r>
            <a:br>
              <a:rPr b="1" lang="en" sz="1000"/>
            </a:br>
            <a:r>
              <a:rPr b="1" lang="en" sz="1000"/>
              <a:t>	Enable two-factor authentication to prevent relying solely on correct credentials for access.</a:t>
            </a:r>
            <a:br>
              <a:rPr b="1" lang="en" sz="1000"/>
            </a:br>
            <a:r>
              <a:rPr b="1" lang="en" sz="1000"/>
              <a:t>	Whitelist applications to prevent users from unintentionally running malicious executables.</a:t>
            </a:r>
            <a:br>
              <a:rPr b="1" lang="en" sz="1000"/>
            </a:br>
            <a:r>
              <a:rPr b="1" lang="en" sz="1000"/>
              <a:t>	Limit user access to PowerShell and similar scripting environments.</a:t>
            </a:r>
            <a:br>
              <a:rPr b="1" lang="en" sz="1000"/>
            </a:br>
            <a:r>
              <a:rPr b="1" lang="en" sz="1000"/>
              <a:t>	Implement principle of least privilege to limit each user’s permissions - they should only have access to what they need.</a:t>
            </a:r>
            <a:br>
              <a:rPr b="1" lang="en" sz="1000"/>
            </a:br>
            <a:r>
              <a:rPr b="1" lang="en" sz="1000"/>
              <a:t>	Periodically reset credentials.</a:t>
            </a:r>
            <a:br>
              <a:rPr b="1" lang="en" sz="1000"/>
            </a:br>
            <a:r>
              <a:rPr b="1" lang="en" sz="1000"/>
              <a:t>	Limit use of administrative accounts to as-needed only. </a:t>
            </a:r>
            <a:br>
              <a:rPr b="1" lang="en" sz="1000"/>
            </a:br>
            <a:r>
              <a:rPr b="1" lang="en" sz="1200">
                <a:solidFill>
                  <a:srgbClr val="FFFFFF"/>
                </a:solidFill>
              </a:rPr>
              <a:t>Network Management</a:t>
            </a:r>
            <a:br>
              <a:rPr b="1" lang="en" sz="1200"/>
            </a:br>
            <a:r>
              <a:rPr lang="en" sz="1200"/>
              <a:t>	</a:t>
            </a:r>
            <a:r>
              <a:rPr b="1" lang="en" sz="1000"/>
              <a:t>Utilize Microsoft SysInternals tools to monitor and log system activity, including active processes and connections.</a:t>
            </a:r>
            <a:br>
              <a:rPr b="1" lang="en" sz="1000"/>
            </a:br>
            <a:r>
              <a:rPr b="1" lang="en" sz="1000"/>
              <a:t>	Create multiple system backups either offline or in a secure cloud environment.</a:t>
            </a:r>
            <a:br>
              <a:rPr b="1" lang="en" sz="1000"/>
            </a:br>
            <a:r>
              <a:rPr b="1" lang="en" sz="1000"/>
              <a:t>	Implement network filters to block access to known malicious sites, such as the ones listed previously in the slide.</a:t>
            </a:r>
            <a:br>
              <a:rPr b="1" lang="en" sz="1000"/>
            </a:br>
            <a:r>
              <a:rPr b="1" lang="en" sz="1000"/>
              <a:t>	Frequently update and patch the operating system in use.</a:t>
            </a:r>
            <a:br>
              <a:rPr b="1" lang="en" sz="1000"/>
            </a:br>
            <a:r>
              <a:rPr b="1" lang="en" sz="1000"/>
              <a:t>	Segregate networks to prevent one breach from allowing access to the entire network.</a:t>
            </a:r>
            <a:br>
              <a:rPr b="1" lang="en" sz="1000"/>
            </a:br>
            <a:r>
              <a:rPr b="1" lang="en" sz="1000"/>
              <a:t>	If applicable and necessary, a honeypot can be created as a decoy to lure attackers. </a:t>
            </a:r>
            <a:br>
              <a:rPr lang="en" sz="1000"/>
            </a:br>
            <a:r>
              <a:rPr lang="en" sz="1000"/>
              <a:t>	</a:t>
            </a:r>
            <a:br>
              <a:rPr b="1" lang="en" sz="1000"/>
            </a:br>
            <a:r>
              <a:rPr b="1" lang="en" sz="1000"/>
              <a:t>	</a:t>
            </a:r>
            <a:endParaRPr b="1"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