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FB18-987D-4D71-AFDA-A92BD0EBA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Index of coincidence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8E4AC-4D8B-44BF-82C8-9C1E84DF0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Cogswell</a:t>
            </a:r>
          </a:p>
          <a:p>
            <a:r>
              <a:rPr lang="en-US" dirty="0"/>
              <a:t>CYSE 476</a:t>
            </a:r>
          </a:p>
        </p:txBody>
      </p:sp>
    </p:spTree>
    <p:extLst>
      <p:ext uri="{BB962C8B-B14F-4D97-AF65-F5344CB8AC3E}">
        <p14:creationId xmlns:p14="http://schemas.microsoft.com/office/powerpoint/2010/main" val="362198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33257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wrote a Python program that will either take a cipher text as user input or use one that is already programmed in which will find the IC for the entire cipher text as well as estimate the key length. </a:t>
            </a:r>
          </a:p>
          <a:p>
            <a:r>
              <a:rPr lang="en-US" i="1" dirty="0"/>
              <a:t>Remember: </a:t>
            </a:r>
          </a:p>
          <a:p>
            <a:pPr lvl="1"/>
            <a:r>
              <a:rPr lang="en-US" dirty="0"/>
              <a:t>0.038 (~1.0) suggests monoalphabetic or transposition cipher</a:t>
            </a:r>
          </a:p>
          <a:p>
            <a:pPr lvl="1"/>
            <a:r>
              <a:rPr lang="en-US" dirty="0"/>
              <a:t>0.0665 (~1.73) suggests transposition cipher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5B5CCC-4C8B-475D-85FF-09B6268F25B8}"/>
              </a:ext>
            </a:extLst>
          </p:cNvPr>
          <p:cNvSpPr txBox="1">
            <a:spLocks/>
          </p:cNvSpPr>
          <p:nvPr/>
        </p:nvSpPr>
        <p:spPr>
          <a:xfrm>
            <a:off x="6500949" y="2286000"/>
            <a:ext cx="483325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same Vigenère cipher text as before: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QPWKALVRXCQZIKGRBPFAEOMFLJMSDZVDHXCXJYEBIMTRQWNMEAIZRVKCVKVLXNEICFZPZCZZHKMLVZVZIZRRQWDKECHOSNYXXLSPMYKVQXJTDCIOMEEXDQVSRXLRLKZHOV</a:t>
            </a:r>
          </a:p>
          <a:p>
            <a:r>
              <a:rPr lang="en-US" dirty="0"/>
              <a:t>…we will explore how the program works.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[2] continued…</a:t>
            </a:r>
            <a:br>
              <a:rPr lang="en-US" dirty="0"/>
            </a:br>
            <a:r>
              <a:rPr lang="en-US" dirty="0"/>
              <a:t>Guessing the Key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Guess a column size. For example, 7.</a:t>
            </a:r>
          </a:p>
          <a:p>
            <a:r>
              <a:rPr lang="en-US" dirty="0"/>
              <a:t>Create new strings from each column</a:t>
            </a:r>
          </a:p>
          <a:p>
            <a:pPr lvl="1"/>
            <a:r>
              <a:rPr lang="en-US" dirty="0"/>
              <a:t>Column 1: QRGODXTAVIZZQOSXMSZ</a:t>
            </a:r>
          </a:p>
          <a:p>
            <a:pPr lvl="1"/>
            <a:r>
              <a:rPr lang="en-US" dirty="0"/>
              <a:t>Column 2: PXRMZ…</a:t>
            </a:r>
          </a:p>
          <a:p>
            <a:pPr lvl="1"/>
            <a:r>
              <a:rPr lang="en-US" dirty="0"/>
              <a:t>Column 3: WCBFV…</a:t>
            </a:r>
          </a:p>
          <a:p>
            <a:pPr lvl="1"/>
            <a:r>
              <a:rPr lang="en-US" dirty="0"/>
              <a:t>and so on…</a:t>
            </a:r>
          </a:p>
          <a:p>
            <a:r>
              <a:rPr lang="en-US" dirty="0"/>
              <a:t>Compute the IC of each column’s string of characters</a:t>
            </a:r>
          </a:p>
          <a:p>
            <a:r>
              <a:rPr lang="en-US" dirty="0"/>
              <a:t>Sum up all these individual ICs and divide by the # of columns</a:t>
            </a:r>
          </a:p>
          <a:p>
            <a:r>
              <a:rPr lang="en-US" dirty="0"/>
              <a:t>Repeat this for different column sizes and put them in a 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12483-90CB-4BC8-B1DA-B68A309F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594" y="1699627"/>
            <a:ext cx="1273643" cy="48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[2]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66514" cy="3581400"/>
          </a:xfrm>
        </p:spPr>
        <p:txBody>
          <a:bodyPr/>
          <a:lstStyle/>
          <a:p>
            <a:r>
              <a:rPr lang="en-US" dirty="0"/>
              <a:t>If you incorrectly guessed the key length, then the average IC of the columns will be low; closer to 1.0 (normalized)</a:t>
            </a:r>
          </a:p>
          <a:p>
            <a:r>
              <a:rPr lang="en-US" dirty="0"/>
              <a:t>The column size(s) with the highest average IC are likely the length of the key or a multiple of the length</a:t>
            </a:r>
          </a:p>
          <a:p>
            <a:pPr lvl="1"/>
            <a:r>
              <a:rPr lang="en-US" dirty="0"/>
              <a:t>If the key length is 3, then columns of size 3, 6, 9… will all have higher 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1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[2]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46766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Results from the program…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1: 0.04293 (1.116)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2: 0.04567 (1.188)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3: 0.04030 (1.048)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4: 0.04494 (1.168)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Average IC for Column Size 5: 0.07015 (1.824)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6: 0.03810 (0.990)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7: 0.03872 (1.007)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8: 0.04032 (1.048)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IC for Column Size 9: 0.04518 (1.175)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Average IC for Column Size 10: 0.07949 (2.067)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4364E-C3D2-4A7C-AF3F-87175DF2D551}"/>
              </a:ext>
            </a:extLst>
          </p:cNvPr>
          <p:cNvSpPr txBox="1">
            <a:spLocks/>
          </p:cNvSpPr>
          <p:nvPr/>
        </p:nvSpPr>
        <p:spPr>
          <a:xfrm>
            <a:off x="6518366" y="3835037"/>
            <a:ext cx="5146766" cy="48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The key size for this cipher is most likely 5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[2]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6230983" cy="3581400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once you’ve identified the correct key length, then every letter in that string will have been encrypted using the same letter of the key. </a:t>
            </a:r>
          </a:p>
          <a:p>
            <a:pPr lvl="1"/>
            <a:r>
              <a:rPr lang="en-US" dirty="0"/>
              <a:t>Now we’re dealing with a much simpler shift cipher.</a:t>
            </a:r>
          </a:p>
          <a:p>
            <a:r>
              <a:rPr lang="en-US" dirty="0"/>
              <a:t>The only thing left to do now is break the Caesar Shift cipher! You can perform that one on your own. Friedman’s IC ends here.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84FC6-29D5-417A-926E-4306C8AC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08" y="569730"/>
            <a:ext cx="6667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4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of Coincidence was created during a time when computer encryption was not the focus of this method. </a:t>
            </a:r>
          </a:p>
          <a:p>
            <a:r>
              <a:rPr lang="en-US" dirty="0"/>
              <a:t>However, data encrypted with the Vigenère cipher, for example, can also be broken using the index of coincidence – even at the binary level.</a:t>
            </a:r>
          </a:p>
          <a:p>
            <a:r>
              <a:rPr lang="en-US" dirty="0"/>
              <a:t>So long as we know the cipher text is a binary representation of a known alphabet, then the Index of Coincidence can be used.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of Coincidence </a:t>
            </a:r>
            <a:br>
              <a:rPr lang="en-US" dirty="0"/>
            </a:br>
            <a:r>
              <a:rPr lang="en-US" sz="2800" dirty="0"/>
              <a:t>and</a:t>
            </a:r>
            <a:r>
              <a:rPr lang="en-US" dirty="0"/>
              <a:t> Kasiski Examination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Kasiski Examination is another method of finding the length of the encryption key</a:t>
            </a:r>
          </a:p>
          <a:p>
            <a:r>
              <a:rPr lang="en-US" dirty="0"/>
              <a:t>First, find every repeated set of at least three characters in the cipher text</a:t>
            </a:r>
          </a:p>
          <a:p>
            <a:r>
              <a:rPr lang="en-US" dirty="0"/>
              <a:t>Example [3]: </a:t>
            </a:r>
          </a:p>
          <a:p>
            <a:pPr lvl="1"/>
            <a:r>
              <a:rPr lang="en-US" dirty="0"/>
              <a:t>Plaintext: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THE CAT IS OUT OF 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BAG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Key: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SPILLTHEBEANS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8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repeated characters </a:t>
            </a:r>
            <a:r>
              <a:rPr lang="en-US" i="1" dirty="0"/>
              <a:t>could</a:t>
            </a:r>
            <a:r>
              <a:rPr lang="en-US" dirty="0"/>
              <a:t> be the same plain text characters that were encrypted using the same subkeys of the Vigenère key</a:t>
            </a:r>
          </a:p>
          <a:p>
            <a:pPr marL="0" indent="0">
              <a:buNone/>
            </a:pPr>
            <a:endParaRPr lang="en-US" dirty="0"/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PT: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CATISOUTOF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BAG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 :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LLTHEBEANS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SPI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LLT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CT: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LWM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NLMPWPYTBX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LWM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MLZ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how the letters ‘</a:t>
            </a:r>
            <a:r>
              <a:rPr lang="en-US" sz="1800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LWM</a:t>
            </a:r>
            <a:r>
              <a:rPr lang="en-US" sz="1800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are repeated twice in the cipher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40834" cy="3581400"/>
          </a:xfrm>
        </p:spPr>
        <p:txBody>
          <a:bodyPr/>
          <a:lstStyle/>
          <a:p>
            <a:r>
              <a:rPr lang="en-US" dirty="0"/>
              <a:t>The plain text letters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dirty="0"/>
              <a:t>” were encrypted using the same letters from the key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/>
              <a:t>”</a:t>
            </a:r>
          </a:p>
          <a:p>
            <a:r>
              <a:rPr lang="en-US" dirty="0"/>
              <a:t>The number of letters from the beginning of the first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LWM</a:t>
            </a:r>
            <a:r>
              <a:rPr lang="en-US" dirty="0"/>
              <a:t>” to the beginning of its second appearance is 13. This is known as the </a:t>
            </a:r>
            <a:r>
              <a:rPr lang="en-US" b="1" i="1" dirty="0"/>
              <a:t>spacing</a:t>
            </a:r>
            <a:endParaRPr lang="en-US" b="1" dirty="0"/>
          </a:p>
          <a:p>
            <a:r>
              <a:rPr lang="en-US" dirty="0"/>
              <a:t>The spacing is what tells us the length of our key, like how the column sizes with the largest IC worked in the previous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news: </a:t>
            </a:r>
            <a:r>
              <a:rPr lang="en-US" u="sng" dirty="0"/>
              <a:t>the key won’t always perfectly align</a:t>
            </a:r>
            <a:r>
              <a:rPr lang="en-US" dirty="0"/>
              <a:t> with repeated sequences of letters</a:t>
            </a:r>
          </a:p>
          <a:p>
            <a:pPr lvl="1"/>
            <a:r>
              <a:rPr lang="en-US" dirty="0"/>
              <a:t>or </a:t>
            </a:r>
            <a:r>
              <a:rPr lang="en-US" u="sng" dirty="0"/>
              <a:t>the key could repeat several times</a:t>
            </a:r>
            <a:r>
              <a:rPr lang="en-US" dirty="0"/>
              <a:t> between the repeated sequences.</a:t>
            </a:r>
          </a:p>
          <a:p>
            <a:pPr lvl="2"/>
            <a:r>
              <a:rPr lang="en-US" dirty="0"/>
              <a:t>This means that the # of characters between the repeated sequences could be a multiple of the actual key length!</a:t>
            </a:r>
          </a:p>
          <a:p>
            <a:r>
              <a:rPr lang="en-US" dirty="0"/>
              <a:t>With longer cipher texts, it becomes more likely that the spacing will more accurately reflect the key length. </a:t>
            </a:r>
          </a:p>
          <a:p>
            <a:r>
              <a:rPr lang="en-US" dirty="0"/>
              <a:t>Take this example from the book “</a:t>
            </a:r>
            <a:r>
              <a:rPr lang="en-US" i="1" dirty="0"/>
              <a:t>Cracking Codes with Python: an Introduction to Building and Breaking Ciphers</a:t>
            </a:r>
            <a:r>
              <a:rPr lang="en-US" dirty="0"/>
              <a:t>”…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412D-4644-4F73-BD77-DD6DDDF4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A521-9141-4DEA-875F-84BDF701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1922 – William Friedman</a:t>
            </a:r>
          </a:p>
          <a:p>
            <a:r>
              <a:rPr lang="en-US" dirty="0"/>
              <a:t>Statistical evaluation of the repeated occurrence of characters in cipher text</a:t>
            </a:r>
          </a:p>
          <a:p>
            <a:r>
              <a:rPr lang="en-US" dirty="0"/>
              <a:t>Identifies transposition and monoalphabetic substitution as well as polyalphabetic substitution ciphers </a:t>
            </a:r>
          </a:p>
          <a:p>
            <a:r>
              <a:rPr lang="en-US" dirty="0"/>
              <a:t>Estimate the key length of a polyalphabetic substitution cipher</a:t>
            </a:r>
          </a:p>
          <a:p>
            <a:r>
              <a:rPr lang="en-US" dirty="0"/>
              <a:t>Dramatically simplifies ciphers like Vigenère, while knowing only the cipher</a:t>
            </a:r>
          </a:p>
        </p:txBody>
      </p:sp>
    </p:spTree>
    <p:extLst>
      <p:ext uri="{BB962C8B-B14F-4D97-AF65-F5344CB8AC3E}">
        <p14:creationId xmlns:p14="http://schemas.microsoft.com/office/powerpoint/2010/main" val="234918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2899954"/>
            <a:ext cx="11499669" cy="2967446"/>
          </a:xfrm>
        </p:spPr>
        <p:txBody>
          <a:bodyPr/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PPQCAXQVEKG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YBN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KM</a:t>
            </a:r>
            <a:r>
              <a:rPr lang="en-US" sz="1700" dirty="0">
                <a:highlight>
                  <a:srgbClr val="D3D3D3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</a:t>
            </a:r>
            <a:r>
              <a:rPr lang="en-US" sz="1700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YBN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GBALJONITSZMJYIM</a:t>
            </a:r>
            <a:r>
              <a:rPr lang="en-US" sz="1700" dirty="0">
                <a:highlight>
                  <a:srgbClr val="A9A9A9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VRA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GVOHT</a:t>
            </a:r>
            <a:r>
              <a:rPr lang="en-US" sz="1700" dirty="0">
                <a:highlight>
                  <a:srgbClr val="A9A9A9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VRA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UCTKSGDDWUOXITL</a:t>
            </a:r>
            <a:r>
              <a:rPr lang="en-US" sz="1700" dirty="0">
                <a:highlight>
                  <a:srgbClr val="D3D3D3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AZU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VAV</a:t>
            </a:r>
            <a:r>
              <a:rPr lang="en-US" sz="1700" dirty="0">
                <a:highlight>
                  <a:srgbClr val="A9A9A9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VRA</a:t>
            </a:r>
            <a:r>
              <a:rPr lang="en-US" sz="17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ZCVKBQPIWPOU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spacing between these repeated sequences are all useful to us in finding the actual key length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CEA864F1-E077-48D5-B214-417D3D4C7DBB}"/>
              </a:ext>
            </a:extLst>
          </p:cNvPr>
          <p:cNvSpPr/>
          <p:nvPr/>
        </p:nvSpPr>
        <p:spPr>
          <a:xfrm rot="16200000">
            <a:off x="2673989" y="2863030"/>
            <a:ext cx="156931" cy="108966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B2CEBEC7-5DEC-416F-9E66-64C9D531AF29}"/>
              </a:ext>
            </a:extLst>
          </p:cNvPr>
          <p:cNvSpPr/>
          <p:nvPr/>
        </p:nvSpPr>
        <p:spPr>
          <a:xfrm rot="5400000">
            <a:off x="5580562" y="-715733"/>
            <a:ext cx="836021" cy="626472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E99E0772-4497-4FCC-A70A-0916864A3C5D}"/>
              </a:ext>
            </a:extLst>
          </p:cNvPr>
          <p:cNvSpPr/>
          <p:nvPr/>
        </p:nvSpPr>
        <p:spPr>
          <a:xfrm rot="16200000">
            <a:off x="7698289" y="1372602"/>
            <a:ext cx="235308" cy="414528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58E96E7C-3B8C-4E63-A887-B20FFCD62CD8}"/>
              </a:ext>
            </a:extLst>
          </p:cNvPr>
          <p:cNvSpPr/>
          <p:nvPr/>
        </p:nvSpPr>
        <p:spPr>
          <a:xfrm rot="5400000">
            <a:off x="7698289" y="547285"/>
            <a:ext cx="235308" cy="414528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2DE2DFBE-4FFE-47BC-B0B9-C7CD1D9E72E3}"/>
              </a:ext>
            </a:extLst>
          </p:cNvPr>
          <p:cNvSpPr/>
          <p:nvPr/>
        </p:nvSpPr>
        <p:spPr>
          <a:xfrm rot="5400000">
            <a:off x="6100629" y="2155650"/>
            <a:ext cx="321666" cy="103632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681D2-2B21-4303-B53D-2028BBF5AD3A}"/>
              </a:ext>
            </a:extLst>
          </p:cNvPr>
          <p:cNvSpPr txBox="1"/>
          <p:nvPr/>
        </p:nvSpPr>
        <p:spPr>
          <a:xfrm>
            <a:off x="5806709" y="2313848"/>
            <a:ext cx="1432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Characters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A6A42-7D60-455A-8C0C-7D0BD0C016C9}"/>
              </a:ext>
            </a:extLst>
          </p:cNvPr>
          <p:cNvSpPr txBox="1"/>
          <p:nvPr/>
        </p:nvSpPr>
        <p:spPr>
          <a:xfrm>
            <a:off x="7698558" y="2325924"/>
            <a:ext cx="1432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 Characters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D2097-BC35-4A89-894F-CE2860A1E321}"/>
              </a:ext>
            </a:extLst>
          </p:cNvPr>
          <p:cNvSpPr txBox="1"/>
          <p:nvPr/>
        </p:nvSpPr>
        <p:spPr>
          <a:xfrm>
            <a:off x="7250244" y="3520500"/>
            <a:ext cx="109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32 Characters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945457-E806-40DB-8249-5FD0189411E7}"/>
              </a:ext>
            </a:extLst>
          </p:cNvPr>
          <p:cNvSpPr txBox="1"/>
          <p:nvPr/>
        </p:nvSpPr>
        <p:spPr>
          <a:xfrm>
            <a:off x="2239553" y="3484520"/>
            <a:ext cx="109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Characters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8A395-5381-464E-B732-449B813466D8}"/>
              </a:ext>
            </a:extLst>
          </p:cNvPr>
          <p:cNvSpPr txBox="1"/>
          <p:nvPr/>
        </p:nvSpPr>
        <p:spPr>
          <a:xfrm>
            <a:off x="5332180" y="1768813"/>
            <a:ext cx="109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48 Characters</a:t>
            </a:r>
          </a:p>
        </p:txBody>
      </p:sp>
    </p:spTree>
    <p:extLst>
      <p:ext uri="{BB962C8B-B14F-4D97-AF65-F5344CB8AC3E}">
        <p14:creationId xmlns:p14="http://schemas.microsoft.com/office/powerpoint/2010/main" val="281183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spacings of 48 letters, 32 letters, 24 letters, and 8 letters</a:t>
            </a:r>
          </a:p>
          <a:p>
            <a:r>
              <a:rPr lang="en-US" dirty="0"/>
              <a:t>Factor each of these spacings and count the appearance of the factors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(4x)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(4x)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(2x)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(4x)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(2x) 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(1x)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(2x) 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(1x) 48</a:t>
            </a:r>
            <a:r>
              <a:rPr lang="en-US" dirty="0"/>
              <a:t>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980BE-CA04-4317-95A5-CD176C839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53811"/>
              </p:ext>
            </p:extLst>
          </p:nvPr>
        </p:nvGraphicFramePr>
        <p:xfrm>
          <a:off x="2351316" y="3429000"/>
          <a:ext cx="3474719" cy="2050870"/>
        </p:xfrm>
        <a:graphic>
          <a:graphicData uri="http://schemas.openxmlformats.org/drawingml/2006/table">
            <a:tbl>
              <a:tblPr firstRow="1" firstCol="1" bandRow="1"/>
              <a:tblGrid>
                <a:gridCol w="1011780">
                  <a:extLst>
                    <a:ext uri="{9D8B030D-6E8A-4147-A177-3AD203B41FA5}">
                      <a16:colId xmlns:a16="http://schemas.microsoft.com/office/drawing/2014/main" val="209007716"/>
                    </a:ext>
                  </a:extLst>
                </a:gridCol>
                <a:gridCol w="2462939">
                  <a:extLst>
                    <a:ext uri="{9D8B030D-6E8A-4147-A177-3AD203B41FA5}">
                      <a16:colId xmlns:a16="http://schemas.microsoft.com/office/drawing/2014/main" val="871005492"/>
                    </a:ext>
                  </a:extLst>
                </a:gridCol>
              </a:tblGrid>
              <a:tr h="41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36014"/>
                  </a:ext>
                </a:extLst>
              </a:tr>
              <a:tr h="41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2, 4, 8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858583"/>
                  </a:ext>
                </a:extLst>
              </a:tr>
              <a:tr h="41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2, 4, 6, 8, 12, 24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93166"/>
                  </a:ext>
                </a:extLst>
              </a:tr>
              <a:tr h="41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2, 4, 8, 16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38972"/>
                  </a:ext>
                </a:extLst>
              </a:tr>
              <a:tr h="4101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2, 4, 6, 8, 12, 24, 48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033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4FD007-C9A7-4C2A-A270-A0F74D2041D6}"/>
              </a:ext>
            </a:extLst>
          </p:cNvPr>
          <p:cNvSpPr txBox="1"/>
          <p:nvPr/>
        </p:nvSpPr>
        <p:spPr>
          <a:xfrm>
            <a:off x="6172200" y="4085835"/>
            <a:ext cx="4657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Our most common factors are 2, 4, and 8</a:t>
            </a:r>
          </a:p>
        </p:txBody>
      </p:sp>
    </p:spTree>
    <p:extLst>
      <p:ext uri="{BB962C8B-B14F-4D97-AF65-F5344CB8AC3E}">
        <p14:creationId xmlns:p14="http://schemas.microsoft.com/office/powerpoint/2010/main" val="397439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the same columnar type of setup as explained earlier, but this time only set them up in columns of size 2, 4, and 8 (our most common factors)</a:t>
            </a:r>
          </a:p>
          <a:p>
            <a:pPr lvl="1"/>
            <a:r>
              <a:rPr lang="en-US" dirty="0"/>
              <a:t>Note: you can perform the index of coincidence here, but since we’re reviewing an alternative method to finding the key length, we’ll skip that part</a:t>
            </a:r>
          </a:p>
          <a:p>
            <a:r>
              <a:rPr lang="en-US" dirty="0"/>
              <a:t>Use the key length of 4 and try to crack the resulting cipher text. No luck? Try it with 2 and 8!</a:t>
            </a:r>
          </a:p>
          <a:p>
            <a:r>
              <a:rPr lang="en-US" dirty="0"/>
              <a:t>This works similarly to how it worked in the previous example; if you choose the correct key length, then each letter of each column will have been encrypted by the same subkey</a:t>
            </a:r>
          </a:p>
          <a:p>
            <a:r>
              <a:rPr lang="en-US" dirty="0"/>
              <a:t>Now we are once again dealing with a simple shift cipher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[3]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9" y="1737359"/>
            <a:ext cx="10620102" cy="4782503"/>
          </a:xfrm>
        </p:spPr>
        <p:txBody>
          <a:bodyPr>
            <a:normAutofit/>
          </a:bodyPr>
          <a:lstStyle/>
          <a:p>
            <a:r>
              <a:rPr lang="en-US" dirty="0"/>
              <a:t>Alternative to the Index of Coincidence, you can run frequency analysis on the columns</a:t>
            </a:r>
          </a:p>
          <a:p>
            <a:pPr lvl="1"/>
            <a:r>
              <a:rPr lang="en-US" dirty="0"/>
              <a:t>The correct key size will more closely reflect the frequency distribution of the language in which the plain text was written</a:t>
            </a:r>
          </a:p>
          <a:p>
            <a:r>
              <a:rPr lang="en-US" dirty="0"/>
              <a:t>For those who are wondering, the most likely subkeys were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Column 1: A, I, N, W, X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Column 2: I, Z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Column 3: C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Column 4: K, N, R, V, Y </a:t>
            </a:r>
          </a:p>
          <a:p>
            <a:r>
              <a:rPr lang="en-US" dirty="0"/>
              <a:t>Combine these possible subkeys in every way possible. You will find that the key is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WICK</a:t>
            </a:r>
            <a:r>
              <a:rPr lang="en-US" dirty="0"/>
              <a:t>’ and the plaintext is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THOSEPOLICEOFFICERSOFFEREDHERARIDEHOMETHEYTELLTHEMAJOKETHOSEBARBERSLENTHERALOTOFMONEY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6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1468-5E47-4008-9EAC-33D8919E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4B5C-B3C4-4BCC-B3CB-FBCED7F6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has and always will change throughout time so long as the methods to break them continue improving</a:t>
            </a:r>
          </a:p>
          <a:p>
            <a:r>
              <a:rPr lang="en-US" dirty="0"/>
              <a:t>Once upon a time, the Caesar shift was considered secure enough so that a message could be sent without the enemy being able to make sense of it</a:t>
            </a:r>
          </a:p>
          <a:p>
            <a:r>
              <a:rPr lang="en-US" dirty="0"/>
              <a:t>Polyalphabetic substitution ciphers such as the Vigenère cipher were much more complex and eventually rendered useless</a:t>
            </a:r>
          </a:p>
          <a:p>
            <a:r>
              <a:rPr lang="en-US" dirty="0"/>
              <a:t>Even our encryption standard AES-256 has a limited life span as computer technology grows exponentially</a:t>
            </a:r>
          </a:p>
          <a:p>
            <a:r>
              <a:rPr lang="en-US" dirty="0"/>
              <a:t>However, the index of coincidence can still be used today and is considered by some to be a foundational concept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278388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33F3-FDC0-4237-AE58-7030083E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0"/>
            <a:ext cx="11460480" cy="6858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/>
              <a:t>				Questions?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7BDC1C-44AC-4491-AC4F-4F93615D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B63-6B9A-43B5-BC59-562FEBE4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8196-7213-4C5C-AF73-362145DF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A. </a:t>
            </a:r>
            <a:r>
              <a:rPr lang="en-US" dirty="0" err="1"/>
              <a:t>Sweigart</a:t>
            </a:r>
            <a:r>
              <a:rPr lang="en-US" dirty="0"/>
              <a:t>, Cracking Codes with Python: An Introduction to Building and Breaking Ciphers. William Pollock, 2018.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 C. Christensen, “Cryptanalysis of the Vigenère Cipher: The Friedman Test,” Northern Kentucky University, Spring 2015.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[3] H. H. </a:t>
            </a:r>
            <a:r>
              <a:rPr lang="en-US" dirty="0" err="1"/>
              <a:t>Campaigne</a:t>
            </a:r>
            <a:r>
              <a:rPr lang="en-US" dirty="0"/>
              <a:t>, “The Index of Coincidence,” Office of Research and Development, Jan. 1955.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[4] “Index of Coincidence.” [Online]. Available: https://pages.mtu.edu/~shene/NSF-4/Tutorial/VIG/Vig-IOC.html. [Accessed: 27-Feb-2020].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[5] W. F. Friedman, The Index of Coincidence and Its Applications in Cryptanalysis. Laguna Hills, Calif: Aegean Park Press, 1987.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6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4BE8-9EC8-49FB-816B-B97526F1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BCCB-E168-44EC-B58A-ED3B7536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 values range from</a:t>
            </a:r>
          </a:p>
          <a:p>
            <a:pPr lvl="1"/>
            <a:r>
              <a:rPr lang="en-US" dirty="0"/>
              <a:t>Non-Normalized: ~0.038 - ~0.0665</a:t>
            </a:r>
          </a:p>
          <a:p>
            <a:pPr lvl="1"/>
            <a:r>
              <a:rPr lang="en-US" dirty="0"/>
              <a:t>English Normalized: ~1 - ~1.73</a:t>
            </a:r>
          </a:p>
          <a:p>
            <a:pPr lvl="2"/>
            <a:r>
              <a:rPr lang="en-US" dirty="0"/>
              <a:t>This is simply the non-normalized number * 26 English characters </a:t>
            </a:r>
          </a:p>
          <a:p>
            <a:r>
              <a:rPr lang="en-US" dirty="0"/>
              <a:t>Lower IC represents more randomized text and signals that a polyalphabetic substitution cipher was used; i.e., every letter has roughly equal probability of appearance</a:t>
            </a:r>
          </a:p>
          <a:p>
            <a:r>
              <a:rPr lang="en-US" dirty="0"/>
              <a:t>Higher IC represents frequency distributions closer to that of plaintext, and therefore suggests that a transposition or monoalphabetic substitution cipher was used; i.e., frequency distribution of characters will reflect that of the language used</a:t>
            </a:r>
          </a:p>
        </p:txBody>
      </p:sp>
    </p:spTree>
    <p:extLst>
      <p:ext uri="{BB962C8B-B14F-4D97-AF65-F5344CB8AC3E}">
        <p14:creationId xmlns:p14="http://schemas.microsoft.com/office/powerpoint/2010/main" val="5597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268-9C11-4BB2-89E4-D669760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7216-B65D-4144-8B8C-F17FB7C28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05345"/>
                <a:ext cx="9601200" cy="46620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/>
                        <m:t>𝐼𝐶</m:t>
                      </m:r>
                      <m:r>
                        <a:rPr lang="en-US" sz="1600" i="1" smtClean="0"/>
                        <m:t>=</m:t>
                      </m:r>
                      <m:r>
                        <a:rPr lang="en-US" sz="1600" i="1" smtClean="0"/>
                        <m:t>𝑐</m:t>
                      </m:r>
                      <m:r>
                        <a:rPr lang="en-US" sz="1600" i="1" smtClean="0"/>
                        <m:t> ×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</m:den>
                          </m:f>
                          <m:r>
                            <a:rPr lang="en-US" sz="1600" i="1"/>
                            <m:t>×</m:t>
                          </m:r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𝑎</m:t>
                                  </m:r>
                                </m:sub>
                              </m:sSub>
                              <m:r>
                                <a:rPr lang="en-US" sz="1600" i="1"/>
                                <m:t>−1</m:t>
                              </m:r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  <m:r>
                                <a:rPr lang="en-US" sz="1600" i="1"/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1600" i="1"/>
                        <m:t>+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</m:den>
                          </m:f>
                          <m:r>
                            <a:rPr lang="en-US" sz="1600" i="1"/>
                            <m:t>×</m:t>
                          </m:r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𝑏</m:t>
                                  </m:r>
                                </m:sub>
                              </m:sSub>
                              <m:r>
                                <a:rPr lang="en-US" sz="1600" i="1"/>
                                <m:t>−1</m:t>
                              </m:r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  <m:r>
                                <a:rPr lang="en-US" sz="1600" i="1"/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sz="1600" i="1"/>
                        <m:t>+…+</m:t>
                      </m:r>
                      <m:d>
                        <m:dPr>
                          <m:ctrlPr>
                            <a:rPr lang="en-US" sz="1600" i="1"/>
                          </m:ctrlPr>
                        </m:dPr>
                        <m:e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</m:den>
                          </m:f>
                          <m:r>
                            <a:rPr lang="en-US" sz="1600" i="1"/>
                            <m:t>×</m:t>
                          </m:r>
                          <m:f>
                            <m:fPr>
                              <m:ctrlPr>
                                <a:rPr lang="en-US" sz="16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/>
                                  </m:ctrlPr>
                                </m:sSubPr>
                                <m:e>
                                  <m:r>
                                    <a:rPr lang="en-US" sz="16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i="1"/>
                                    <m:t>𝑧</m:t>
                                  </m:r>
                                </m:sub>
                              </m:sSub>
                              <m:r>
                                <a:rPr lang="en-US" sz="1600" i="1"/>
                                <m:t>−1</m:t>
                              </m:r>
                            </m:num>
                            <m:den>
                              <m:r>
                                <a:rPr lang="en-US" sz="1600" i="1"/>
                                <m:t>𝑁</m:t>
                              </m:r>
                              <m:r>
                                <a:rPr lang="en-US" sz="1600" i="1"/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 smtClean="0"/>
                        <m:t>= </m:t>
                      </m:r>
                      <m:f>
                        <m:fPr>
                          <m:ctrlPr>
                            <a:rPr lang="en-US" sz="44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4400" i="1"/>
                              </m:ctrlPr>
                            </m:naryPr>
                            <m:sub>
                              <m:r>
                                <a:rPr lang="en-US" sz="4400" i="1"/>
                                <m:t>𝑖</m:t>
                              </m:r>
                              <m:r>
                                <a:rPr lang="en-US" sz="4400" i="1"/>
                                <m:t>=1</m:t>
                              </m:r>
                            </m:sub>
                            <m:sup>
                              <m:r>
                                <a:rPr lang="en-US" sz="4400" i="1"/>
                                <m:t>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400" i="1"/>
                                  </m:ctrlPr>
                                </m:sSubPr>
                                <m:e>
                                  <m:r>
                                    <a:rPr lang="en-US" sz="44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4400" i="1"/>
                                    <m:t>𝑖</m:t>
                                  </m:r>
                                </m:sub>
                              </m:sSub>
                              <m:r>
                                <a:rPr lang="en-US" sz="4400" i="1"/>
                                <m:t>(</m:t>
                              </m:r>
                              <m:sSub>
                                <m:sSubPr>
                                  <m:ctrlPr>
                                    <a:rPr lang="en-US" sz="4400" i="1"/>
                                  </m:ctrlPr>
                                </m:sSubPr>
                                <m:e>
                                  <m:r>
                                    <a:rPr lang="en-US" sz="4400" i="1"/>
                                    <m:t>𝑛</m:t>
                                  </m:r>
                                </m:e>
                                <m:sub>
                                  <m:r>
                                    <a:rPr lang="en-US" sz="4400" i="1"/>
                                    <m:t>𝑖</m:t>
                                  </m:r>
                                </m:sub>
                              </m:sSub>
                              <m:r>
                                <a:rPr lang="en-US" sz="4400" i="1"/>
                                <m:t>−1)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sz="4400" i="1"/>
                              </m:ctrlPr>
                            </m:fPr>
                            <m:num>
                              <m:r>
                                <a:rPr lang="en-US" sz="4400" i="1"/>
                                <m:t>𝑁</m:t>
                              </m:r>
                              <m:d>
                                <m:dPr>
                                  <m:ctrlPr>
                                    <a:rPr lang="en-US" sz="4400" i="1"/>
                                  </m:ctrlPr>
                                </m:dPr>
                                <m:e>
                                  <m:r>
                                    <a:rPr lang="en-US" sz="4400" i="1"/>
                                    <m:t>𝑁</m:t>
                                  </m:r>
                                  <m:r>
                                    <a:rPr lang="en-US" sz="4400" i="1"/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4400" i="1"/>
                                <m:t>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400" dirty="0"/>
              </a:p>
              <a:p>
                <a:r>
                  <a:rPr lang="en-US" sz="1600" dirty="0"/>
                  <a:t>Where…</a:t>
                </a:r>
              </a:p>
              <a:p>
                <a:pPr lvl="1"/>
                <a:r>
                  <a:rPr lang="en-US" sz="1600" i="1" dirty="0"/>
                  <a:t>c</a:t>
                </a:r>
                <a:r>
                  <a:rPr lang="en-US" sz="1600" dirty="0"/>
                  <a:t> is the normalizing coefficient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/>
                  <a:t> (represented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sz="1600" dirty="0"/>
                  <a:t>) is the # of times the letter ‘a’ appears in the cipher text</a:t>
                </a:r>
              </a:p>
              <a:p>
                <a:pPr lvl="1"/>
                <a:r>
                  <a:rPr lang="en-US" sz="1600" dirty="0"/>
                  <a:t>N is the length of the ciphertext</a:t>
                </a:r>
              </a:p>
              <a:p>
                <a:pPr lvl="1"/>
                <a:r>
                  <a:rPr lang="en-US" sz="1600" dirty="0" err="1"/>
                  <a:t>i</a:t>
                </a:r>
                <a:r>
                  <a:rPr lang="en-US" sz="1600" dirty="0"/>
                  <a:t> refers to the numerical representation of each letter in the alphabet [a=1, b=2, …, z=26]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7216-B65D-4144-8B8C-F17FB7C28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05345"/>
                <a:ext cx="9601200" cy="4662055"/>
              </a:xfrm>
              <a:blipFill>
                <a:blip r:embed="rId2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782BC99-E6F0-4623-B756-8580442ABC74}"/>
              </a:ext>
            </a:extLst>
          </p:cNvPr>
          <p:cNvSpPr/>
          <p:nvPr/>
        </p:nvSpPr>
        <p:spPr>
          <a:xfrm>
            <a:off x="3990109" y="2024744"/>
            <a:ext cx="4524499" cy="2143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Letter Frequencies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045-C7D9-4D83-99C7-E608B6A5D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letter in the English alphabet has a frequency of use. This is very useful when cracking cipher text using frequency analysis if you know the language of the plain text.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of choosing two letters that are the same is:</a:t>
                </a:r>
                <a:br>
                  <a:rPr lang="en-US" dirty="0"/>
                </a:br>
                <a:r>
                  <a:rPr lang="en-US" dirty="0"/>
                  <a:t>	        aa         or         bb        or  …  or         </a:t>
                </a:r>
                <a:r>
                  <a:rPr lang="en-US" dirty="0" err="1"/>
                  <a:t>zz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/>
                      <m:t>.082×.082+ .015×.015+ …  + .001×.001≈0.0665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045-C7D9-4D83-99C7-E608B6A5D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1CF84-8157-4ACB-B748-C0301D4C0B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2551" y="3161212"/>
            <a:ext cx="6690558" cy="1355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BF0D2-FF63-4842-ADB3-1CAF5E611010}"/>
              </a:ext>
            </a:extLst>
          </p:cNvPr>
          <p:cNvSpPr txBox="1"/>
          <p:nvPr/>
        </p:nvSpPr>
        <p:spPr>
          <a:xfrm>
            <a:off x="8875441" y="4848761"/>
            <a:ext cx="3419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Do you see why an IC close to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0.0665 suggests that it was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encrypted with a monoalphabetic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substitution or transposition 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cipher?</a:t>
            </a:r>
          </a:p>
        </p:txBody>
      </p:sp>
    </p:spTree>
    <p:extLst>
      <p:ext uri="{BB962C8B-B14F-4D97-AF65-F5344CB8AC3E}">
        <p14:creationId xmlns:p14="http://schemas.microsoft.com/office/powerpoint/2010/main" val="287752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045-C7D9-4D83-99C7-E608B6A5D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cipher text was encrypted with multiple alphabets, the frequencies of the letters would be </a:t>
                </a:r>
                <a:r>
                  <a:rPr lang="en-US" i="1" dirty="0"/>
                  <a:t>roughly</a:t>
                </a:r>
                <a:r>
                  <a:rPr lang="en-US" dirty="0"/>
                  <a:t> equal. </a:t>
                </a:r>
              </a:p>
              <a:p>
                <a:r>
                  <a:rPr lang="en-US" dirty="0"/>
                  <a:t>For simplicity, assume that the frequencies of cipher text letters </a:t>
                </a:r>
                <a:r>
                  <a:rPr lang="en-US" i="1" dirty="0"/>
                  <a:t>are</a:t>
                </a:r>
                <a:r>
                  <a:rPr lang="en-US" dirty="0"/>
                  <a:t> uniform. </a:t>
                </a:r>
              </a:p>
              <a:p>
                <a:pPr lvl="1"/>
                <a:r>
                  <a:rPr lang="en-US" dirty="0"/>
                  <a:t>Then, the probability of choosing two letters that are the same would be: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≈ </m:t>
                      </m:r>
                      <m:d>
                        <m:dPr>
                          <m:ctrlPr>
                            <a:rPr lang="en-US" sz="18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+…+ </m:t>
                      </m:r>
                      <m:d>
                        <m:dPr>
                          <m:ctrlPr>
                            <a:rPr lang="en-US" sz="18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𝟐𝟔</m:t>
                          </m:r>
                        </m:den>
                      </m:f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𝟎𝟑𝟖</m:t>
                      </m:r>
                    </m:oMath>
                  </m:oMathPara>
                </a14:m>
                <a:endParaRPr lang="en-US" sz="1800" b="1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frequency of each of the letters in the resulting cipher text of a polyalphabetic substitution would be more uniform than in monoalphabetic substitution or transposition.</a:t>
                </a:r>
              </a:p>
              <a:p>
                <a:pPr marL="530352" lvl="1" indent="0">
                  <a:buNone/>
                </a:pPr>
                <a:endParaRPr lang="en-US" sz="1800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045-C7D9-4D83-99C7-E608B6A5D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examining cipher text, it is often useful to calculate the frequencies of each letter and plot them on a bar graph </a:t>
            </a:r>
          </a:p>
          <a:p>
            <a:r>
              <a:rPr lang="en-US" dirty="0"/>
              <a:t>Graphs that have peaks and valleys tend to be encrypted with monoalphabetic substitution or transposition ciphers since the frequencies are preserved</a:t>
            </a:r>
          </a:p>
          <a:p>
            <a:r>
              <a:rPr lang="en-US" dirty="0"/>
              <a:t>If the graph more closely resembles a uniform distribution, then it is likely that the cipher is polyalphabetic substitution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examine the frequency distribution for the plaintext (XX used for padding):</a:t>
            </a:r>
          </a:p>
          <a:p>
            <a:pPr marL="0" indent="0">
              <a:buNone/>
            </a:pPr>
            <a:r>
              <a:rPr lang="en-US" sz="1400" dirty="0"/>
              <a:t>MUST CHANGE MEETING LOCATION FROM BRIDGE TO UNDERPASS SINCE ENEMY AGENTS ARE BELIEVED TO HAVE BEEN ASSIGNED TO WATCH BRIDGE STOP MEETING TIME UNCHANGED XX </a:t>
            </a:r>
          </a:p>
          <a:p>
            <a:r>
              <a:rPr lang="en-US" dirty="0"/>
              <a:t>Cipher text produced by the Vigenère cipher and key=EVERY:</a:t>
            </a:r>
          </a:p>
          <a:p>
            <a:pPr marL="0" indent="0">
              <a:buNone/>
            </a:pPr>
            <a:r>
              <a:rPr lang="en-US" sz="1400" dirty="0"/>
              <a:t>QPWKALVRXCQZIKGRBPFAEOMFLJMSDZVDHXCXJYEBIMTRQWNMEAIZRVKCVKVLXNEICFZPZCZZHKMLVZVZIZRRQWDKECHOSNYXXLSPMYKVQXJTDCIOMEEXDQVSRXLRLKZHOV</a:t>
            </a:r>
          </a:p>
          <a:p>
            <a:r>
              <a:rPr lang="en-US" dirty="0"/>
              <a:t>Cipher text produced by the Affine cipher and key a=5 and b=8:</a:t>
            </a:r>
          </a:p>
          <a:p>
            <a:pPr marL="0" indent="0">
              <a:buNone/>
            </a:pPr>
            <a:r>
              <a:rPr lang="en-US" sz="1400" dirty="0"/>
              <a:t>QEUZSRIVMCQCCZWVMLASIZWAVHPAQNPWXMCZAEVXCPFIUUUWVSCCVCQYIMCVZUIPCNCLWCJCXZARIJCNCCVIUUWMVCXZAOIZSRNPWXMCUZAFQCCZWVMZWQCEVSRIVMCXTT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45E3-8FE1-4C44-A1E1-84D9156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[1]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C045-C7D9-4D83-99C7-E608B6A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of the letter frequency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Notice the similarities between the Affine cipher and the plain text distributions? If the cipher text was longer, then the Vigenère would more closely resemble a normal distribution.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FD6EA6-BAFD-4262-A5F1-A0BDB881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338137"/>
            <a:ext cx="2395817" cy="124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35708-563F-4350-ACE3-E69819FF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20678"/>
            <a:ext cx="2871465" cy="1572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5898D-3AFA-4BD9-AE55-93CA5112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712" y="2820678"/>
            <a:ext cx="2877561" cy="1786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9C0441-B643-4474-9C47-E71EF37D6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352" y="2732278"/>
            <a:ext cx="2865368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15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315</TotalTime>
  <Words>2055</Words>
  <Application>Microsoft Office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Courier New</vt:lpstr>
      <vt:lpstr>Franklin Gothic Book</vt:lpstr>
      <vt:lpstr>Times New Roman</vt:lpstr>
      <vt:lpstr>Crop</vt:lpstr>
      <vt:lpstr>The Index of coincidence</vt:lpstr>
      <vt:lpstr>Introduction</vt:lpstr>
      <vt:lpstr>Key Points to Remember</vt:lpstr>
      <vt:lpstr>Equation</vt:lpstr>
      <vt:lpstr>English Letter Frequencies</vt:lpstr>
      <vt:lpstr>Random Text</vt:lpstr>
      <vt:lpstr>Frequency Graphs</vt:lpstr>
      <vt:lpstr>Example [1]</vt:lpstr>
      <vt:lpstr>Example [1] continued…</vt:lpstr>
      <vt:lpstr>Example [2]</vt:lpstr>
      <vt:lpstr>Example [2] continued… Guessing the Key Length</vt:lpstr>
      <vt:lpstr>Example [2] continued…</vt:lpstr>
      <vt:lpstr>Example [2] continued…</vt:lpstr>
      <vt:lpstr>Example [2] continued…</vt:lpstr>
      <vt:lpstr>Modern Uses</vt:lpstr>
      <vt:lpstr>Index of Coincidence  and Kasiski Examination</vt:lpstr>
      <vt:lpstr>Example [3] continued…</vt:lpstr>
      <vt:lpstr>Example [3] continued…</vt:lpstr>
      <vt:lpstr>Example [3] continued…</vt:lpstr>
      <vt:lpstr>Example [3] continued…</vt:lpstr>
      <vt:lpstr>Example [3] continued…</vt:lpstr>
      <vt:lpstr>Example [3] continued…</vt:lpstr>
      <vt:lpstr>Example [3] continued…</vt:lpstr>
      <vt:lpstr>Wrapping Up…</vt:lpstr>
      <vt:lpstr>PowerPoint Presentation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Index of coincidence</dc:title>
  <dc:creator>James Cogswell</dc:creator>
  <cp:lastModifiedBy>James Cogswell</cp:lastModifiedBy>
  <cp:revision>16</cp:revision>
  <dcterms:created xsi:type="dcterms:W3CDTF">2020-04-23T14:55:39Z</dcterms:created>
  <dcterms:modified xsi:type="dcterms:W3CDTF">2020-04-23T20:11:10Z</dcterms:modified>
</cp:coreProperties>
</file>