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9" r:id="rId3"/>
    <p:sldId id="300" r:id="rId4"/>
    <p:sldId id="302" r:id="rId5"/>
    <p:sldId id="303" r:id="rId6"/>
    <p:sldId id="301" r:id="rId7"/>
    <p:sldId id="304" r:id="rId8"/>
    <p:sldId id="305" r:id="rId9"/>
    <p:sldId id="306" r:id="rId10"/>
    <p:sldId id="307" r:id="rId11"/>
    <p:sldId id="257" r:id="rId12"/>
    <p:sldId id="296" r:id="rId13"/>
    <p:sldId id="308" r:id="rId14"/>
    <p:sldId id="309" r:id="rId15"/>
    <p:sldId id="297" r:id="rId16"/>
    <p:sldId id="298" r:id="rId17"/>
    <p:sldId id="299" r:id="rId18"/>
    <p:sldId id="310" r:id="rId19"/>
    <p:sldId id="262" r:id="rId20"/>
  </p:sldIdLst>
  <p:sldSz cx="9144000" cy="5143500" type="screen16x9"/>
  <p:notesSz cx="6858000" cy="9144000"/>
  <p:embeddedFontLst>
    <p:embeddedFont>
      <p:font typeface="Amatic SC" panose="020B0604020202020204" charset="-79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Nuni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D9D28-A0D9-4B19-80E2-0329737AA03B}">
  <a:tblStyle styleId="{437D9D28-A0D9-4B19-80E2-0329737AA03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7A1CF0B-5303-434B-A387-B9A4F80FE82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06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545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941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723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670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4792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44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916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678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817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548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118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7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2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138824" y="237026"/>
            <a:ext cx="739006" cy="92798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8547668" y="2847045"/>
            <a:ext cx="262123" cy="231108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426766" y="47247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368771" y="47555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5538652" y="47551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 rot="-898861">
            <a:off x="739797" y="433628"/>
            <a:ext cx="1461825" cy="1605908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/>
          <p:cNvSpPr/>
          <p:nvPr/>
        </p:nvSpPr>
        <p:spPr>
          <a:xfrm rot="4673461">
            <a:off x="7546626" y="3625444"/>
            <a:ext cx="814039" cy="102220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"/>
          <p:cNvSpPr/>
          <p:nvPr/>
        </p:nvSpPr>
        <p:spPr>
          <a:xfrm rot="4673461">
            <a:off x="7996900" y="4294821"/>
            <a:ext cx="185670" cy="33573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 rot="-5167633">
            <a:off x="338201" y="3492220"/>
            <a:ext cx="831049" cy="96136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 rot="-5167633">
            <a:off x="614037" y="2873277"/>
            <a:ext cx="278340" cy="4309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5262249" y="46224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829661" y="4511611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4309554" y="45449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7710737" y="66712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7865454" y="61702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8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98" name="Google Shape;98;p8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99" name="Google Shape;99;p8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8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1674440" y="1045038"/>
            <a:ext cx="5408100" cy="1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s-CO" dirty="0">
                <a:solidFill>
                  <a:srgbClr val="FF0000"/>
                </a:solidFill>
              </a:rPr>
              <a:t>PROYECTO FINAL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848D99F-E999-44DE-9C33-7D1F44A61986}"/>
              </a:ext>
            </a:extLst>
          </p:cNvPr>
          <p:cNvSpPr txBox="1"/>
          <p:nvPr/>
        </p:nvSpPr>
        <p:spPr>
          <a:xfrm>
            <a:off x="2400869" y="2310140"/>
            <a:ext cx="499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PROCESAMIENTO DE IMAGENES DEEP LEARNING</a:t>
            </a:r>
          </a:p>
          <a:p>
            <a:r>
              <a:rPr lang="es-MX" dirty="0">
                <a:solidFill>
                  <a:srgbClr val="0070C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         MAESTRIA EN ESTADISTICA APLICADA</a:t>
            </a:r>
            <a:endParaRPr lang="es-CO" dirty="0">
              <a:solidFill>
                <a:srgbClr val="0070C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1B1C2DA-7607-425A-AC92-A85E88080FD0}"/>
              </a:ext>
            </a:extLst>
          </p:cNvPr>
          <p:cNvSpPr txBox="1"/>
          <p:nvPr/>
        </p:nvSpPr>
        <p:spPr>
          <a:xfrm>
            <a:off x="2999508" y="2833360"/>
            <a:ext cx="3491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ln>
                  <a:solidFill>
                    <a:schemeClr val="tx1"/>
                  </a:solidFill>
                </a:ln>
                <a:latin typeface="Amatic SC" panose="020B0604020202020204" charset="-79"/>
                <a:cs typeface="Amatic SC" panose="020B0604020202020204" charset="-79"/>
              </a:rPr>
              <a:t>JHON FREDYS BELLO CORDERO</a:t>
            </a:r>
          </a:p>
          <a:p>
            <a:r>
              <a:rPr lang="es-MX" sz="2800" b="1" dirty="0">
                <a:ln>
                  <a:solidFill>
                    <a:schemeClr val="tx1"/>
                  </a:solidFill>
                </a:ln>
                <a:latin typeface="Amatic SC" panose="020B0604020202020204" charset="-79"/>
                <a:cs typeface="Amatic SC" panose="020B0604020202020204" charset="-79"/>
              </a:rPr>
              <a:t>  JORGE LUIS COHEN TORRES</a:t>
            </a:r>
            <a:endParaRPr lang="es-CO" sz="2800" b="1" dirty="0">
              <a:ln>
                <a:solidFill>
                  <a:schemeClr val="tx1"/>
                </a:solidFill>
              </a:ln>
              <a:latin typeface="Amatic SC" panose="020B0604020202020204" charset="-79"/>
              <a:cs typeface="Amatic SC" panose="020B0604020202020204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840195" y="816537"/>
            <a:ext cx="55971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2200"/>
              <a:buNone/>
            </a:pPr>
            <a:r>
              <a:rPr lang="es-CO" sz="4000" b="1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  <a:latin typeface="Amatic SC"/>
                <a:cs typeface="Amatic SC"/>
                <a:sym typeface="Amatic SC"/>
              </a:rPr>
              <a:t>MORFOLOGIA IPSALA</a:t>
            </a:r>
            <a:endParaRPr sz="4000" b="1" dirty="0">
              <a:ln>
                <a:solidFill>
                  <a:srgbClr val="00B0F0"/>
                </a:solidFill>
              </a:ln>
              <a:solidFill>
                <a:srgbClr val="00B0F0"/>
              </a:solidFill>
              <a:latin typeface="Amatic SC"/>
              <a:cs typeface="Amatic SC"/>
              <a:sym typeface="Amatic SC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692775" y="458787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sz="7200" b="1" i="0" u="none" strike="noStrike" cap="none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6C03421-255C-4690-AB43-5E8B99C3C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643" y="1535123"/>
            <a:ext cx="4111462" cy="280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9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315810" y="676925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s-MX" sz="3200" dirty="0">
                <a:solidFill>
                  <a:srgbClr val="0070C0"/>
                </a:solidFill>
                <a:latin typeface="Amatic SC" panose="020B0604020202020204" charset="-79"/>
                <a:ea typeface="Adobe Gothic Std B" panose="020B0800000000000000" pitchFamily="34" charset="-128"/>
                <a:cs typeface="Amatic SC" panose="020B0604020202020204" charset="-79"/>
              </a:rPr>
              <a:t>RANDOM FOREST CON 2 CARACTERISTICAS…(88%)</a:t>
            </a:r>
            <a:endParaRPr sz="3200" dirty="0">
              <a:solidFill>
                <a:srgbClr val="0070C0"/>
              </a:solidFill>
              <a:latin typeface="Amatic SC" panose="020B0604020202020204" charset="-79"/>
              <a:ea typeface="Adobe Gothic Std B" panose="020B0800000000000000" pitchFamily="34" charset="-128"/>
              <a:cs typeface="Amatic SC" panose="020B0604020202020204" charset="-79"/>
            </a:endParaRPr>
          </a:p>
        </p:txBody>
      </p:sp>
      <p:sp>
        <p:nvSpPr>
          <p:cNvPr id="192" name="Google Shape;192;p1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7742111" y="3713990"/>
            <a:ext cx="1020301" cy="979373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94F98D-1ED3-43AA-B613-B0E597E01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6" y="1257098"/>
            <a:ext cx="6994827" cy="3243784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AED918BC-C773-4465-A048-7B7517B7E159}"/>
              </a:ext>
            </a:extLst>
          </p:cNvPr>
          <p:cNvSpPr/>
          <p:nvPr/>
        </p:nvSpPr>
        <p:spPr>
          <a:xfrm flipV="1">
            <a:off x="747282" y="1634507"/>
            <a:ext cx="361532" cy="3036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C456BA9B-6D12-4B19-9801-6AC399ED51C3}"/>
              </a:ext>
            </a:extLst>
          </p:cNvPr>
          <p:cNvSpPr/>
          <p:nvPr/>
        </p:nvSpPr>
        <p:spPr>
          <a:xfrm>
            <a:off x="1055419" y="4271648"/>
            <a:ext cx="467211" cy="31506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AD91298-17EC-404E-BA39-42B3E218EEB8}"/>
              </a:ext>
            </a:extLst>
          </p:cNvPr>
          <p:cNvSpPr/>
          <p:nvPr/>
        </p:nvSpPr>
        <p:spPr>
          <a:xfrm>
            <a:off x="1108814" y="3525982"/>
            <a:ext cx="255859" cy="659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A2D49-5374-4EBE-8168-1BC86AA092A7}"/>
              </a:ext>
            </a:extLst>
          </p:cNvPr>
          <p:cNvSpPr/>
          <p:nvPr/>
        </p:nvSpPr>
        <p:spPr>
          <a:xfrm>
            <a:off x="2006921" y="3525981"/>
            <a:ext cx="255859" cy="659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ADD409B-6760-4B01-B328-FD85905A469D}"/>
              </a:ext>
            </a:extLst>
          </p:cNvPr>
          <p:cNvSpPr/>
          <p:nvPr/>
        </p:nvSpPr>
        <p:spPr>
          <a:xfrm>
            <a:off x="6006396" y="3525980"/>
            <a:ext cx="255859" cy="659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358850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s-MX" sz="3200" dirty="0">
                <a:solidFill>
                  <a:srgbClr val="0070C0"/>
                </a:solidFill>
                <a:latin typeface="Amatic SC" panose="020B0604020202020204" charset="-79"/>
                <a:ea typeface="Adobe Gothic Std B" panose="020B0800000000000000" pitchFamily="34" charset="-128"/>
                <a:cs typeface="Amatic SC" panose="020B0604020202020204" charset="-79"/>
              </a:rPr>
              <a:t>RANDOM FOREST CON 4 CARACTERISTICAS…(92%)</a:t>
            </a:r>
            <a:endParaRPr sz="3200" dirty="0">
              <a:solidFill>
                <a:srgbClr val="0070C0"/>
              </a:solidFill>
              <a:latin typeface="Amatic SC" panose="020B0604020202020204" charset="-79"/>
              <a:ea typeface="Adobe Gothic Std B" panose="020B0800000000000000" pitchFamily="34" charset="-128"/>
              <a:cs typeface="Amatic SC" panose="020B0604020202020204" charset="-79"/>
            </a:endParaRPr>
          </a:p>
        </p:txBody>
      </p:sp>
      <p:sp>
        <p:nvSpPr>
          <p:cNvPr id="192" name="Google Shape;192;p1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7742111" y="3713990"/>
            <a:ext cx="1020301" cy="979373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E506D9-232D-4392-BA64-41C1DD198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83" y="1245198"/>
            <a:ext cx="6648481" cy="3153266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39286CE3-FD11-49F1-ACA2-0FEC5BB2C04D}"/>
              </a:ext>
            </a:extLst>
          </p:cNvPr>
          <p:cNvSpPr/>
          <p:nvPr/>
        </p:nvSpPr>
        <p:spPr>
          <a:xfrm flipV="1">
            <a:off x="806883" y="1514367"/>
            <a:ext cx="361532" cy="3036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5CCB5A07-1BB5-4B82-B721-C09184B5502B}"/>
              </a:ext>
            </a:extLst>
          </p:cNvPr>
          <p:cNvSpPr/>
          <p:nvPr/>
        </p:nvSpPr>
        <p:spPr>
          <a:xfrm>
            <a:off x="1115489" y="4144835"/>
            <a:ext cx="467211" cy="31506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112EE7A-F48B-4EA4-B081-182D5320DA71}"/>
              </a:ext>
            </a:extLst>
          </p:cNvPr>
          <p:cNvSpPr/>
          <p:nvPr/>
        </p:nvSpPr>
        <p:spPr>
          <a:xfrm>
            <a:off x="1309255" y="3384072"/>
            <a:ext cx="177524" cy="6598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C2561F0-8FC2-4D18-9F34-1AD739CBE982}"/>
              </a:ext>
            </a:extLst>
          </p:cNvPr>
          <p:cNvSpPr/>
          <p:nvPr/>
        </p:nvSpPr>
        <p:spPr>
          <a:xfrm>
            <a:off x="2182091" y="3384072"/>
            <a:ext cx="177524" cy="6598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5A191FF-49A0-4FC2-9DA2-C86D190FBC90}"/>
              </a:ext>
            </a:extLst>
          </p:cNvPr>
          <p:cNvSpPr/>
          <p:nvPr/>
        </p:nvSpPr>
        <p:spPr>
          <a:xfrm>
            <a:off x="6137564" y="3371189"/>
            <a:ext cx="177524" cy="6598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3A3281F-4744-4474-8425-E6FF5D57DAF1}"/>
              </a:ext>
            </a:extLst>
          </p:cNvPr>
          <p:cNvSpPr/>
          <p:nvPr/>
        </p:nvSpPr>
        <p:spPr>
          <a:xfrm>
            <a:off x="5264728" y="3371188"/>
            <a:ext cx="177524" cy="659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5893EEF-B5D4-4AEA-B682-B6CB6829B640}"/>
              </a:ext>
            </a:extLst>
          </p:cNvPr>
          <p:cNvSpPr/>
          <p:nvPr/>
        </p:nvSpPr>
        <p:spPr>
          <a:xfrm>
            <a:off x="5905429" y="3384072"/>
            <a:ext cx="177524" cy="659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735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BA86F-20DB-44E9-ACDD-FAB7C829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151" y="629548"/>
            <a:ext cx="1908316" cy="396300"/>
          </a:xfrm>
        </p:spPr>
        <p:txBody>
          <a:bodyPr/>
          <a:lstStyle/>
          <a:p>
            <a:r>
              <a:rPr lang="es-MX" dirty="0"/>
              <a:t>Confusiones 1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32863F-9A1F-4090-88A6-81244ED5C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992" y="1437077"/>
            <a:ext cx="3134443" cy="2762100"/>
          </a:xfrm>
        </p:spPr>
        <p:txBody>
          <a:bodyPr/>
          <a:lstStyle/>
          <a:p>
            <a:r>
              <a:rPr lang="es-MX" sz="2400" b="1" dirty="0">
                <a:latin typeface="Amatic SC" panose="020B0604020202020204" charset="-79"/>
                <a:cs typeface="Amatic SC" panose="020B0604020202020204" charset="-79"/>
              </a:rPr>
              <a:t>ARBORIO POSICIÓN 6</a:t>
            </a:r>
            <a:endParaRPr lang="es-CO" sz="2400" b="1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04240C-F205-4743-938B-39827ADA5B8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01139" y="1437076"/>
            <a:ext cx="3616734" cy="2762100"/>
          </a:xfrm>
        </p:spPr>
        <p:txBody>
          <a:bodyPr/>
          <a:lstStyle/>
          <a:p>
            <a:r>
              <a:rPr lang="es-MX" sz="2400" b="1" dirty="0">
                <a:latin typeface="Amatic SC" panose="020B0604020202020204" charset="-79"/>
                <a:cs typeface="Amatic SC" panose="020B0604020202020204" charset="-79"/>
              </a:rPr>
              <a:t>KARACADAG POSICION 6</a:t>
            </a:r>
            <a:endParaRPr lang="es-CO" sz="2400" b="1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149EF2-C9A0-495F-8B01-FDC2CF8FF1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13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3BFBDDF-B20C-4752-B0F9-CCEB17C35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18" y="1863232"/>
            <a:ext cx="2381250" cy="197447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85DACFE-80F4-43A4-AA71-ECF5F5064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63232"/>
            <a:ext cx="2381250" cy="197447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106B0D1-A27E-4A7B-A857-C0D97138733D}"/>
              </a:ext>
            </a:extLst>
          </p:cNvPr>
          <p:cNvSpPr txBox="1"/>
          <p:nvPr/>
        </p:nvSpPr>
        <p:spPr>
          <a:xfrm>
            <a:off x="977352" y="3956087"/>
            <a:ext cx="6647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están confundiendo Arborio de la posición 6 con karacadag de la posición 6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9856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BA86F-20DB-44E9-ACDD-FAB7C829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842" y="629548"/>
            <a:ext cx="1908316" cy="396300"/>
          </a:xfrm>
        </p:spPr>
        <p:txBody>
          <a:bodyPr/>
          <a:lstStyle/>
          <a:p>
            <a:r>
              <a:rPr lang="es-MX" dirty="0"/>
              <a:t>Confusiones 2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32863F-9A1F-4090-88A6-81244ED5C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7352" y="1437076"/>
            <a:ext cx="3134443" cy="2762100"/>
          </a:xfrm>
        </p:spPr>
        <p:txBody>
          <a:bodyPr/>
          <a:lstStyle/>
          <a:p>
            <a:r>
              <a:rPr lang="es-MX" sz="2400" b="1" dirty="0">
                <a:latin typeface="Amatic SC" panose="020B0604020202020204" charset="-79"/>
                <a:cs typeface="Amatic SC" panose="020B0604020202020204" charset="-79"/>
              </a:rPr>
              <a:t>   ARBORIO POSICIÓN 9</a:t>
            </a:r>
            <a:endParaRPr lang="es-CO" sz="2400" b="1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04240C-F205-4743-938B-39827ADA5B8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01139" y="1437076"/>
            <a:ext cx="3616734" cy="2762100"/>
          </a:xfrm>
        </p:spPr>
        <p:txBody>
          <a:bodyPr/>
          <a:lstStyle/>
          <a:p>
            <a:r>
              <a:rPr lang="es-MX" sz="2400" b="1" dirty="0">
                <a:latin typeface="Amatic SC" panose="020B0604020202020204" charset="-79"/>
                <a:cs typeface="Amatic SC" panose="020B0604020202020204" charset="-79"/>
              </a:rPr>
              <a:t>  KARACADAG POSICIÓN 9</a:t>
            </a:r>
            <a:endParaRPr lang="es-CO" sz="2400" b="1" dirty="0">
              <a:latin typeface="Amatic SC" panose="020B0604020202020204" charset="-79"/>
              <a:cs typeface="Amatic SC" panose="020B0604020202020204" charset="-79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149EF2-C9A0-495F-8B01-FDC2CF8FF1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14</a:t>
            </a:fld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106B0D1-A27E-4A7B-A857-C0D97138733D}"/>
              </a:ext>
            </a:extLst>
          </p:cNvPr>
          <p:cNvSpPr txBox="1"/>
          <p:nvPr/>
        </p:nvSpPr>
        <p:spPr>
          <a:xfrm>
            <a:off x="977352" y="3956087"/>
            <a:ext cx="6647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están confundiendo Arborio de la posición 9 con karacadag de la posición 9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24C7D7D-73AF-4C62-8FE6-41348BD9A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37" y="1860616"/>
            <a:ext cx="2635754" cy="191502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1EF2B64-4C64-45D8-84CA-6374A2C6B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860616"/>
            <a:ext cx="2576945" cy="191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5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043562" y="687634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s-MX" dirty="0"/>
              <a:t> </a:t>
            </a:r>
            <a:r>
              <a:rPr lang="es-MX" sz="3600" dirty="0">
                <a:solidFill>
                  <a:srgbClr val="C00000"/>
                </a:solidFill>
                <a:latin typeface="Amatic SC" panose="020B0604020202020204" charset="-79"/>
                <a:ea typeface="Adobe Gothic Std B" panose="020B0800000000000000" pitchFamily="34" charset="-128"/>
                <a:cs typeface="Amatic SC" panose="020B0604020202020204" charset="-79"/>
              </a:rPr>
              <a:t>RED NEURONAL CON 2 CARACTERISTICAS…(56%)</a:t>
            </a:r>
            <a:endParaRPr dirty="0">
              <a:solidFill>
                <a:srgbClr val="C00000"/>
              </a:solidFill>
              <a:latin typeface="Amatic SC" panose="020B0604020202020204" charset="-79"/>
              <a:ea typeface="Adobe Gothic Std B" panose="020B0800000000000000" pitchFamily="34" charset="-128"/>
              <a:cs typeface="Amatic SC" panose="020B0604020202020204" charset="-79"/>
            </a:endParaRPr>
          </a:p>
        </p:txBody>
      </p:sp>
      <p:sp>
        <p:nvSpPr>
          <p:cNvPr id="192" name="Google Shape;192;p1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7742111" y="3713990"/>
            <a:ext cx="1020301" cy="979373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3DAE144-2097-4B2F-A5B5-FEC60C499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08" y="1349664"/>
            <a:ext cx="7330338" cy="3011544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58CE9ABE-3C78-4B51-8793-F0C1340732AB}"/>
              </a:ext>
            </a:extLst>
          </p:cNvPr>
          <p:cNvSpPr/>
          <p:nvPr/>
        </p:nvSpPr>
        <p:spPr>
          <a:xfrm flipV="1">
            <a:off x="898801" y="1545493"/>
            <a:ext cx="361532" cy="3036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821E64ED-4DE2-40FD-9541-E4780EAAE3CB}"/>
              </a:ext>
            </a:extLst>
          </p:cNvPr>
          <p:cNvSpPr/>
          <p:nvPr/>
        </p:nvSpPr>
        <p:spPr>
          <a:xfrm>
            <a:off x="1260333" y="4069665"/>
            <a:ext cx="467211" cy="31506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FBD3741-81DF-482E-99FE-E65B141FEB9B}"/>
              </a:ext>
            </a:extLst>
          </p:cNvPr>
          <p:cNvSpPr/>
          <p:nvPr/>
        </p:nvSpPr>
        <p:spPr>
          <a:xfrm>
            <a:off x="930287" y="3361024"/>
            <a:ext cx="177524" cy="68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66F967C-5C63-4BF8-8ED7-9DBAD49CB933}"/>
              </a:ext>
            </a:extLst>
          </p:cNvPr>
          <p:cNvSpPr/>
          <p:nvPr/>
        </p:nvSpPr>
        <p:spPr>
          <a:xfrm>
            <a:off x="1171571" y="3361024"/>
            <a:ext cx="177524" cy="68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3FDEA37-C822-4452-A12C-AE854A72B9B5}"/>
              </a:ext>
            </a:extLst>
          </p:cNvPr>
          <p:cNvSpPr/>
          <p:nvPr/>
        </p:nvSpPr>
        <p:spPr>
          <a:xfrm>
            <a:off x="1473199" y="3361024"/>
            <a:ext cx="177524" cy="68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43142F3-3212-4004-80C8-E08FD612990E}"/>
              </a:ext>
            </a:extLst>
          </p:cNvPr>
          <p:cNvSpPr/>
          <p:nvPr/>
        </p:nvSpPr>
        <p:spPr>
          <a:xfrm>
            <a:off x="1760973" y="3373665"/>
            <a:ext cx="177524" cy="68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72D13AE-A2AB-4392-AFB8-1E7249548E01}"/>
              </a:ext>
            </a:extLst>
          </p:cNvPr>
          <p:cNvSpPr/>
          <p:nvPr/>
        </p:nvSpPr>
        <p:spPr>
          <a:xfrm>
            <a:off x="5566356" y="3384072"/>
            <a:ext cx="177524" cy="659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0D154A6-5E7B-4468-A189-8601E98CCDF4}"/>
              </a:ext>
            </a:extLst>
          </p:cNvPr>
          <p:cNvSpPr/>
          <p:nvPr/>
        </p:nvSpPr>
        <p:spPr>
          <a:xfrm>
            <a:off x="5278582" y="3400246"/>
            <a:ext cx="177524" cy="659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D23F9AA-A21D-4FE5-BA71-9E6EFD0731CE}"/>
              </a:ext>
            </a:extLst>
          </p:cNvPr>
          <p:cNvSpPr/>
          <p:nvPr/>
        </p:nvSpPr>
        <p:spPr>
          <a:xfrm>
            <a:off x="5867984" y="3372211"/>
            <a:ext cx="177524" cy="659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9C9CD5B-D274-4C0E-B01F-54C8831DB467}"/>
              </a:ext>
            </a:extLst>
          </p:cNvPr>
          <p:cNvSpPr/>
          <p:nvPr/>
        </p:nvSpPr>
        <p:spPr>
          <a:xfrm>
            <a:off x="6363613" y="3398949"/>
            <a:ext cx="177524" cy="659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975DB31-902F-4A69-9147-7E1B5702D9BA}"/>
              </a:ext>
            </a:extLst>
          </p:cNvPr>
          <p:cNvSpPr/>
          <p:nvPr/>
        </p:nvSpPr>
        <p:spPr>
          <a:xfrm>
            <a:off x="6654234" y="3400838"/>
            <a:ext cx="177524" cy="659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4CBE14C-E50F-4163-9869-60B65EE8034A}"/>
              </a:ext>
            </a:extLst>
          </p:cNvPr>
          <p:cNvSpPr/>
          <p:nvPr/>
        </p:nvSpPr>
        <p:spPr>
          <a:xfrm>
            <a:off x="6944854" y="3400838"/>
            <a:ext cx="177524" cy="659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1D56862-7A7D-43C2-989F-7295E579A186}"/>
              </a:ext>
            </a:extLst>
          </p:cNvPr>
          <p:cNvSpPr/>
          <p:nvPr/>
        </p:nvSpPr>
        <p:spPr>
          <a:xfrm>
            <a:off x="7216253" y="3398949"/>
            <a:ext cx="177524" cy="659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632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464052" y="686406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s-MX" dirty="0"/>
              <a:t> </a:t>
            </a:r>
            <a:r>
              <a:rPr lang="es-MX" sz="3200" dirty="0">
                <a:solidFill>
                  <a:srgbClr val="C00000"/>
                </a:solidFill>
                <a:latin typeface="Amatic SC" panose="020B0604020202020204" charset="-79"/>
                <a:ea typeface="Adobe Gothic Std B" panose="020B0800000000000000" pitchFamily="34" charset="-128"/>
                <a:cs typeface="Amatic SC" panose="020B0604020202020204" charset="-79"/>
              </a:rPr>
              <a:t>RED NEURONAL CON 4 CARACTERISTICAS…(80%)</a:t>
            </a:r>
            <a:endParaRPr dirty="0">
              <a:solidFill>
                <a:srgbClr val="C00000"/>
              </a:solidFill>
              <a:latin typeface="Amatic SC" panose="020B0604020202020204" charset="-79"/>
              <a:ea typeface="Adobe Gothic Std B" panose="020B0800000000000000" pitchFamily="34" charset="-128"/>
              <a:cs typeface="Amatic SC" panose="020B0604020202020204" charset="-79"/>
            </a:endParaRPr>
          </a:p>
        </p:txBody>
      </p:sp>
      <p:sp>
        <p:nvSpPr>
          <p:cNvPr id="192" name="Google Shape;192;p1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7742111" y="3713990"/>
            <a:ext cx="1020301" cy="979373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AA7F4C-8326-42BC-8211-C41DDCB27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16" y="1271962"/>
            <a:ext cx="7014595" cy="3185132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2728DF18-65C2-4D3F-B501-26DAC2F30AA0}"/>
              </a:ext>
            </a:extLst>
          </p:cNvPr>
          <p:cNvSpPr/>
          <p:nvPr/>
        </p:nvSpPr>
        <p:spPr>
          <a:xfrm flipV="1">
            <a:off x="727516" y="1480994"/>
            <a:ext cx="361532" cy="3036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Flecha: hacia la izquierda 10">
            <a:extLst>
              <a:ext uri="{FF2B5EF4-FFF2-40B4-BE49-F238E27FC236}">
                <a16:creationId xmlns:a16="http://schemas.microsoft.com/office/drawing/2014/main" id="{0F478E5A-1111-4753-97A5-945A2069841E}"/>
              </a:ext>
            </a:extLst>
          </p:cNvPr>
          <p:cNvSpPr/>
          <p:nvPr/>
        </p:nvSpPr>
        <p:spPr>
          <a:xfrm>
            <a:off x="1168283" y="4203676"/>
            <a:ext cx="467211" cy="31506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07E81E2-1CA7-4BC3-8D66-9304FFDD1998}"/>
              </a:ext>
            </a:extLst>
          </p:cNvPr>
          <p:cNvSpPr/>
          <p:nvPr/>
        </p:nvSpPr>
        <p:spPr>
          <a:xfrm>
            <a:off x="6866373" y="3440429"/>
            <a:ext cx="177524" cy="68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7EEE32E-0703-4CE6-B7FB-0677B5107298}"/>
              </a:ext>
            </a:extLst>
          </p:cNvPr>
          <p:cNvSpPr/>
          <p:nvPr/>
        </p:nvSpPr>
        <p:spPr>
          <a:xfrm>
            <a:off x="6633048" y="3440429"/>
            <a:ext cx="177524" cy="68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751C9D3-FBE5-44CF-A163-ED770FA588D0}"/>
              </a:ext>
            </a:extLst>
          </p:cNvPr>
          <p:cNvSpPr/>
          <p:nvPr/>
        </p:nvSpPr>
        <p:spPr>
          <a:xfrm>
            <a:off x="5846072" y="3433502"/>
            <a:ext cx="177524" cy="68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C85AD45-3237-4470-9AFD-CBB3346354A9}"/>
              </a:ext>
            </a:extLst>
          </p:cNvPr>
          <p:cNvSpPr/>
          <p:nvPr/>
        </p:nvSpPr>
        <p:spPr>
          <a:xfrm>
            <a:off x="3855211" y="3433501"/>
            <a:ext cx="177524" cy="68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42F6D6B-9124-4D2B-9D19-194BD178FCFD}"/>
              </a:ext>
            </a:extLst>
          </p:cNvPr>
          <p:cNvSpPr/>
          <p:nvPr/>
        </p:nvSpPr>
        <p:spPr>
          <a:xfrm>
            <a:off x="2531842" y="3430394"/>
            <a:ext cx="177524" cy="68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1517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042070" y="650476"/>
            <a:ext cx="7125968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s-MX" dirty="0"/>
              <a:t> </a:t>
            </a:r>
            <a:r>
              <a:rPr lang="es-MX" sz="3200" dirty="0">
                <a:solidFill>
                  <a:srgbClr val="C00000"/>
                </a:solidFill>
                <a:latin typeface="Amatic SC" panose="020B0604020202020204" charset="-79"/>
                <a:ea typeface="Adobe Gothic Std B" panose="020B0800000000000000" pitchFamily="34" charset="-128"/>
                <a:cs typeface="Amatic SC" panose="020B0604020202020204" charset="-79"/>
              </a:rPr>
              <a:t>RED NEURONAL CON 4 CARACTERISTICAS Y 2 CAPAS…(72%)</a:t>
            </a:r>
            <a:endParaRPr dirty="0">
              <a:solidFill>
                <a:srgbClr val="C00000"/>
              </a:solidFill>
              <a:latin typeface="Amatic SC" panose="020B0604020202020204" charset="-79"/>
              <a:ea typeface="Adobe Gothic Std B" panose="020B0800000000000000" pitchFamily="34" charset="-128"/>
              <a:cs typeface="Amatic SC" panose="020B0604020202020204" charset="-79"/>
            </a:endParaRPr>
          </a:p>
        </p:txBody>
      </p:sp>
      <p:sp>
        <p:nvSpPr>
          <p:cNvPr id="192" name="Google Shape;192;p1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7742111" y="3713990"/>
            <a:ext cx="1020301" cy="979373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2D87C4-C01C-4257-B75C-3D8E7881C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6" y="1301866"/>
            <a:ext cx="7221759" cy="3103622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5A1D3C5B-DE6F-40B2-9BED-50B942D46AD6}"/>
              </a:ext>
            </a:extLst>
          </p:cNvPr>
          <p:cNvSpPr/>
          <p:nvPr/>
        </p:nvSpPr>
        <p:spPr>
          <a:xfrm flipV="1">
            <a:off x="739753" y="1541064"/>
            <a:ext cx="361532" cy="3036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17431581-237F-4BDE-AB40-4C8804FCA38A}"/>
              </a:ext>
            </a:extLst>
          </p:cNvPr>
          <p:cNvSpPr/>
          <p:nvPr/>
        </p:nvSpPr>
        <p:spPr>
          <a:xfrm flipV="1">
            <a:off x="739753" y="2354235"/>
            <a:ext cx="361532" cy="3036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Flecha: hacia la izquierda 14">
            <a:extLst>
              <a:ext uri="{FF2B5EF4-FFF2-40B4-BE49-F238E27FC236}">
                <a16:creationId xmlns:a16="http://schemas.microsoft.com/office/drawing/2014/main" id="{E2213403-1D9E-4A19-980F-41CA551BF4FE}"/>
              </a:ext>
            </a:extLst>
          </p:cNvPr>
          <p:cNvSpPr/>
          <p:nvPr/>
        </p:nvSpPr>
        <p:spPr>
          <a:xfrm>
            <a:off x="1042070" y="4187284"/>
            <a:ext cx="467211" cy="31506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C2138C0-8E53-4A41-AFF0-881573608059}"/>
              </a:ext>
            </a:extLst>
          </p:cNvPr>
          <p:cNvSpPr/>
          <p:nvPr/>
        </p:nvSpPr>
        <p:spPr>
          <a:xfrm>
            <a:off x="6631277" y="3423322"/>
            <a:ext cx="177524" cy="68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AEAE6F2-2417-4D1A-B41A-95E1DFED34CB}"/>
              </a:ext>
            </a:extLst>
          </p:cNvPr>
          <p:cNvSpPr/>
          <p:nvPr/>
        </p:nvSpPr>
        <p:spPr>
          <a:xfrm>
            <a:off x="6893689" y="3436379"/>
            <a:ext cx="177524" cy="68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7511647-15E5-4619-A0BD-A9235AB549D9}"/>
              </a:ext>
            </a:extLst>
          </p:cNvPr>
          <p:cNvSpPr/>
          <p:nvPr/>
        </p:nvSpPr>
        <p:spPr>
          <a:xfrm>
            <a:off x="7173114" y="3415423"/>
            <a:ext cx="177524" cy="68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0BF6A96-2862-452A-A1DC-80C541B11AD1}"/>
              </a:ext>
            </a:extLst>
          </p:cNvPr>
          <p:cNvSpPr/>
          <p:nvPr/>
        </p:nvSpPr>
        <p:spPr>
          <a:xfrm>
            <a:off x="6386292" y="3436378"/>
            <a:ext cx="177524" cy="68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8B67EB4-FEF5-4ECE-835F-570EE6E6427C}"/>
              </a:ext>
            </a:extLst>
          </p:cNvPr>
          <p:cNvSpPr/>
          <p:nvPr/>
        </p:nvSpPr>
        <p:spPr>
          <a:xfrm>
            <a:off x="1381868" y="3399349"/>
            <a:ext cx="177524" cy="68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0E458DD-A898-43EB-AB87-CFDEA1FA66D2}"/>
              </a:ext>
            </a:extLst>
          </p:cNvPr>
          <p:cNvSpPr/>
          <p:nvPr/>
        </p:nvSpPr>
        <p:spPr>
          <a:xfrm>
            <a:off x="1101285" y="3385955"/>
            <a:ext cx="177524" cy="68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51C89F2-A7BC-4566-924F-22E397EA3B96}"/>
              </a:ext>
            </a:extLst>
          </p:cNvPr>
          <p:cNvSpPr/>
          <p:nvPr/>
        </p:nvSpPr>
        <p:spPr>
          <a:xfrm>
            <a:off x="6293707" y="3588779"/>
            <a:ext cx="177524" cy="68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108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817B5-B7B5-4AEA-B0D7-811DC113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spc="300" dirty="0">
                <a:solidFill>
                  <a:srgbClr val="0070C0"/>
                </a:solidFill>
              </a:rPr>
              <a:t>LINKS</a:t>
            </a:r>
            <a:endParaRPr lang="es-CO" sz="4000" spc="300" dirty="0">
              <a:solidFill>
                <a:srgbClr val="0070C0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580BDD-FE17-4515-A469-E7E98E675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18</a:t>
            </a:fld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1B60749-E2CC-48B1-9DC4-2747CD4DD675}"/>
              </a:ext>
            </a:extLst>
          </p:cNvPr>
          <p:cNvSpPr/>
          <p:nvPr/>
        </p:nvSpPr>
        <p:spPr>
          <a:xfrm>
            <a:off x="883375" y="14825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https://github.com/jcohentorres/JORGEE-COHEN---JHON-BELLO</a:t>
            </a:r>
          </a:p>
        </p:txBody>
      </p:sp>
    </p:spTree>
    <p:extLst>
      <p:ext uri="{BB962C8B-B14F-4D97-AF65-F5344CB8AC3E}">
        <p14:creationId xmlns:p14="http://schemas.microsoft.com/office/powerpoint/2010/main" val="8741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ctrTitle" idx="4294967295"/>
          </p:nvPr>
        </p:nvSpPr>
        <p:spPr>
          <a:xfrm>
            <a:off x="1066063" y="1287783"/>
            <a:ext cx="3261300" cy="10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</a:pPr>
            <a:r>
              <a:rPr lang="es-CO" sz="7200" b="1" i="0" u="none" strike="noStrike" cap="none" dirty="0">
                <a:ln>
                  <a:solidFill>
                    <a:schemeClr val="tx1"/>
                  </a:solidFill>
                </a:ln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MUCHAS GRACIAS</a:t>
            </a:r>
            <a:endParaRPr sz="7200" b="1" i="0" u="none" strike="noStrike" cap="none" dirty="0">
              <a:ln>
                <a:solidFill>
                  <a:schemeClr val="tx1"/>
                </a:solidFill>
              </a:ln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6483951" y="1537890"/>
            <a:ext cx="1665461" cy="168763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1"/>
          <p:cNvSpPr/>
          <p:nvPr/>
        </p:nvSpPr>
        <p:spPr>
          <a:xfrm rot="1473029">
            <a:off x="4969677" y="2380523"/>
            <a:ext cx="973727" cy="94852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6161833" y="1376613"/>
            <a:ext cx="426316" cy="41427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1"/>
          <p:cNvSpPr/>
          <p:nvPr/>
        </p:nvSpPr>
        <p:spPr>
          <a:xfrm rot="2487106">
            <a:off x="5887685" y="3256298"/>
            <a:ext cx="303293" cy="29472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C04CB8-D5E7-4CDA-BC86-895EB2012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588" y="2410592"/>
            <a:ext cx="2107725" cy="1629865"/>
          </a:xfrm>
          <a:prstGeom prst="ellipse">
            <a:avLst/>
          </a:prstGeom>
          <a:ln w="3175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450" y="929643"/>
            <a:ext cx="55971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2200"/>
              <a:buNone/>
            </a:pPr>
            <a:r>
              <a:rPr lang="es-CO" sz="4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matic SC"/>
                <a:cs typeface="Amatic SC"/>
                <a:sym typeface="Amatic SC"/>
              </a:rPr>
              <a:t>SEGMENTACION DE ARBORIO</a:t>
            </a:r>
            <a:endParaRPr sz="4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matic SC"/>
              <a:cs typeface="Amatic SC"/>
              <a:sym typeface="Amatic SC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sz="7200" b="1" i="0" u="none" strike="noStrike" cap="none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D4FA4B-92A6-4414-94C9-F23D8AFCE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822" y="2109127"/>
            <a:ext cx="2581275" cy="20041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55DB380-52B0-470C-B3F2-DCB8EBAF1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227" y="1980100"/>
            <a:ext cx="3221951" cy="20712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450" y="929643"/>
            <a:ext cx="55971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2200"/>
              <a:buNone/>
            </a:pPr>
            <a:r>
              <a:rPr lang="es-CO" sz="4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matic SC"/>
                <a:cs typeface="Amatic SC"/>
                <a:sym typeface="Amatic SC"/>
              </a:rPr>
              <a:t>SEGMENTACION DE BASMITI</a:t>
            </a:r>
            <a:endParaRPr sz="4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matic SC"/>
              <a:cs typeface="Amatic SC"/>
              <a:sym typeface="Amatic SC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sz="7200" b="1" i="0" u="none" strike="noStrike" cap="none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FC57F84-A808-4653-9F3A-0C0D31A3F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433" y="2184824"/>
            <a:ext cx="3135915" cy="202903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56C579A-E7B4-41E5-90F7-EB47054D8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095" y="2148883"/>
            <a:ext cx="3403971" cy="20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450" y="929643"/>
            <a:ext cx="55971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2200"/>
              <a:buNone/>
            </a:pPr>
            <a:r>
              <a:rPr lang="es-CO" sz="4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matic SC"/>
                <a:cs typeface="Amatic SC"/>
                <a:sym typeface="Amatic SC"/>
              </a:rPr>
              <a:t>SEGMENTACION DE IPSALA</a:t>
            </a:r>
            <a:endParaRPr sz="4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matic SC"/>
              <a:cs typeface="Amatic SC"/>
              <a:sym typeface="Amatic SC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sz="7200" b="1" i="0" u="none" strike="noStrike" cap="none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E22933-E8F3-4599-95C0-5ED4127A0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796" y="2258265"/>
            <a:ext cx="2732493" cy="19037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E3EA7B4-47CB-4B65-8D0C-408642DF5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489" y="2129150"/>
            <a:ext cx="2930084" cy="198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9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450" y="929643"/>
            <a:ext cx="55971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2200"/>
              <a:buNone/>
            </a:pPr>
            <a:r>
              <a:rPr lang="es-CO" sz="4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matic SC"/>
                <a:cs typeface="Amatic SC"/>
                <a:sym typeface="Amatic SC"/>
              </a:rPr>
              <a:t>SEGMENTACION DE JASMINE</a:t>
            </a:r>
            <a:endParaRPr sz="4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matic SC"/>
              <a:cs typeface="Amatic SC"/>
              <a:sym typeface="Amatic SC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sz="7200" b="1" i="0" u="none" strike="noStrike" cap="none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9E5EC9C-295B-48C3-8BCB-DACECDFD1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266" y="2082209"/>
            <a:ext cx="2903734" cy="216238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E88D50F-CC50-4981-8901-B12667F94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511" y="2033535"/>
            <a:ext cx="3089923" cy="216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0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450" y="929643"/>
            <a:ext cx="55971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2200"/>
              <a:buNone/>
            </a:pPr>
            <a:r>
              <a:rPr lang="es-CO" sz="4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matic SC"/>
                <a:cs typeface="Amatic SC"/>
                <a:sym typeface="Amatic SC"/>
              </a:rPr>
              <a:t>SEGMENTACION DE KARACADAG </a:t>
            </a:r>
            <a:endParaRPr sz="4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matic SC"/>
              <a:cs typeface="Amatic SC"/>
              <a:sym typeface="Amatic SC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sz="7200" b="1" i="0" u="none" strike="noStrike" cap="none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FE6907-D879-4A76-B99A-7FE35DCD8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14" y="2189671"/>
            <a:ext cx="3045608" cy="20241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25CF92-20AA-4281-9605-CB0B33039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172031"/>
            <a:ext cx="3217086" cy="20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1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773450" y="929643"/>
            <a:ext cx="55971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2200"/>
              <a:buNone/>
            </a:pPr>
            <a:r>
              <a:rPr lang="es-CO" sz="40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Amatic SC"/>
                <a:cs typeface="Amatic SC"/>
                <a:sym typeface="Amatic SC"/>
              </a:rPr>
              <a:t>MORFOLOGIA KARACADAG</a:t>
            </a:r>
            <a:endParaRPr sz="40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Amatic SC"/>
              <a:cs typeface="Amatic SC"/>
              <a:sym typeface="Amatic SC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692775" y="458787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sz="7200" b="1" i="0" u="none" strike="noStrike" cap="none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D49B043-F701-4244-9A14-14D34DA24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881" y="1568495"/>
            <a:ext cx="5346237" cy="27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4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2060451" y="898907"/>
            <a:ext cx="55971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2200"/>
              <a:buNone/>
            </a:pPr>
            <a:r>
              <a:rPr lang="es-CO" sz="40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Amatic SC"/>
                <a:cs typeface="Amatic SC"/>
                <a:sym typeface="Amatic SC"/>
              </a:rPr>
              <a:t>MORFOLOGIA KARACADAG</a:t>
            </a:r>
            <a:endParaRPr sz="40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Amatic SC"/>
              <a:cs typeface="Amatic SC"/>
              <a:sym typeface="Amatic SC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692775" y="458787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sz="7200" b="1" i="0" u="none" strike="noStrike" cap="none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0DF183F-D089-4CDF-AE77-AEAC13F0D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759" y="1728682"/>
            <a:ext cx="3310529" cy="232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2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2093824" y="882921"/>
            <a:ext cx="55971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2200"/>
              <a:buNone/>
            </a:pPr>
            <a:r>
              <a:rPr lang="es-CO" sz="4000" b="1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  <a:latin typeface="Amatic SC"/>
                <a:cs typeface="Amatic SC"/>
                <a:sym typeface="Amatic SC"/>
              </a:rPr>
              <a:t>MORFOLOGIA IPSALA</a:t>
            </a:r>
            <a:endParaRPr sz="4000" b="1" dirty="0">
              <a:ln>
                <a:solidFill>
                  <a:srgbClr val="00B0F0"/>
                </a:solidFill>
              </a:ln>
              <a:solidFill>
                <a:srgbClr val="00B0F0"/>
              </a:solidFill>
              <a:latin typeface="Amatic SC"/>
              <a:cs typeface="Amatic SC"/>
              <a:sym typeface="Amatic SC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692775" y="458787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sz="7200" b="1" i="0" u="none" strike="noStrike" cap="none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940CB1-10BE-40C0-AD3C-512EB9F5D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221" y="1548473"/>
            <a:ext cx="4638953" cy="278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68420"/>
      </p:ext>
    </p:extLst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148</TotalTime>
  <Words>168</Words>
  <Application>Microsoft Office PowerPoint</Application>
  <PresentationFormat>Presentación en pantalla (16:9)</PresentationFormat>
  <Paragraphs>48</Paragraphs>
  <Slides>19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Amatic SC</vt:lpstr>
      <vt:lpstr>Nunito</vt:lpstr>
      <vt:lpstr>Adobe Gothic Std B</vt:lpstr>
      <vt:lpstr>Arial</vt:lpstr>
      <vt:lpstr>Calibri</vt:lpstr>
      <vt:lpstr>Curio template</vt:lpstr>
      <vt:lpstr>PROYECTO FINAL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RANDOM FOREST CON 2 CARACTERISTICAS…(88%)</vt:lpstr>
      <vt:lpstr>RANDOM FOREST CON 4 CARACTERISTICAS…(92%)</vt:lpstr>
      <vt:lpstr>Confusiones 1</vt:lpstr>
      <vt:lpstr>Confusiones 2</vt:lpstr>
      <vt:lpstr> RED NEURONAL CON 2 CARACTERISTICAS…(56%)</vt:lpstr>
      <vt:lpstr> RED NEURONAL CON 4 CARACTERISTICAS…(80%)</vt:lpstr>
      <vt:lpstr> RED NEURONAL CON 4 CARACTERISTICAS Y 2 CAPAS…(72%)</vt:lpstr>
      <vt:lpstr>LINKS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AULAS DE INFORMATICA</dc:creator>
  <cp:lastModifiedBy>AULAS DE INFORMATICA</cp:lastModifiedBy>
  <cp:revision>23</cp:revision>
  <dcterms:modified xsi:type="dcterms:W3CDTF">2022-10-22T21:21:23Z</dcterms:modified>
</cp:coreProperties>
</file>