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1" r:id="rId4"/>
    <p:sldId id="256" r:id="rId5"/>
    <p:sldId id="257" r:id="rId6"/>
    <p:sldId id="258" r:id="rId7"/>
    <p:sldId id="260"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F9BF-1E6C-37E6-6B40-36A6EA343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DBF44-3A10-917A-31A7-16930B8C8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45450-28DF-8EDB-2FB5-57966CC6AEE0}"/>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9C033D53-42F8-BDED-E11C-F4B589182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E10D0-C899-D9E8-3B6C-DC3D59FE7F61}"/>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82658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EA2E-20DA-388A-114E-52B0490B8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53A2F4-84E8-B0D5-A178-D2943245E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5CECC-049C-6769-D6ED-D461EDEB6D2D}"/>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38FA9924-CC23-1667-C31F-35C658769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3F8B3-1475-5F15-BB10-09AB855D1EF4}"/>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117181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4DD2C-D337-B0DE-5264-F90CDF140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8370ED-FE97-EA2E-4DAE-C0D2281EB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78FA4-F558-2D84-0103-FA3D18C961A1}"/>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5881A715-685B-31FB-0DAA-7C0ED5C16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04CE-EEA5-0DE9-2664-E9374B7FC0F9}"/>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136558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219E-A0B5-5824-FBD3-1057DF637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1B5BE-934D-EA76-70A3-A2B51EFAC6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99753-88E6-0D4C-AB3D-D1839DC0D036}"/>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944444B5-03D6-F314-9BF7-AFAADA9C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F18F6-A7F2-C563-9C34-10D5F033FA66}"/>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179298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45ED-7F61-80EC-5C41-2AF8ACD5FD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EC33F-1B5F-34BA-FD0C-0E76A70DC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6BAE1-04FF-8C03-0B54-E25D714ECD5E}"/>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AB141DB0-8B6D-8582-C69B-B32F1EC94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12BF0-5CA6-7D33-A77E-38B033C9D70E}"/>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35555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5C2D-1A2A-43FE-9A20-5D1858480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E36BA-5FFF-1970-701C-25256D264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4866B0-9149-0188-C7D0-097A5D6CB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AECCC-52F3-07C7-F672-FF606487732E}"/>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6" name="Footer Placeholder 5">
            <a:extLst>
              <a:ext uri="{FF2B5EF4-FFF2-40B4-BE49-F238E27FC236}">
                <a16:creationId xmlns:a16="http://schemas.microsoft.com/office/drawing/2014/main" id="{7ECF9980-CE96-BB37-D5E7-8489C1A19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B5242-7148-BA1D-19ED-6B64D487F524}"/>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316262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AEA0-D1C3-D1B6-54D0-7EF6F247C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2DF8F9-47B2-71E4-807E-4B9D4828B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43770-43A2-A748-BA93-AB5C44FE5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5A607F-277E-5CDD-084C-5ECC38CE5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3FFC2-701D-6650-ECB7-1B76F7589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B0E6A0-A7FF-B36C-4752-59E720A09DFF}"/>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8" name="Footer Placeholder 7">
            <a:extLst>
              <a:ext uri="{FF2B5EF4-FFF2-40B4-BE49-F238E27FC236}">
                <a16:creationId xmlns:a16="http://schemas.microsoft.com/office/drawing/2014/main" id="{D50E0F3A-DEF1-A43F-9A03-E1305F156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27293-31FF-F492-C035-195360EBF3D1}"/>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401164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A20-691D-8B1E-D483-64CA54A39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D2132-9634-D0C0-C94C-FF937F3DB8D1}"/>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4" name="Footer Placeholder 3">
            <a:extLst>
              <a:ext uri="{FF2B5EF4-FFF2-40B4-BE49-F238E27FC236}">
                <a16:creationId xmlns:a16="http://schemas.microsoft.com/office/drawing/2014/main" id="{D00DF7FB-015E-4C72-9723-C6B4E9551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C37C1A-7E30-EFF3-A829-A4F87483FDF4}"/>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392635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399E6-E4CE-0A72-2DF5-345606E91D53}"/>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3" name="Footer Placeholder 2">
            <a:extLst>
              <a:ext uri="{FF2B5EF4-FFF2-40B4-BE49-F238E27FC236}">
                <a16:creationId xmlns:a16="http://schemas.microsoft.com/office/drawing/2014/main" id="{AB5F3874-8DC2-1D2F-820B-B8B8D306A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EBF98-2218-C75D-80DC-B11050E0F4E2}"/>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36405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6329-F7F8-128E-FFF6-CD0675614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F3716B-AE43-BA07-347F-3B769F3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7AA13F-3880-47C8-C321-FDF58E337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694BB-04AA-8227-05B4-67EC9D9BCB30}"/>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6" name="Footer Placeholder 5">
            <a:extLst>
              <a:ext uri="{FF2B5EF4-FFF2-40B4-BE49-F238E27FC236}">
                <a16:creationId xmlns:a16="http://schemas.microsoft.com/office/drawing/2014/main" id="{95EE56F1-8C5B-8266-1EEC-624D7E886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0E8E4-09E0-4F29-E123-46DCE7B6783A}"/>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15240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46BB-DFDC-8679-CCE1-58114C0B8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ACF923-2802-466A-C030-E6A0D65E8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F6F5E-7DC2-E839-3FB0-88EF02B50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A9009-6376-480B-B02E-46130FBB8121}"/>
              </a:ext>
            </a:extLst>
          </p:cNvPr>
          <p:cNvSpPr>
            <a:spLocks noGrp="1"/>
          </p:cNvSpPr>
          <p:nvPr>
            <p:ph type="dt" sz="half" idx="10"/>
          </p:nvPr>
        </p:nvSpPr>
        <p:spPr/>
        <p:txBody>
          <a:bodyPr/>
          <a:lstStyle/>
          <a:p>
            <a:fld id="{A3DE3E6C-6E42-4CCC-B090-911CB0C4A050}" type="datetimeFigureOut">
              <a:rPr lang="en-US" smtClean="0"/>
              <a:t>2/1/2024</a:t>
            </a:fld>
            <a:endParaRPr lang="en-US"/>
          </a:p>
        </p:txBody>
      </p:sp>
      <p:sp>
        <p:nvSpPr>
          <p:cNvPr id="6" name="Footer Placeholder 5">
            <a:extLst>
              <a:ext uri="{FF2B5EF4-FFF2-40B4-BE49-F238E27FC236}">
                <a16:creationId xmlns:a16="http://schemas.microsoft.com/office/drawing/2014/main" id="{8563D3F2-76EC-C472-758D-D73312096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DAA84-25FB-7141-DEC8-07E13965B76F}"/>
              </a:ext>
            </a:extLst>
          </p:cNvPr>
          <p:cNvSpPr>
            <a:spLocks noGrp="1"/>
          </p:cNvSpPr>
          <p:nvPr>
            <p:ph type="sldNum" sz="quarter" idx="12"/>
          </p:nvPr>
        </p:nvSpPr>
        <p:spPr/>
        <p:txBody>
          <a:bodyPr/>
          <a:lstStyle/>
          <a:p>
            <a:fld id="{96871DDC-3A96-4425-9339-ADE1D3A3737F}" type="slidenum">
              <a:rPr lang="en-US" smtClean="0"/>
              <a:t>‹#›</a:t>
            </a:fld>
            <a:endParaRPr lang="en-US"/>
          </a:p>
        </p:txBody>
      </p:sp>
    </p:spTree>
    <p:extLst>
      <p:ext uri="{BB962C8B-B14F-4D97-AF65-F5344CB8AC3E}">
        <p14:creationId xmlns:p14="http://schemas.microsoft.com/office/powerpoint/2010/main" val="274803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A4591-3856-A09A-BCBD-C5D9F2881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A2C1D4-15EE-D985-ACB2-4DCD973F0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CD0EA-D57E-0DD4-378E-550A283A5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E3E6C-6E42-4CCC-B090-911CB0C4A050}" type="datetimeFigureOut">
              <a:rPr lang="en-US" smtClean="0"/>
              <a:t>2/1/2024</a:t>
            </a:fld>
            <a:endParaRPr lang="en-US"/>
          </a:p>
        </p:txBody>
      </p:sp>
      <p:sp>
        <p:nvSpPr>
          <p:cNvPr id="5" name="Footer Placeholder 4">
            <a:extLst>
              <a:ext uri="{FF2B5EF4-FFF2-40B4-BE49-F238E27FC236}">
                <a16:creationId xmlns:a16="http://schemas.microsoft.com/office/drawing/2014/main" id="{AA01B1F5-2F67-C5C6-BA2C-257100E49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A1425E-AA21-1B4B-E0E7-7D083C1DD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71DDC-3A96-4425-9339-ADE1D3A3737F}" type="slidenum">
              <a:rPr lang="en-US" smtClean="0"/>
              <a:t>‹#›</a:t>
            </a:fld>
            <a:endParaRPr lang="en-US"/>
          </a:p>
        </p:txBody>
      </p:sp>
    </p:spTree>
    <p:extLst>
      <p:ext uri="{BB962C8B-B14F-4D97-AF65-F5344CB8AC3E}">
        <p14:creationId xmlns:p14="http://schemas.microsoft.com/office/powerpoint/2010/main" val="155354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2305.18290.pdf"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305.18290.pdf"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874-4515-9F2A-0B05-2C9B5EFFD1A8}"/>
              </a:ext>
            </a:extLst>
          </p:cNvPr>
          <p:cNvSpPr>
            <a:spLocks noGrp="1"/>
          </p:cNvSpPr>
          <p:nvPr>
            <p:ph type="title"/>
          </p:nvPr>
        </p:nvSpPr>
        <p:spPr>
          <a:xfrm>
            <a:off x="757168" y="602794"/>
            <a:ext cx="10515600" cy="1325563"/>
          </a:xfrm>
        </p:spPr>
        <p:txBody>
          <a:bodyPr>
            <a:normAutofit fontScale="90000"/>
          </a:bodyPr>
          <a:lstStyle/>
          <a:p>
            <a:pPr algn="ctr"/>
            <a:r>
              <a:rPr lang="en-US" sz="6000" b="1" dirty="0"/>
              <a:t>DPO</a:t>
            </a:r>
            <a:br>
              <a:rPr lang="en-US" dirty="0"/>
            </a:br>
            <a:r>
              <a:rPr lang="en-US" dirty="0"/>
              <a:t>Direct Preference Optimization</a:t>
            </a:r>
          </a:p>
        </p:txBody>
      </p:sp>
      <p:pic>
        <p:nvPicPr>
          <p:cNvPr id="7" name="Picture 6">
            <a:extLst>
              <a:ext uri="{FF2B5EF4-FFF2-40B4-BE49-F238E27FC236}">
                <a16:creationId xmlns:a16="http://schemas.microsoft.com/office/drawing/2014/main" id="{EB8D3865-07B4-87CC-C622-2A2B8F04A657}"/>
              </a:ext>
            </a:extLst>
          </p:cNvPr>
          <p:cNvPicPr>
            <a:picLocks noChangeAspect="1"/>
          </p:cNvPicPr>
          <p:nvPr/>
        </p:nvPicPr>
        <p:blipFill>
          <a:blip r:embed="rId2"/>
          <a:stretch>
            <a:fillRect/>
          </a:stretch>
        </p:blipFill>
        <p:spPr>
          <a:xfrm>
            <a:off x="2846895" y="2179850"/>
            <a:ext cx="6908541" cy="3741170"/>
          </a:xfrm>
          <a:prstGeom prst="rect">
            <a:avLst/>
          </a:prstGeom>
          <a:ln>
            <a:solidFill>
              <a:schemeClr val="accent1"/>
            </a:solidFill>
          </a:ln>
        </p:spPr>
      </p:pic>
      <p:sp>
        <p:nvSpPr>
          <p:cNvPr id="9" name="TextBox 8">
            <a:extLst>
              <a:ext uri="{FF2B5EF4-FFF2-40B4-BE49-F238E27FC236}">
                <a16:creationId xmlns:a16="http://schemas.microsoft.com/office/drawing/2014/main" id="{C88CCD42-100D-50D6-1E10-184A2F02F27F}"/>
              </a:ext>
            </a:extLst>
          </p:cNvPr>
          <p:cNvSpPr txBox="1"/>
          <p:nvPr/>
        </p:nvSpPr>
        <p:spPr>
          <a:xfrm>
            <a:off x="3319440" y="6379058"/>
            <a:ext cx="6094428" cy="307777"/>
          </a:xfrm>
          <a:prstGeom prst="rect">
            <a:avLst/>
          </a:prstGeom>
          <a:noFill/>
        </p:spPr>
        <p:txBody>
          <a:bodyPr wrap="square">
            <a:spAutoFit/>
          </a:bodyPr>
          <a:lstStyle/>
          <a:p>
            <a:pPr algn="ctr"/>
            <a:r>
              <a:rPr lang="en-US" sz="1400" dirty="0"/>
              <a:t>https://arxiv.org/pdf/2305.18290.pdf</a:t>
            </a:r>
          </a:p>
        </p:txBody>
      </p:sp>
      <p:sp>
        <p:nvSpPr>
          <p:cNvPr id="10" name="TextBox 9">
            <a:extLst>
              <a:ext uri="{FF2B5EF4-FFF2-40B4-BE49-F238E27FC236}">
                <a16:creationId xmlns:a16="http://schemas.microsoft.com/office/drawing/2014/main" id="{95B6159C-A826-D8CD-FB11-70D49F094C4C}"/>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sp>
        <p:nvSpPr>
          <p:cNvPr id="11" name="TextBox 10">
            <a:extLst>
              <a:ext uri="{FF2B5EF4-FFF2-40B4-BE49-F238E27FC236}">
                <a16:creationId xmlns:a16="http://schemas.microsoft.com/office/drawing/2014/main" id="{6C8391D8-7BEA-77FB-4B9F-B0CB933D46E6}"/>
              </a:ext>
            </a:extLst>
          </p:cNvPr>
          <p:cNvSpPr txBox="1"/>
          <p:nvPr/>
        </p:nvSpPr>
        <p:spPr>
          <a:xfrm>
            <a:off x="480203" y="6255206"/>
            <a:ext cx="2306850" cy="369332"/>
          </a:xfrm>
          <a:prstGeom prst="rect">
            <a:avLst/>
          </a:prstGeom>
          <a:noFill/>
        </p:spPr>
        <p:txBody>
          <a:bodyPr wrap="none" rtlCol="0">
            <a:spAutoFit/>
          </a:bodyPr>
          <a:lstStyle/>
          <a:p>
            <a:r>
              <a:rPr lang="en-US" dirty="0"/>
              <a:t>Juan Olano – Feb 2024</a:t>
            </a:r>
          </a:p>
        </p:txBody>
      </p:sp>
      <p:pic>
        <p:nvPicPr>
          <p:cNvPr id="13" name="Picture 12" descr="A blue circle with dots and lines&#10;&#10;Description automatically generated">
            <a:extLst>
              <a:ext uri="{FF2B5EF4-FFF2-40B4-BE49-F238E27FC236}">
                <a16:creationId xmlns:a16="http://schemas.microsoft.com/office/drawing/2014/main" id="{C79B92CA-664A-9A5E-B951-497922B11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204008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6D0F-6D81-110C-32AB-977437CE6EA4}"/>
              </a:ext>
            </a:extLst>
          </p:cNvPr>
          <p:cNvSpPr>
            <a:spLocks noGrp="1"/>
          </p:cNvSpPr>
          <p:nvPr>
            <p:ph type="title"/>
          </p:nvPr>
        </p:nvSpPr>
        <p:spPr>
          <a:xfrm>
            <a:off x="838200" y="780762"/>
            <a:ext cx="10515600" cy="1325563"/>
          </a:xfrm>
        </p:spPr>
        <p:txBody>
          <a:bodyPr/>
          <a:lstStyle/>
          <a:p>
            <a:pPr algn="ctr"/>
            <a:r>
              <a:rPr lang="en-US" dirty="0"/>
              <a:t>DPO optimizes for human preferences without Reinforcement Learning</a:t>
            </a:r>
          </a:p>
        </p:txBody>
      </p:sp>
      <p:pic>
        <p:nvPicPr>
          <p:cNvPr id="5" name="Picture 4">
            <a:extLst>
              <a:ext uri="{FF2B5EF4-FFF2-40B4-BE49-F238E27FC236}">
                <a16:creationId xmlns:a16="http://schemas.microsoft.com/office/drawing/2014/main" id="{95D8B8E1-82F5-AEF7-8137-BFB20FB906F5}"/>
              </a:ext>
            </a:extLst>
          </p:cNvPr>
          <p:cNvPicPr>
            <a:picLocks noChangeAspect="1"/>
          </p:cNvPicPr>
          <p:nvPr/>
        </p:nvPicPr>
        <p:blipFill>
          <a:blip r:embed="rId2"/>
          <a:stretch>
            <a:fillRect/>
          </a:stretch>
        </p:blipFill>
        <p:spPr>
          <a:xfrm>
            <a:off x="344879" y="2106325"/>
            <a:ext cx="11257143" cy="4000000"/>
          </a:xfrm>
          <a:prstGeom prst="rect">
            <a:avLst/>
          </a:prstGeom>
        </p:spPr>
      </p:pic>
      <p:sp>
        <p:nvSpPr>
          <p:cNvPr id="6" name="TextBox 5">
            <a:extLst>
              <a:ext uri="{FF2B5EF4-FFF2-40B4-BE49-F238E27FC236}">
                <a16:creationId xmlns:a16="http://schemas.microsoft.com/office/drawing/2014/main" id="{E1843650-DE78-1D76-E71C-743AE2335CB3}"/>
              </a:ext>
            </a:extLst>
          </p:cNvPr>
          <p:cNvSpPr txBox="1"/>
          <p:nvPr/>
        </p:nvSpPr>
        <p:spPr>
          <a:xfrm>
            <a:off x="3342778" y="6172513"/>
            <a:ext cx="6094428" cy="369332"/>
          </a:xfrm>
          <a:prstGeom prst="rect">
            <a:avLst/>
          </a:prstGeom>
          <a:noFill/>
        </p:spPr>
        <p:txBody>
          <a:bodyPr wrap="square">
            <a:spAutoFit/>
          </a:bodyPr>
          <a:lstStyle/>
          <a:p>
            <a:pPr algn="ctr"/>
            <a:r>
              <a:rPr lang="en-US" dirty="0"/>
              <a:t>Ref. </a:t>
            </a:r>
            <a:r>
              <a:rPr lang="en-US" dirty="0">
                <a:hlinkClick r:id="rId3"/>
              </a:rPr>
              <a:t>https://arxiv.org/pdf/2305.18290.pdf</a:t>
            </a:r>
            <a:r>
              <a:rPr lang="en-US" dirty="0"/>
              <a:t> page 2</a:t>
            </a:r>
          </a:p>
        </p:txBody>
      </p:sp>
      <p:sp>
        <p:nvSpPr>
          <p:cNvPr id="7" name="TextBox 6">
            <a:extLst>
              <a:ext uri="{FF2B5EF4-FFF2-40B4-BE49-F238E27FC236}">
                <a16:creationId xmlns:a16="http://schemas.microsoft.com/office/drawing/2014/main" id="{66FF4CA2-3CD0-C98A-7D5D-B22A948A7784}"/>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8" name="Picture 7" descr="A blue circle with dots and lines&#10;&#10;Description automatically generated">
            <a:extLst>
              <a:ext uri="{FF2B5EF4-FFF2-40B4-BE49-F238E27FC236}">
                <a16:creationId xmlns:a16="http://schemas.microsoft.com/office/drawing/2014/main" id="{73FC2053-73A4-7CD4-9436-8F175364D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363301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F877-1331-F5AC-6040-D3D858B613DE}"/>
              </a:ext>
            </a:extLst>
          </p:cNvPr>
          <p:cNvSpPr>
            <a:spLocks noGrp="1"/>
          </p:cNvSpPr>
          <p:nvPr>
            <p:ph type="title"/>
          </p:nvPr>
        </p:nvSpPr>
        <p:spPr>
          <a:xfrm>
            <a:off x="838200" y="365126"/>
            <a:ext cx="10515600" cy="826366"/>
          </a:xfrm>
        </p:spPr>
        <p:txBody>
          <a:bodyPr/>
          <a:lstStyle/>
          <a:p>
            <a:pPr algn="ctr"/>
            <a:r>
              <a:rPr lang="en-US" dirty="0"/>
              <a:t>DPO vs RLHF/RLAIF</a:t>
            </a:r>
          </a:p>
        </p:txBody>
      </p:sp>
      <p:sp>
        <p:nvSpPr>
          <p:cNvPr id="3" name="Content Placeholder 2">
            <a:extLst>
              <a:ext uri="{FF2B5EF4-FFF2-40B4-BE49-F238E27FC236}">
                <a16:creationId xmlns:a16="http://schemas.microsoft.com/office/drawing/2014/main" id="{51B587C7-A433-1D11-3E7A-7F4D6D6D9103}"/>
              </a:ext>
            </a:extLst>
          </p:cNvPr>
          <p:cNvSpPr>
            <a:spLocks noGrp="1"/>
          </p:cNvSpPr>
          <p:nvPr>
            <p:ph idx="1"/>
          </p:nvPr>
        </p:nvSpPr>
        <p:spPr>
          <a:xfrm>
            <a:off x="838200" y="1191492"/>
            <a:ext cx="10515600" cy="2697017"/>
          </a:xfrm>
        </p:spPr>
        <p:txBody>
          <a:bodyPr/>
          <a:lstStyle/>
          <a:p>
            <a:r>
              <a:rPr lang="en-US" dirty="0"/>
              <a:t>Common Objective: </a:t>
            </a:r>
          </a:p>
          <a:p>
            <a:pPr lvl="1"/>
            <a:r>
              <a:rPr lang="en-US" dirty="0"/>
              <a:t>Align a model with human preferences, or more generally, with some preferences.</a:t>
            </a:r>
          </a:p>
          <a:p>
            <a:r>
              <a:rPr lang="en-US" dirty="0"/>
              <a:t>Requirements: </a:t>
            </a:r>
          </a:p>
          <a:p>
            <a:pPr lvl="1"/>
            <a:r>
              <a:rPr lang="en-US" dirty="0"/>
              <a:t>An SFT model that we want to align</a:t>
            </a:r>
          </a:p>
          <a:p>
            <a:pPr lvl="1"/>
            <a:r>
              <a:rPr lang="en-US" dirty="0"/>
              <a:t>A dataset with a Chosen (preferred) and a Rejected output per sample</a:t>
            </a:r>
          </a:p>
        </p:txBody>
      </p:sp>
      <p:graphicFrame>
        <p:nvGraphicFramePr>
          <p:cNvPr id="4" name="Table 3">
            <a:extLst>
              <a:ext uri="{FF2B5EF4-FFF2-40B4-BE49-F238E27FC236}">
                <a16:creationId xmlns:a16="http://schemas.microsoft.com/office/drawing/2014/main" id="{480E4BD1-1C13-F359-9CD7-BC9ED0E2EC5C}"/>
              </a:ext>
            </a:extLst>
          </p:cNvPr>
          <p:cNvGraphicFramePr>
            <a:graphicFrameLocks noGrp="1"/>
          </p:cNvGraphicFramePr>
          <p:nvPr>
            <p:extLst>
              <p:ext uri="{D42A27DB-BD31-4B8C-83A1-F6EECF244321}">
                <p14:modId xmlns:p14="http://schemas.microsoft.com/office/powerpoint/2010/main" val="2431602839"/>
              </p:ext>
            </p:extLst>
          </p:nvPr>
        </p:nvGraphicFramePr>
        <p:xfrm>
          <a:off x="674255" y="4101640"/>
          <a:ext cx="4387273" cy="2225040"/>
        </p:xfrm>
        <a:graphic>
          <a:graphicData uri="http://schemas.openxmlformats.org/drawingml/2006/table">
            <a:tbl>
              <a:tblPr firstRow="1" bandRow="1">
                <a:tableStyleId>{5C22544A-7EE6-4342-B048-85BDC9FD1C3A}</a:tableStyleId>
              </a:tblPr>
              <a:tblGrid>
                <a:gridCol w="4387273">
                  <a:extLst>
                    <a:ext uri="{9D8B030D-6E8A-4147-A177-3AD203B41FA5}">
                      <a16:colId xmlns:a16="http://schemas.microsoft.com/office/drawing/2014/main" val="862787528"/>
                    </a:ext>
                  </a:extLst>
                </a:gridCol>
              </a:tblGrid>
              <a:tr h="370840">
                <a:tc>
                  <a:txBody>
                    <a:bodyPr/>
                    <a:lstStyle/>
                    <a:p>
                      <a:pPr algn="ctr"/>
                      <a:r>
                        <a:rPr lang="en-US" dirty="0"/>
                        <a:t>RLHF/RLAIF</a:t>
                      </a:r>
                    </a:p>
                  </a:txBody>
                  <a:tcPr/>
                </a:tc>
                <a:extLst>
                  <a:ext uri="{0D108BD9-81ED-4DB2-BD59-A6C34878D82A}">
                    <a16:rowId xmlns:a16="http://schemas.microsoft.com/office/drawing/2014/main" val="3159196222"/>
                  </a:ext>
                </a:extLst>
              </a:tr>
              <a:tr h="370840">
                <a:tc>
                  <a:txBody>
                    <a:bodyPr/>
                    <a:lstStyle/>
                    <a:p>
                      <a:r>
                        <a:rPr lang="en-US" dirty="0"/>
                        <a:t>Policy model and Reference model</a:t>
                      </a:r>
                    </a:p>
                  </a:txBody>
                  <a:tcPr/>
                </a:tc>
                <a:extLst>
                  <a:ext uri="{0D108BD9-81ED-4DB2-BD59-A6C34878D82A}">
                    <a16:rowId xmlns:a16="http://schemas.microsoft.com/office/drawing/2014/main" val="1702436660"/>
                  </a:ext>
                </a:extLst>
              </a:tr>
              <a:tr h="370840">
                <a:tc>
                  <a:txBody>
                    <a:bodyPr/>
                    <a:lstStyle/>
                    <a:p>
                      <a:r>
                        <a:rPr lang="en-US" dirty="0"/>
                        <a:t>Dataset with 2 options (chosen/rejected)</a:t>
                      </a:r>
                    </a:p>
                  </a:txBody>
                  <a:tcPr/>
                </a:tc>
                <a:extLst>
                  <a:ext uri="{0D108BD9-81ED-4DB2-BD59-A6C34878D82A}">
                    <a16:rowId xmlns:a16="http://schemas.microsoft.com/office/drawing/2014/main" val="795245557"/>
                  </a:ext>
                </a:extLst>
              </a:tr>
              <a:tr h="370840">
                <a:tc>
                  <a:txBody>
                    <a:bodyPr/>
                    <a:lstStyle/>
                    <a:p>
                      <a:r>
                        <a:rPr lang="en-US" dirty="0"/>
                        <a:t>Reward model</a:t>
                      </a:r>
                    </a:p>
                  </a:txBody>
                  <a:tcPr/>
                </a:tc>
                <a:extLst>
                  <a:ext uri="{0D108BD9-81ED-4DB2-BD59-A6C34878D82A}">
                    <a16:rowId xmlns:a16="http://schemas.microsoft.com/office/drawing/2014/main" val="3170856138"/>
                  </a:ext>
                </a:extLst>
              </a:tr>
              <a:tr h="370840">
                <a:tc>
                  <a:txBody>
                    <a:bodyPr/>
                    <a:lstStyle/>
                    <a:p>
                      <a:r>
                        <a:rPr lang="en-US" dirty="0"/>
                        <a:t>PPO (Proximal Policy Optimization) for RL</a:t>
                      </a:r>
                    </a:p>
                  </a:txBody>
                  <a:tcPr/>
                </a:tc>
                <a:extLst>
                  <a:ext uri="{0D108BD9-81ED-4DB2-BD59-A6C34878D82A}">
                    <a16:rowId xmlns:a16="http://schemas.microsoft.com/office/drawing/2014/main" val="2619403579"/>
                  </a:ext>
                </a:extLst>
              </a:tr>
              <a:tr h="370840">
                <a:tc>
                  <a:txBody>
                    <a:bodyPr/>
                    <a:lstStyle/>
                    <a:p>
                      <a:r>
                        <a:rPr lang="en-US" sz="1600" dirty="0"/>
                        <a:t>KL divergence (constraint to avoid big changes)</a:t>
                      </a:r>
                    </a:p>
                  </a:txBody>
                  <a:tcPr/>
                </a:tc>
                <a:extLst>
                  <a:ext uri="{0D108BD9-81ED-4DB2-BD59-A6C34878D82A}">
                    <a16:rowId xmlns:a16="http://schemas.microsoft.com/office/drawing/2014/main" val="2887466768"/>
                  </a:ext>
                </a:extLst>
              </a:tr>
            </a:tbl>
          </a:graphicData>
        </a:graphic>
      </p:graphicFrame>
      <p:sp>
        <p:nvSpPr>
          <p:cNvPr id="5" name="TextBox 4">
            <a:extLst>
              <a:ext uri="{FF2B5EF4-FFF2-40B4-BE49-F238E27FC236}">
                <a16:creationId xmlns:a16="http://schemas.microsoft.com/office/drawing/2014/main" id="{B8FDF5E5-1CC9-11A2-7572-B6291E0B9C06}"/>
              </a:ext>
            </a:extLst>
          </p:cNvPr>
          <p:cNvSpPr txBox="1"/>
          <p:nvPr/>
        </p:nvSpPr>
        <p:spPr>
          <a:xfrm>
            <a:off x="461818" y="6539811"/>
            <a:ext cx="5691879" cy="276999"/>
          </a:xfrm>
          <a:prstGeom prst="rect">
            <a:avLst/>
          </a:prstGeom>
          <a:noFill/>
        </p:spPr>
        <p:txBody>
          <a:bodyPr wrap="none" rtlCol="0">
            <a:spAutoFit/>
          </a:bodyPr>
          <a:lstStyle/>
          <a:p>
            <a:r>
              <a:rPr lang="en-US" sz="1200" dirty="0"/>
              <a:t>KL (</a:t>
            </a:r>
            <a:r>
              <a:rPr lang="en-US" sz="1200" dirty="0" err="1"/>
              <a:t>Kullback-Leibler</a:t>
            </a:r>
            <a:r>
              <a:rPr lang="en-US" sz="1200" dirty="0"/>
              <a:t>) divergence measures difference between 2 probability distributions</a:t>
            </a:r>
          </a:p>
        </p:txBody>
      </p:sp>
      <p:graphicFrame>
        <p:nvGraphicFramePr>
          <p:cNvPr id="6" name="Table 5">
            <a:extLst>
              <a:ext uri="{FF2B5EF4-FFF2-40B4-BE49-F238E27FC236}">
                <a16:creationId xmlns:a16="http://schemas.microsoft.com/office/drawing/2014/main" id="{28A379A6-A8E0-2E85-C18A-24F5668F5E23}"/>
              </a:ext>
            </a:extLst>
          </p:cNvPr>
          <p:cNvGraphicFramePr>
            <a:graphicFrameLocks noGrp="1"/>
          </p:cNvGraphicFramePr>
          <p:nvPr>
            <p:extLst>
              <p:ext uri="{D42A27DB-BD31-4B8C-83A1-F6EECF244321}">
                <p14:modId xmlns:p14="http://schemas.microsoft.com/office/powerpoint/2010/main" val="1511975044"/>
              </p:ext>
            </p:extLst>
          </p:nvPr>
        </p:nvGraphicFramePr>
        <p:xfrm>
          <a:off x="5768110" y="4101640"/>
          <a:ext cx="4387273" cy="2225040"/>
        </p:xfrm>
        <a:graphic>
          <a:graphicData uri="http://schemas.openxmlformats.org/drawingml/2006/table">
            <a:tbl>
              <a:tblPr firstRow="1" bandRow="1">
                <a:tableStyleId>{5C22544A-7EE6-4342-B048-85BDC9FD1C3A}</a:tableStyleId>
              </a:tblPr>
              <a:tblGrid>
                <a:gridCol w="4387273">
                  <a:extLst>
                    <a:ext uri="{9D8B030D-6E8A-4147-A177-3AD203B41FA5}">
                      <a16:colId xmlns:a16="http://schemas.microsoft.com/office/drawing/2014/main" val="862787528"/>
                    </a:ext>
                  </a:extLst>
                </a:gridCol>
              </a:tblGrid>
              <a:tr h="370840">
                <a:tc>
                  <a:txBody>
                    <a:bodyPr/>
                    <a:lstStyle/>
                    <a:p>
                      <a:pPr algn="ctr"/>
                      <a:r>
                        <a:rPr lang="en-US" dirty="0"/>
                        <a:t>DPO</a:t>
                      </a:r>
                    </a:p>
                  </a:txBody>
                  <a:tcPr/>
                </a:tc>
                <a:extLst>
                  <a:ext uri="{0D108BD9-81ED-4DB2-BD59-A6C34878D82A}">
                    <a16:rowId xmlns:a16="http://schemas.microsoft.com/office/drawing/2014/main" val="3159196222"/>
                  </a:ext>
                </a:extLst>
              </a:tr>
              <a:tr h="370840">
                <a:tc>
                  <a:txBody>
                    <a:bodyPr/>
                    <a:lstStyle/>
                    <a:p>
                      <a:r>
                        <a:rPr lang="en-US" dirty="0"/>
                        <a:t>Policy model and Reference model</a:t>
                      </a:r>
                    </a:p>
                  </a:txBody>
                  <a:tcPr/>
                </a:tc>
                <a:extLst>
                  <a:ext uri="{0D108BD9-81ED-4DB2-BD59-A6C34878D82A}">
                    <a16:rowId xmlns:a16="http://schemas.microsoft.com/office/drawing/2014/main" val="1702436660"/>
                  </a:ext>
                </a:extLst>
              </a:tr>
              <a:tr h="370840">
                <a:tc>
                  <a:txBody>
                    <a:bodyPr/>
                    <a:lstStyle/>
                    <a:p>
                      <a:r>
                        <a:rPr lang="en-US" dirty="0"/>
                        <a:t>Dataset with 2 options (chosen/rejected)</a:t>
                      </a:r>
                    </a:p>
                  </a:txBody>
                  <a:tcPr/>
                </a:tc>
                <a:extLst>
                  <a:ext uri="{0D108BD9-81ED-4DB2-BD59-A6C34878D82A}">
                    <a16:rowId xmlns:a16="http://schemas.microsoft.com/office/drawing/2014/main" val="795245557"/>
                  </a:ext>
                </a:extLst>
              </a:tr>
              <a:tr h="370840">
                <a:tc>
                  <a:txBody>
                    <a:bodyPr/>
                    <a:lstStyle/>
                    <a:p>
                      <a:r>
                        <a:rPr lang="en-US" strike="sngStrike" dirty="0"/>
                        <a:t>Reward model</a:t>
                      </a:r>
                    </a:p>
                  </a:txBody>
                  <a:tcPr/>
                </a:tc>
                <a:extLst>
                  <a:ext uri="{0D108BD9-81ED-4DB2-BD59-A6C34878D82A}">
                    <a16:rowId xmlns:a16="http://schemas.microsoft.com/office/drawing/2014/main" val="3170856138"/>
                  </a:ext>
                </a:extLst>
              </a:tr>
              <a:tr h="370840">
                <a:tc>
                  <a:txBody>
                    <a:bodyPr/>
                    <a:lstStyle/>
                    <a:p>
                      <a:r>
                        <a:rPr lang="en-US" dirty="0"/>
                        <a:t>DPO Loss</a:t>
                      </a:r>
                    </a:p>
                  </a:txBody>
                  <a:tcPr/>
                </a:tc>
                <a:extLst>
                  <a:ext uri="{0D108BD9-81ED-4DB2-BD59-A6C34878D82A}">
                    <a16:rowId xmlns:a16="http://schemas.microsoft.com/office/drawing/2014/main" val="2619403579"/>
                  </a:ext>
                </a:extLst>
              </a:tr>
              <a:tr h="370840">
                <a:tc>
                  <a:txBody>
                    <a:bodyPr/>
                    <a:lstStyle/>
                    <a:p>
                      <a:r>
                        <a:rPr lang="en-US" sz="1600" dirty="0">
                          <a:solidFill>
                            <a:srgbClr val="FF0000"/>
                          </a:solidFill>
                        </a:rPr>
                        <a:t>KL divergence (constraint to avoid big changes)</a:t>
                      </a:r>
                    </a:p>
                  </a:txBody>
                  <a:tcPr/>
                </a:tc>
                <a:extLst>
                  <a:ext uri="{0D108BD9-81ED-4DB2-BD59-A6C34878D82A}">
                    <a16:rowId xmlns:a16="http://schemas.microsoft.com/office/drawing/2014/main" val="2887466768"/>
                  </a:ext>
                </a:extLst>
              </a:tr>
            </a:tbl>
          </a:graphicData>
        </a:graphic>
      </p:graphicFrame>
      <p:sp>
        <p:nvSpPr>
          <p:cNvPr id="7" name="TextBox 6">
            <a:extLst>
              <a:ext uri="{FF2B5EF4-FFF2-40B4-BE49-F238E27FC236}">
                <a16:creationId xmlns:a16="http://schemas.microsoft.com/office/drawing/2014/main" id="{C542B701-8CDC-CF03-5B3B-685F7625AC88}"/>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8" name="Picture 7" descr="A blue circle with dots and lines&#10;&#10;Description automatically generated">
            <a:extLst>
              <a:ext uri="{FF2B5EF4-FFF2-40B4-BE49-F238E27FC236}">
                <a16:creationId xmlns:a16="http://schemas.microsoft.com/office/drawing/2014/main" id="{C60C395A-E461-CE92-A9F0-8231858C2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217661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B6EEB-CB68-BD21-E3D1-0EB836DBA93A}"/>
              </a:ext>
            </a:extLst>
          </p:cNvPr>
          <p:cNvPicPr>
            <a:picLocks noChangeAspect="1"/>
          </p:cNvPicPr>
          <p:nvPr/>
        </p:nvPicPr>
        <p:blipFill>
          <a:blip r:embed="rId2"/>
          <a:stretch>
            <a:fillRect/>
          </a:stretch>
        </p:blipFill>
        <p:spPr>
          <a:xfrm>
            <a:off x="1829333" y="701579"/>
            <a:ext cx="8533333" cy="761905"/>
          </a:xfrm>
          <a:prstGeom prst="rect">
            <a:avLst/>
          </a:prstGeom>
        </p:spPr>
      </p:pic>
      <p:sp>
        <p:nvSpPr>
          <p:cNvPr id="8" name="TextBox 7">
            <a:extLst>
              <a:ext uri="{FF2B5EF4-FFF2-40B4-BE49-F238E27FC236}">
                <a16:creationId xmlns:a16="http://schemas.microsoft.com/office/drawing/2014/main" id="{6C269F2B-4CBA-9987-546C-31AC5A9D8B2E}"/>
              </a:ext>
            </a:extLst>
          </p:cNvPr>
          <p:cNvSpPr txBox="1"/>
          <p:nvPr/>
        </p:nvSpPr>
        <p:spPr>
          <a:xfrm>
            <a:off x="370937" y="2202782"/>
            <a:ext cx="11464506" cy="1815882"/>
          </a:xfrm>
          <a:prstGeom prst="rect">
            <a:avLst/>
          </a:prstGeom>
          <a:solidFill>
            <a:schemeClr val="accent1">
              <a:alpha val="10000"/>
            </a:schemeClr>
          </a:solidFill>
          <a:ln>
            <a:solidFill>
              <a:schemeClr val="accent1"/>
            </a:solidFill>
          </a:ln>
        </p:spPr>
        <p:txBody>
          <a:bodyPr wrap="square" rtlCol="0">
            <a:spAutoFit/>
          </a:bodyPr>
          <a:lstStyle/>
          <a:p>
            <a:pPr marL="342900" indent="-342900">
              <a:buAutoNum type="arabicPeriod"/>
            </a:pPr>
            <a:r>
              <a:rPr lang="en-US" sz="1400" dirty="0"/>
              <a:t>Loss function of policy model with respect to reference model.</a:t>
            </a:r>
          </a:p>
          <a:p>
            <a:pPr marL="342900" indent="-342900">
              <a:buAutoNum type="arabicPeriod"/>
            </a:pPr>
            <a:r>
              <a:rPr lang="en-US" sz="1400" dirty="0"/>
              <a:t>Expectation of the dataset with ‘x’ samples of ‘</a:t>
            </a:r>
            <a:r>
              <a:rPr lang="en-US" sz="1400" dirty="0" err="1"/>
              <a:t>yw</a:t>
            </a:r>
            <a:r>
              <a:rPr lang="en-US" sz="1400" dirty="0"/>
              <a:t>’ winner (chosen) and ‘</a:t>
            </a:r>
            <a:r>
              <a:rPr lang="en-US" sz="1400" dirty="0" err="1"/>
              <a:t>yl</a:t>
            </a:r>
            <a:r>
              <a:rPr lang="en-US" sz="1400" dirty="0"/>
              <a:t>’ loser (rejected) outputs.</a:t>
            </a:r>
          </a:p>
          <a:p>
            <a:pPr marL="342900" indent="-342900">
              <a:buAutoNum type="arabicPeriod"/>
            </a:pPr>
            <a:r>
              <a:rPr lang="en-US" sz="1400" dirty="0"/>
              <a:t>The logarithmic of the sigmoid applied to the argument. In torch: ‘</a:t>
            </a:r>
            <a:r>
              <a:rPr lang="en-US" sz="1400" i="1" dirty="0" err="1"/>
              <a:t>F.logsigmoid</a:t>
            </a:r>
            <a:r>
              <a:rPr lang="en-US" sz="1400" i="1" dirty="0"/>
              <a:t>’</a:t>
            </a:r>
          </a:p>
          <a:p>
            <a:pPr marL="800100" lvl="1" indent="-342900">
              <a:buAutoNum type="arabicPeriod"/>
            </a:pPr>
            <a:r>
              <a:rPr lang="en-US" sz="1400" i="1" dirty="0"/>
              <a:t>This will scale the result between 0 and 1, providing a probabilistic interpretation.</a:t>
            </a:r>
          </a:p>
          <a:p>
            <a:pPr marL="342900" indent="-342900">
              <a:buAutoNum type="arabicPeriod"/>
            </a:pPr>
            <a:r>
              <a:rPr lang="en-US" sz="1400" i="1" dirty="0"/>
              <a:t>Beta: </a:t>
            </a:r>
            <a:r>
              <a:rPr lang="en-US" sz="1400" dirty="0"/>
              <a:t>Hyperparameter that weights the importance of the deviation between the policy model and the reference model.</a:t>
            </a:r>
          </a:p>
          <a:p>
            <a:pPr marL="342900" indent="-342900">
              <a:buAutoNum type="arabicPeriod"/>
            </a:pPr>
            <a:r>
              <a:rPr lang="en-US" sz="1400" dirty="0"/>
              <a:t>Log Probability (in torch: </a:t>
            </a:r>
            <a:r>
              <a:rPr lang="en-US" sz="1400" dirty="0" err="1"/>
              <a:t>log_softmax</a:t>
            </a:r>
            <a:r>
              <a:rPr lang="en-US" sz="1400" dirty="0"/>
              <a:t>) ratio of the policy model’s probability of choosing the same ‘</a:t>
            </a:r>
            <a:r>
              <a:rPr lang="en-US" sz="1400" dirty="0" err="1"/>
              <a:t>yw</a:t>
            </a:r>
            <a:r>
              <a:rPr lang="en-US" sz="1400" dirty="0"/>
              <a:t>’ given the input ‘x’, divided by the reference model’s probability of choosing the same ‘</a:t>
            </a:r>
            <a:r>
              <a:rPr lang="en-US" sz="1400" dirty="0" err="1"/>
              <a:t>yw</a:t>
            </a:r>
            <a:r>
              <a:rPr lang="en-US" sz="1400" dirty="0"/>
              <a:t>’ given the same input ‘x’.</a:t>
            </a:r>
          </a:p>
          <a:p>
            <a:pPr marL="800100" lvl="1" indent="-342900">
              <a:buAutoNum type="arabicPeriod"/>
            </a:pPr>
            <a:r>
              <a:rPr lang="en-US" sz="1400" dirty="0"/>
              <a:t>These rations indicate how much more or less likely the policy model is to choose a particular action compared to the reference model.</a:t>
            </a:r>
          </a:p>
        </p:txBody>
      </p:sp>
      <p:sp>
        <p:nvSpPr>
          <p:cNvPr id="9" name="TextBox 8">
            <a:extLst>
              <a:ext uri="{FF2B5EF4-FFF2-40B4-BE49-F238E27FC236}">
                <a16:creationId xmlns:a16="http://schemas.microsoft.com/office/drawing/2014/main" id="{DECD9FE5-C82F-864F-2169-D536FBC65926}"/>
              </a:ext>
            </a:extLst>
          </p:cNvPr>
          <p:cNvSpPr txBox="1"/>
          <p:nvPr/>
        </p:nvSpPr>
        <p:spPr>
          <a:xfrm>
            <a:off x="2491719" y="1589821"/>
            <a:ext cx="301686" cy="369332"/>
          </a:xfrm>
          <a:prstGeom prst="rect">
            <a:avLst/>
          </a:prstGeom>
          <a:noFill/>
        </p:spPr>
        <p:txBody>
          <a:bodyPr wrap="none" rtlCol="0" anchor="ctr">
            <a:spAutoFit/>
          </a:bodyPr>
          <a:lstStyle/>
          <a:p>
            <a:r>
              <a:rPr lang="en-US" dirty="0"/>
              <a:t>1</a:t>
            </a:r>
          </a:p>
        </p:txBody>
      </p:sp>
      <p:sp>
        <p:nvSpPr>
          <p:cNvPr id="10" name="Left Brace 9">
            <a:extLst>
              <a:ext uri="{FF2B5EF4-FFF2-40B4-BE49-F238E27FC236}">
                <a16:creationId xmlns:a16="http://schemas.microsoft.com/office/drawing/2014/main" id="{C8733F05-BCC5-F41A-0B71-1904D96411D0}"/>
              </a:ext>
            </a:extLst>
          </p:cNvPr>
          <p:cNvSpPr/>
          <p:nvPr/>
        </p:nvSpPr>
        <p:spPr>
          <a:xfrm rot="16200000">
            <a:off x="2471469" y="657325"/>
            <a:ext cx="319178" cy="1414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E08EDA1C-A962-3DF8-AFAC-AA7634AC742E}"/>
              </a:ext>
            </a:extLst>
          </p:cNvPr>
          <p:cNvSpPr/>
          <p:nvPr/>
        </p:nvSpPr>
        <p:spPr>
          <a:xfrm rot="16200000">
            <a:off x="4392285" y="682292"/>
            <a:ext cx="319178" cy="1414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D421CDB-FFA8-AD1F-8BFA-647866CF5568}"/>
              </a:ext>
            </a:extLst>
          </p:cNvPr>
          <p:cNvSpPr txBox="1"/>
          <p:nvPr/>
        </p:nvSpPr>
        <p:spPr>
          <a:xfrm>
            <a:off x="4401031" y="1589821"/>
            <a:ext cx="301686" cy="369332"/>
          </a:xfrm>
          <a:prstGeom prst="rect">
            <a:avLst/>
          </a:prstGeom>
          <a:noFill/>
        </p:spPr>
        <p:txBody>
          <a:bodyPr wrap="none" rtlCol="0" anchor="ctr">
            <a:spAutoFit/>
          </a:bodyPr>
          <a:lstStyle/>
          <a:p>
            <a:r>
              <a:rPr lang="en-US" dirty="0"/>
              <a:t>2</a:t>
            </a:r>
          </a:p>
        </p:txBody>
      </p:sp>
      <p:sp>
        <p:nvSpPr>
          <p:cNvPr id="13" name="Left Brace 12">
            <a:extLst>
              <a:ext uri="{FF2B5EF4-FFF2-40B4-BE49-F238E27FC236}">
                <a16:creationId xmlns:a16="http://schemas.microsoft.com/office/drawing/2014/main" id="{78E9B1F7-AF0D-C68F-29EA-64BC0A479E60}"/>
              </a:ext>
            </a:extLst>
          </p:cNvPr>
          <p:cNvSpPr/>
          <p:nvPr/>
        </p:nvSpPr>
        <p:spPr>
          <a:xfrm rot="16200000">
            <a:off x="5543060" y="1122823"/>
            <a:ext cx="319178" cy="533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A4D4E07B-71A7-CBCD-C9E9-6E2A77242652}"/>
              </a:ext>
            </a:extLst>
          </p:cNvPr>
          <p:cNvSpPr txBox="1"/>
          <p:nvPr/>
        </p:nvSpPr>
        <p:spPr>
          <a:xfrm>
            <a:off x="5551806" y="1589821"/>
            <a:ext cx="301686" cy="369332"/>
          </a:xfrm>
          <a:prstGeom prst="rect">
            <a:avLst/>
          </a:prstGeom>
          <a:noFill/>
        </p:spPr>
        <p:txBody>
          <a:bodyPr wrap="none" rtlCol="0" anchor="ctr">
            <a:spAutoFit/>
          </a:bodyPr>
          <a:lstStyle/>
          <a:p>
            <a:r>
              <a:rPr lang="en-US" dirty="0"/>
              <a:t>3</a:t>
            </a:r>
          </a:p>
        </p:txBody>
      </p:sp>
      <p:sp>
        <p:nvSpPr>
          <p:cNvPr id="15" name="Left Brace 14">
            <a:extLst>
              <a:ext uri="{FF2B5EF4-FFF2-40B4-BE49-F238E27FC236}">
                <a16:creationId xmlns:a16="http://schemas.microsoft.com/office/drawing/2014/main" id="{09F1F17E-A3D0-A647-DF3E-9A998D8C20A8}"/>
              </a:ext>
            </a:extLst>
          </p:cNvPr>
          <p:cNvSpPr/>
          <p:nvPr/>
        </p:nvSpPr>
        <p:spPr>
          <a:xfrm rot="16200000">
            <a:off x="6082698" y="1325380"/>
            <a:ext cx="319178" cy="1924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242F4F4F-BD43-0EA0-ADBF-5660454B1556}"/>
              </a:ext>
            </a:extLst>
          </p:cNvPr>
          <p:cNvSpPr txBox="1"/>
          <p:nvPr/>
        </p:nvSpPr>
        <p:spPr>
          <a:xfrm>
            <a:off x="6091444" y="1589821"/>
            <a:ext cx="301686" cy="369332"/>
          </a:xfrm>
          <a:prstGeom prst="rect">
            <a:avLst/>
          </a:prstGeom>
          <a:noFill/>
        </p:spPr>
        <p:txBody>
          <a:bodyPr wrap="none" rtlCol="0" anchor="ctr">
            <a:spAutoFit/>
          </a:bodyPr>
          <a:lstStyle/>
          <a:p>
            <a:r>
              <a:rPr lang="en-US" dirty="0"/>
              <a:t>4</a:t>
            </a:r>
          </a:p>
        </p:txBody>
      </p:sp>
      <p:sp>
        <p:nvSpPr>
          <p:cNvPr id="17" name="Left Brace 16">
            <a:extLst>
              <a:ext uri="{FF2B5EF4-FFF2-40B4-BE49-F238E27FC236}">
                <a16:creationId xmlns:a16="http://schemas.microsoft.com/office/drawing/2014/main" id="{5F008424-199E-A580-45A2-77B2C29E79C9}"/>
              </a:ext>
            </a:extLst>
          </p:cNvPr>
          <p:cNvSpPr/>
          <p:nvPr/>
        </p:nvSpPr>
        <p:spPr>
          <a:xfrm rot="16200000">
            <a:off x="8150649" y="-215671"/>
            <a:ext cx="319178" cy="33583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C70E623-F1BE-AC5B-79A3-E0F09052825D}"/>
              </a:ext>
            </a:extLst>
          </p:cNvPr>
          <p:cNvSpPr txBox="1"/>
          <p:nvPr/>
        </p:nvSpPr>
        <p:spPr>
          <a:xfrm>
            <a:off x="8170653" y="1599400"/>
            <a:ext cx="301686" cy="369332"/>
          </a:xfrm>
          <a:prstGeom prst="rect">
            <a:avLst/>
          </a:prstGeom>
          <a:noFill/>
        </p:spPr>
        <p:txBody>
          <a:bodyPr wrap="none" rtlCol="0" anchor="ctr">
            <a:spAutoFit/>
          </a:bodyPr>
          <a:lstStyle/>
          <a:p>
            <a:r>
              <a:rPr lang="en-US" dirty="0"/>
              <a:t>5</a:t>
            </a:r>
          </a:p>
        </p:txBody>
      </p:sp>
      <p:sp>
        <p:nvSpPr>
          <p:cNvPr id="19" name="TextBox 18">
            <a:extLst>
              <a:ext uri="{FF2B5EF4-FFF2-40B4-BE49-F238E27FC236}">
                <a16:creationId xmlns:a16="http://schemas.microsoft.com/office/drawing/2014/main" id="{E9206F8D-6554-C285-E02A-E0D93307F997}"/>
              </a:ext>
            </a:extLst>
          </p:cNvPr>
          <p:cNvSpPr txBox="1"/>
          <p:nvPr/>
        </p:nvSpPr>
        <p:spPr>
          <a:xfrm>
            <a:off x="370938" y="4230260"/>
            <a:ext cx="11464506" cy="2554545"/>
          </a:xfrm>
          <a:prstGeom prst="rect">
            <a:avLst/>
          </a:prstGeom>
          <a:noFill/>
        </p:spPr>
        <p:txBody>
          <a:bodyPr wrap="square" rtlCol="0">
            <a:spAutoFit/>
          </a:bodyPr>
          <a:lstStyle/>
          <a:p>
            <a:r>
              <a:rPr lang="en-US" sz="1600" dirty="0"/>
              <a:t>The formula calculates the difference between the log probability rations for the chosen and rejected actions, scaled by </a:t>
            </a:r>
            <a:r>
              <a:rPr lang="en-US" sz="1600" i="1" dirty="0"/>
              <a:t>Beta</a:t>
            </a:r>
            <a:r>
              <a:rPr lang="en-US" sz="1600" dirty="0"/>
              <a:t>, and then applies the sigmoid function to this difference.</a:t>
            </a:r>
          </a:p>
          <a:p>
            <a:endParaRPr lang="en-US" sz="1600" dirty="0"/>
          </a:p>
          <a:p>
            <a:r>
              <a:rPr lang="en-US" sz="1600" dirty="0"/>
              <a:t>The expectation ‘E’ of this value across the dataset provides a measure of how well the policy model aligns with the human preferences as exhibited by the chosen and rejected outputs.</a:t>
            </a:r>
          </a:p>
          <a:p>
            <a:endParaRPr lang="en-US" sz="1600" dirty="0"/>
          </a:p>
          <a:p>
            <a:r>
              <a:rPr lang="en-US" sz="1600" dirty="0"/>
              <a:t>The loss function ‘L’ is then minimized during training to adjust the parameters of the policy model so that it more closely aligns with the human-labeled preferences. By doing this, the policy model’s behavior should become more similar to the desired behavior as indicated by the reference model and the human choices in the dataset.  The use of the sigmoid function ensures that the loss is bounded and that the optimization process is stable.</a:t>
            </a:r>
          </a:p>
        </p:txBody>
      </p:sp>
      <p:sp>
        <p:nvSpPr>
          <p:cNvPr id="20" name="Title 1">
            <a:extLst>
              <a:ext uri="{FF2B5EF4-FFF2-40B4-BE49-F238E27FC236}">
                <a16:creationId xmlns:a16="http://schemas.microsoft.com/office/drawing/2014/main" id="{84D5D0F6-4443-75D8-7ED1-362960DDB777}"/>
              </a:ext>
            </a:extLst>
          </p:cNvPr>
          <p:cNvSpPr txBox="1">
            <a:spLocks/>
          </p:cNvSpPr>
          <p:nvPr/>
        </p:nvSpPr>
        <p:spPr>
          <a:xfrm>
            <a:off x="1439" y="-47481"/>
            <a:ext cx="10515600" cy="8263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DPO Loss:</a:t>
            </a:r>
          </a:p>
        </p:txBody>
      </p:sp>
      <p:sp>
        <p:nvSpPr>
          <p:cNvPr id="21" name="TextBox 20">
            <a:extLst>
              <a:ext uri="{FF2B5EF4-FFF2-40B4-BE49-F238E27FC236}">
                <a16:creationId xmlns:a16="http://schemas.microsoft.com/office/drawing/2014/main" id="{38BBD23A-864C-8BE4-CA27-711DB3D96512}"/>
              </a:ext>
            </a:extLst>
          </p:cNvPr>
          <p:cNvSpPr txBox="1"/>
          <p:nvPr/>
        </p:nvSpPr>
        <p:spPr>
          <a:xfrm>
            <a:off x="1655503" y="279137"/>
            <a:ext cx="6094428" cy="369332"/>
          </a:xfrm>
          <a:prstGeom prst="rect">
            <a:avLst/>
          </a:prstGeom>
          <a:noFill/>
        </p:spPr>
        <p:txBody>
          <a:bodyPr wrap="square">
            <a:spAutoFit/>
          </a:bodyPr>
          <a:lstStyle/>
          <a:p>
            <a:pPr algn="ctr"/>
            <a:r>
              <a:rPr lang="en-US" dirty="0"/>
              <a:t>Ref. </a:t>
            </a:r>
            <a:r>
              <a:rPr lang="en-US" dirty="0">
                <a:hlinkClick r:id="rId3"/>
              </a:rPr>
              <a:t>https://arxiv.org/pdf/2305.18290.pdf</a:t>
            </a:r>
            <a:r>
              <a:rPr lang="en-US" dirty="0"/>
              <a:t> page 6</a:t>
            </a:r>
          </a:p>
        </p:txBody>
      </p:sp>
      <p:sp>
        <p:nvSpPr>
          <p:cNvPr id="22" name="TextBox 21">
            <a:extLst>
              <a:ext uri="{FF2B5EF4-FFF2-40B4-BE49-F238E27FC236}">
                <a16:creationId xmlns:a16="http://schemas.microsoft.com/office/drawing/2014/main" id="{4CBAE929-967D-F4C9-579F-C3F641D64BF4}"/>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23" name="Picture 22" descr="A blue circle with dots and lines&#10;&#10;Description automatically generated">
            <a:extLst>
              <a:ext uri="{FF2B5EF4-FFF2-40B4-BE49-F238E27FC236}">
                <a16:creationId xmlns:a16="http://schemas.microsoft.com/office/drawing/2014/main" id="{8AD0B7EB-02DE-0ACE-0EF1-BC50978A1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196419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A7B8B2-9E52-8662-215E-3C80479BA869}"/>
              </a:ext>
            </a:extLst>
          </p:cNvPr>
          <p:cNvPicPr>
            <a:picLocks noChangeAspect="1"/>
          </p:cNvPicPr>
          <p:nvPr/>
        </p:nvPicPr>
        <p:blipFill>
          <a:blip r:embed="rId2"/>
          <a:stretch>
            <a:fillRect/>
          </a:stretch>
        </p:blipFill>
        <p:spPr>
          <a:xfrm>
            <a:off x="1829333" y="701579"/>
            <a:ext cx="8533333" cy="761905"/>
          </a:xfrm>
          <a:prstGeom prst="rect">
            <a:avLst/>
          </a:prstGeom>
        </p:spPr>
      </p:pic>
      <p:sp>
        <p:nvSpPr>
          <p:cNvPr id="9" name="TextBox 8">
            <a:extLst>
              <a:ext uri="{FF2B5EF4-FFF2-40B4-BE49-F238E27FC236}">
                <a16:creationId xmlns:a16="http://schemas.microsoft.com/office/drawing/2014/main" id="{EF702008-3113-D2F9-064C-233710B87E2B}"/>
              </a:ext>
            </a:extLst>
          </p:cNvPr>
          <p:cNvSpPr txBox="1"/>
          <p:nvPr/>
        </p:nvSpPr>
        <p:spPr>
          <a:xfrm>
            <a:off x="3334327" y="1604637"/>
            <a:ext cx="6096000" cy="5016758"/>
          </a:xfrm>
          <a:prstGeom prst="rect">
            <a:avLst/>
          </a:prstGeom>
          <a:solidFill>
            <a:schemeClr val="tx1"/>
          </a:solidFill>
        </p:spPr>
        <p:txBody>
          <a:bodyPr wrap="square">
            <a:spAutoFit/>
          </a:bodyPr>
          <a:lstStyle/>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dpo_loss</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policy_chosen_logps</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policy_rejected_logps</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reference_chosen_logps</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reference_rejected_logps</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 -&gt; </a:t>
            </a:r>
            <a:r>
              <a:rPr lang="en-US" sz="1000" b="0" dirty="0">
                <a:solidFill>
                  <a:srgbClr val="4EC9B0"/>
                </a:solidFill>
                <a:effectLst/>
                <a:latin typeface="Consolas" panose="020B0609020204030204" pitchFamily="49" charset="0"/>
              </a:rPr>
              <a:t>Tuple</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torch</a:t>
            </a:r>
            <a:r>
              <a:rPr lang="en-US" sz="1000" b="0" dirty="0" err="1">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FloatTensor</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        Compute the DPO loss for a batch of policy and reference model log 		probabilities.</a:t>
            </a:r>
            <a:endParaRPr lang="en-US"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        """</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Reference: https://arxiv.org/pdf/2305.18290.pdf</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Compute the log probability ratios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chosen_ratio</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policy_chosen_logps</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reference_chosen_logps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rejected_ratio</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policy_rejected_logps</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reference_rejected_logps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Apply beta to the log probability ratios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chosen_ration_scaled</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beta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chosen_ratio</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rejected_ratio_scaled</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beta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rejected_ratio</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Compute the loss for each instance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losses</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logsigmoid</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chosen_ration_scaled</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logsigmoid</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rejected_ratio_scaled</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chosen_rewards</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beta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policy_chosen_logps</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reference_chosen_logps</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detach</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rejected_rewards</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beta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policy_rejected_logps</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reference_rejected_logps</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detach</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losses</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chosen_rewards</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rejected_rewards</a:t>
            </a:r>
            <a:endParaRPr lang="en-US" sz="1000" b="0" dirty="0">
              <a:solidFill>
                <a:srgbClr val="CCCCCC"/>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45CBA0B4-F8AA-802F-08BA-B9D51804898D}"/>
              </a:ext>
            </a:extLst>
          </p:cNvPr>
          <p:cNvSpPr txBox="1"/>
          <p:nvPr/>
        </p:nvSpPr>
        <p:spPr>
          <a:xfrm>
            <a:off x="9772073" y="6003636"/>
            <a:ext cx="2216727" cy="461665"/>
          </a:xfrm>
          <a:prstGeom prst="rect">
            <a:avLst/>
          </a:prstGeom>
          <a:noFill/>
        </p:spPr>
        <p:txBody>
          <a:bodyPr wrap="square" rtlCol="0">
            <a:spAutoFit/>
          </a:bodyPr>
          <a:lstStyle/>
          <a:p>
            <a:r>
              <a:rPr lang="en-US" sz="1200" dirty="0"/>
              <a:t>Code:</a:t>
            </a:r>
          </a:p>
          <a:p>
            <a:r>
              <a:rPr lang="en-US" sz="1200" dirty="0"/>
              <a:t>https://github.com/jcolano/DPO</a:t>
            </a:r>
          </a:p>
        </p:txBody>
      </p:sp>
      <p:sp>
        <p:nvSpPr>
          <p:cNvPr id="11" name="TextBox 10">
            <a:extLst>
              <a:ext uri="{FF2B5EF4-FFF2-40B4-BE49-F238E27FC236}">
                <a16:creationId xmlns:a16="http://schemas.microsoft.com/office/drawing/2014/main" id="{FD54534A-1E5E-DECA-79AC-3002BEACE188}"/>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12" name="Picture 11" descr="A blue circle with dots and lines&#10;&#10;Description automatically generated">
            <a:extLst>
              <a:ext uri="{FF2B5EF4-FFF2-40B4-BE49-F238E27FC236}">
                <a16:creationId xmlns:a16="http://schemas.microsoft.com/office/drawing/2014/main" id="{5247ECD7-1D47-4494-5773-BFCC29EFA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320526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9EFA-5E96-BA5E-5C2C-0ACD3C16C19A}"/>
              </a:ext>
            </a:extLst>
          </p:cNvPr>
          <p:cNvSpPr>
            <a:spLocks noGrp="1"/>
          </p:cNvSpPr>
          <p:nvPr>
            <p:ph type="title"/>
          </p:nvPr>
        </p:nvSpPr>
        <p:spPr>
          <a:xfrm>
            <a:off x="247073" y="106506"/>
            <a:ext cx="10515600" cy="789421"/>
          </a:xfrm>
        </p:spPr>
        <p:txBody>
          <a:bodyPr/>
          <a:lstStyle/>
          <a:p>
            <a:pPr algn="ctr"/>
            <a:r>
              <a:rPr lang="en-US" dirty="0"/>
              <a:t>The Dataset – Part 1</a:t>
            </a:r>
          </a:p>
        </p:txBody>
      </p:sp>
      <p:graphicFrame>
        <p:nvGraphicFramePr>
          <p:cNvPr id="6" name="Table 5">
            <a:extLst>
              <a:ext uri="{FF2B5EF4-FFF2-40B4-BE49-F238E27FC236}">
                <a16:creationId xmlns:a16="http://schemas.microsoft.com/office/drawing/2014/main" id="{171F6184-7269-385A-72B7-881332553ACE}"/>
              </a:ext>
            </a:extLst>
          </p:cNvPr>
          <p:cNvGraphicFramePr>
            <a:graphicFrameLocks noGrp="1"/>
          </p:cNvGraphicFramePr>
          <p:nvPr>
            <p:extLst>
              <p:ext uri="{D42A27DB-BD31-4B8C-83A1-F6EECF244321}">
                <p14:modId xmlns:p14="http://schemas.microsoft.com/office/powerpoint/2010/main" val="566666557"/>
              </p:ext>
            </p:extLst>
          </p:nvPr>
        </p:nvGraphicFramePr>
        <p:xfrm>
          <a:off x="1930400" y="3610645"/>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33458948"/>
                    </a:ext>
                  </a:extLst>
                </a:gridCol>
                <a:gridCol w="2709333">
                  <a:extLst>
                    <a:ext uri="{9D8B030D-6E8A-4147-A177-3AD203B41FA5}">
                      <a16:colId xmlns:a16="http://schemas.microsoft.com/office/drawing/2014/main" val="1141961533"/>
                    </a:ext>
                  </a:extLst>
                </a:gridCol>
                <a:gridCol w="2709333">
                  <a:extLst>
                    <a:ext uri="{9D8B030D-6E8A-4147-A177-3AD203B41FA5}">
                      <a16:colId xmlns:a16="http://schemas.microsoft.com/office/drawing/2014/main" val="2799230973"/>
                    </a:ext>
                  </a:extLst>
                </a:gridCol>
              </a:tblGrid>
              <a:tr h="370840">
                <a:tc>
                  <a:txBody>
                    <a:bodyPr/>
                    <a:lstStyle/>
                    <a:p>
                      <a:r>
                        <a:rPr lang="en-US" dirty="0"/>
                        <a:t>prompt</a:t>
                      </a:r>
                    </a:p>
                  </a:txBody>
                  <a:tcPr/>
                </a:tc>
                <a:tc>
                  <a:txBody>
                    <a:bodyPr/>
                    <a:lstStyle/>
                    <a:p>
                      <a:r>
                        <a:rPr lang="en-US" dirty="0"/>
                        <a:t>chosen</a:t>
                      </a:r>
                    </a:p>
                  </a:txBody>
                  <a:tcPr/>
                </a:tc>
                <a:tc>
                  <a:txBody>
                    <a:bodyPr/>
                    <a:lstStyle/>
                    <a:p>
                      <a:r>
                        <a:rPr lang="en-US" dirty="0"/>
                        <a:t>rejected</a:t>
                      </a:r>
                    </a:p>
                  </a:txBody>
                  <a:tcPr/>
                </a:tc>
                <a:extLst>
                  <a:ext uri="{0D108BD9-81ED-4DB2-BD59-A6C34878D82A}">
                    <a16:rowId xmlns:a16="http://schemas.microsoft.com/office/drawing/2014/main" val="2292395815"/>
                  </a:ext>
                </a:extLst>
              </a:tr>
            </a:tbl>
          </a:graphicData>
        </a:graphic>
      </p:graphicFrame>
      <p:graphicFrame>
        <p:nvGraphicFramePr>
          <p:cNvPr id="7" name="Table 6">
            <a:extLst>
              <a:ext uri="{FF2B5EF4-FFF2-40B4-BE49-F238E27FC236}">
                <a16:creationId xmlns:a16="http://schemas.microsoft.com/office/drawing/2014/main" id="{9407DF70-E0BC-4178-3D0D-8662BAB1F443}"/>
              </a:ext>
            </a:extLst>
          </p:cNvPr>
          <p:cNvGraphicFramePr>
            <a:graphicFrameLocks noGrp="1"/>
          </p:cNvGraphicFramePr>
          <p:nvPr>
            <p:extLst>
              <p:ext uri="{D42A27DB-BD31-4B8C-83A1-F6EECF244321}">
                <p14:modId xmlns:p14="http://schemas.microsoft.com/office/powerpoint/2010/main" val="550432238"/>
              </p:ext>
            </p:extLst>
          </p:nvPr>
        </p:nvGraphicFramePr>
        <p:xfrm>
          <a:off x="2031999" y="5526158"/>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51932762"/>
                    </a:ext>
                  </a:extLst>
                </a:gridCol>
                <a:gridCol w="4064000">
                  <a:extLst>
                    <a:ext uri="{9D8B030D-6E8A-4147-A177-3AD203B41FA5}">
                      <a16:colId xmlns:a16="http://schemas.microsoft.com/office/drawing/2014/main" val="821530585"/>
                    </a:ext>
                  </a:extLst>
                </a:gridCol>
              </a:tblGrid>
              <a:tr h="370840">
                <a:tc>
                  <a:txBody>
                    <a:bodyPr/>
                    <a:lstStyle/>
                    <a:p>
                      <a:r>
                        <a:rPr lang="en-US" dirty="0" err="1"/>
                        <a:t>concat_chosen</a:t>
                      </a:r>
                      <a:endParaRPr lang="en-US" dirty="0"/>
                    </a:p>
                  </a:txBody>
                  <a:tcPr/>
                </a:tc>
                <a:tc>
                  <a:txBody>
                    <a:bodyPr/>
                    <a:lstStyle/>
                    <a:p>
                      <a:r>
                        <a:rPr lang="en-US" dirty="0" err="1"/>
                        <a:t>concat_rejected</a:t>
                      </a:r>
                      <a:endParaRPr lang="en-US" dirty="0"/>
                    </a:p>
                  </a:txBody>
                  <a:tcPr/>
                </a:tc>
                <a:extLst>
                  <a:ext uri="{0D108BD9-81ED-4DB2-BD59-A6C34878D82A}">
                    <a16:rowId xmlns:a16="http://schemas.microsoft.com/office/drawing/2014/main" val="2196606955"/>
                  </a:ext>
                </a:extLst>
              </a:tr>
            </a:tbl>
          </a:graphicData>
        </a:graphic>
      </p:graphicFrame>
      <p:sp>
        <p:nvSpPr>
          <p:cNvPr id="10" name="TextBox 9">
            <a:extLst>
              <a:ext uri="{FF2B5EF4-FFF2-40B4-BE49-F238E27FC236}">
                <a16:creationId xmlns:a16="http://schemas.microsoft.com/office/drawing/2014/main" id="{5C3794C0-E19E-10B0-85DA-DF6092BDAEC0}"/>
              </a:ext>
            </a:extLst>
          </p:cNvPr>
          <p:cNvSpPr txBox="1"/>
          <p:nvPr/>
        </p:nvSpPr>
        <p:spPr>
          <a:xfrm>
            <a:off x="96980" y="4491070"/>
            <a:ext cx="11998037" cy="577081"/>
          </a:xfrm>
          <a:prstGeom prst="rect">
            <a:avLst/>
          </a:prstGeom>
          <a:solidFill>
            <a:schemeClr val="tx1"/>
          </a:solidFill>
        </p:spPr>
        <p:txBody>
          <a:bodyPr wrap="square">
            <a:spAutoFit/>
          </a:bodyPr>
          <a:lstStyle/>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 Concatenate prompt with chosen and rejected</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concat_chosen</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pad_sequence</a:t>
            </a:r>
            <a:r>
              <a:rPr lang="en-US" sz="1050" b="0" dirty="0">
                <a:solidFill>
                  <a:srgbClr val="CCCCCC"/>
                </a:solidFill>
                <a:effectLst/>
                <a:latin typeface="Consolas" panose="020B0609020204030204" pitchFamily="49" charset="0"/>
              </a:rPr>
              <a:t>([</a:t>
            </a:r>
            <a:r>
              <a:rPr lang="en-US" sz="1050" b="0" dirty="0">
                <a:solidFill>
                  <a:srgbClr val="4EC9B0"/>
                </a:solidFill>
                <a:effectLst/>
                <a:latin typeface="Consolas" panose="020B0609020204030204" pitchFamily="49" charset="0"/>
              </a:rPr>
              <a:t>torch</a:t>
            </a:r>
            <a:r>
              <a:rPr lang="en-US" sz="1050" b="0" dirty="0">
                <a:solidFill>
                  <a:srgbClr val="CCCCCC"/>
                </a:solidFill>
                <a:effectLst/>
                <a:latin typeface="Consolas" panose="020B0609020204030204" pitchFamily="49" charset="0"/>
              </a:rPr>
              <a:t>.</a:t>
            </a:r>
            <a:r>
              <a:rPr lang="en-US" sz="1050" b="0" dirty="0">
                <a:solidFill>
                  <a:srgbClr val="DCDCAA"/>
                </a:solidFill>
                <a:effectLst/>
                <a:latin typeface="Consolas" panose="020B0609020204030204" pitchFamily="49" charset="0"/>
              </a:rPr>
              <a:t>cat</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'prompt'</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'chosen'</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for</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in</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batch</a:t>
            </a:r>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batch_first</a:t>
            </a:r>
            <a:r>
              <a:rPr lang="en-US" sz="1050" b="0" dirty="0">
                <a:solidFill>
                  <a:srgbClr val="D4D4D4"/>
                </a:solidFill>
                <a:effectLst/>
                <a:latin typeface="Consolas" panose="020B0609020204030204" pitchFamily="49" charset="0"/>
              </a:rPr>
              <a:t>=</a:t>
            </a:r>
            <a:r>
              <a:rPr lang="en-US" sz="1050" b="0" dirty="0">
                <a:solidFill>
                  <a:srgbClr val="569CD6"/>
                </a:solidFill>
                <a:effectLst/>
                <a:latin typeface="Consolas" panose="020B0609020204030204" pitchFamily="49" charset="0"/>
              </a:rPr>
              <a:t>True</a:t>
            </a:r>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padding_value</a:t>
            </a:r>
            <a:r>
              <a:rPr lang="en-US" sz="1050" b="0" dirty="0">
                <a:solidFill>
                  <a:srgbClr val="D4D4D4"/>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self</a:t>
            </a:r>
            <a:r>
              <a:rPr lang="en-US" sz="1050" b="0" dirty="0" err="1">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pad_token_id</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concat_rejected</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pad_sequence</a:t>
            </a:r>
            <a:r>
              <a:rPr lang="en-US" sz="1050" b="0" dirty="0">
                <a:solidFill>
                  <a:srgbClr val="CCCCCC"/>
                </a:solidFill>
                <a:effectLst/>
                <a:latin typeface="Consolas" panose="020B0609020204030204" pitchFamily="49" charset="0"/>
              </a:rPr>
              <a:t>([</a:t>
            </a:r>
            <a:r>
              <a:rPr lang="en-US" sz="1050" b="0" dirty="0">
                <a:solidFill>
                  <a:srgbClr val="4EC9B0"/>
                </a:solidFill>
                <a:effectLst/>
                <a:latin typeface="Consolas" panose="020B0609020204030204" pitchFamily="49" charset="0"/>
              </a:rPr>
              <a:t>torch</a:t>
            </a:r>
            <a:r>
              <a:rPr lang="en-US" sz="1050" b="0" dirty="0">
                <a:solidFill>
                  <a:srgbClr val="CCCCCC"/>
                </a:solidFill>
                <a:effectLst/>
                <a:latin typeface="Consolas" panose="020B0609020204030204" pitchFamily="49" charset="0"/>
              </a:rPr>
              <a:t>.</a:t>
            </a:r>
            <a:r>
              <a:rPr lang="en-US" sz="1050" b="0" dirty="0">
                <a:solidFill>
                  <a:srgbClr val="DCDCAA"/>
                </a:solidFill>
                <a:effectLst/>
                <a:latin typeface="Consolas" panose="020B0609020204030204" pitchFamily="49" charset="0"/>
              </a:rPr>
              <a:t>cat</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'prompt'</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'rejected'</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for</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item</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in</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batch</a:t>
            </a:r>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batch_first</a:t>
            </a:r>
            <a:r>
              <a:rPr lang="en-US" sz="1050" b="0" dirty="0">
                <a:solidFill>
                  <a:srgbClr val="D4D4D4"/>
                </a:solidFill>
                <a:effectLst/>
                <a:latin typeface="Consolas" panose="020B0609020204030204" pitchFamily="49" charset="0"/>
              </a:rPr>
              <a:t>=</a:t>
            </a:r>
            <a:r>
              <a:rPr lang="en-US" sz="1050" b="0" dirty="0">
                <a:solidFill>
                  <a:srgbClr val="569CD6"/>
                </a:solidFill>
                <a:effectLst/>
                <a:latin typeface="Consolas" panose="020B0609020204030204" pitchFamily="49" charset="0"/>
              </a:rPr>
              <a:t>True</a:t>
            </a:r>
            <a:r>
              <a:rPr lang="en-US" sz="1050" b="0" dirty="0">
                <a:solidFill>
                  <a:srgbClr val="CCCCCC"/>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padding_value</a:t>
            </a:r>
            <a:r>
              <a:rPr lang="en-US" sz="1050" b="0" dirty="0">
                <a:solidFill>
                  <a:srgbClr val="D4D4D4"/>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self</a:t>
            </a:r>
            <a:r>
              <a:rPr lang="en-US" sz="1050" b="0" dirty="0" err="1">
                <a:solidFill>
                  <a:srgbClr val="CCCCCC"/>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pad_token_id</a:t>
            </a:r>
            <a:r>
              <a:rPr lang="en-US" sz="1050" b="0" dirty="0">
                <a:solidFill>
                  <a:srgbClr val="CCCCCC"/>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74E0075D-89C5-2A89-4AB2-4A08700B5F71}"/>
              </a:ext>
            </a:extLst>
          </p:cNvPr>
          <p:cNvSpPr/>
          <p:nvPr/>
        </p:nvSpPr>
        <p:spPr>
          <a:xfrm>
            <a:off x="5587998" y="4068652"/>
            <a:ext cx="508000" cy="370840"/>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B0018D20-DA22-46BD-8FCB-7E29F94AB2B4}"/>
              </a:ext>
            </a:extLst>
          </p:cNvPr>
          <p:cNvSpPr/>
          <p:nvPr/>
        </p:nvSpPr>
        <p:spPr>
          <a:xfrm>
            <a:off x="5606470" y="5090303"/>
            <a:ext cx="508000" cy="370840"/>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230F0C-29A0-FE66-B39F-D7ECD522ABCF}"/>
              </a:ext>
            </a:extLst>
          </p:cNvPr>
          <p:cNvSpPr txBox="1"/>
          <p:nvPr/>
        </p:nvSpPr>
        <p:spPr>
          <a:xfrm>
            <a:off x="831272" y="2735310"/>
            <a:ext cx="10945091" cy="646331"/>
          </a:xfrm>
          <a:prstGeom prst="rect">
            <a:avLst/>
          </a:prstGeom>
          <a:noFill/>
        </p:spPr>
        <p:txBody>
          <a:bodyPr wrap="square" rtlCol="0">
            <a:spAutoFit/>
          </a:bodyPr>
          <a:lstStyle/>
          <a:p>
            <a:r>
              <a:rPr lang="en-US" dirty="0"/>
              <a:t>Response1 and Response2 can be generated initially from the model. Then via humans or a robust LLM we can classify them  into Chosen and Rejected</a:t>
            </a:r>
          </a:p>
        </p:txBody>
      </p:sp>
      <p:graphicFrame>
        <p:nvGraphicFramePr>
          <p:cNvPr id="16" name="Table 15">
            <a:extLst>
              <a:ext uri="{FF2B5EF4-FFF2-40B4-BE49-F238E27FC236}">
                <a16:creationId xmlns:a16="http://schemas.microsoft.com/office/drawing/2014/main" id="{C63D013B-F5D0-825A-6C76-10819D8D86AD}"/>
              </a:ext>
            </a:extLst>
          </p:cNvPr>
          <p:cNvGraphicFramePr>
            <a:graphicFrameLocks noGrp="1"/>
          </p:cNvGraphicFramePr>
          <p:nvPr>
            <p:extLst>
              <p:ext uri="{D42A27DB-BD31-4B8C-83A1-F6EECF244321}">
                <p14:modId xmlns:p14="http://schemas.microsoft.com/office/powerpoint/2010/main" val="1825101250"/>
              </p:ext>
            </p:extLst>
          </p:nvPr>
        </p:nvGraphicFramePr>
        <p:xfrm>
          <a:off x="2364509" y="1717640"/>
          <a:ext cx="2881746" cy="370840"/>
        </p:xfrm>
        <a:graphic>
          <a:graphicData uri="http://schemas.openxmlformats.org/drawingml/2006/table">
            <a:tbl>
              <a:tblPr firstRow="1" bandRow="1">
                <a:tableStyleId>{5C22544A-7EE6-4342-B048-85BDC9FD1C3A}</a:tableStyleId>
              </a:tblPr>
              <a:tblGrid>
                <a:gridCol w="2881746">
                  <a:extLst>
                    <a:ext uri="{9D8B030D-6E8A-4147-A177-3AD203B41FA5}">
                      <a16:colId xmlns:a16="http://schemas.microsoft.com/office/drawing/2014/main" val="2259451697"/>
                    </a:ext>
                  </a:extLst>
                </a:gridCol>
              </a:tblGrid>
              <a:tr h="370840">
                <a:tc>
                  <a:txBody>
                    <a:bodyPr/>
                    <a:lstStyle/>
                    <a:p>
                      <a:pPr algn="ctr"/>
                      <a:r>
                        <a:rPr lang="en-US" dirty="0"/>
                        <a:t>prompt</a:t>
                      </a:r>
                    </a:p>
                  </a:txBody>
                  <a:tcPr/>
                </a:tc>
                <a:extLst>
                  <a:ext uri="{0D108BD9-81ED-4DB2-BD59-A6C34878D82A}">
                    <a16:rowId xmlns:a16="http://schemas.microsoft.com/office/drawing/2014/main" val="1514816972"/>
                  </a:ext>
                </a:extLst>
              </a:tr>
            </a:tbl>
          </a:graphicData>
        </a:graphic>
      </p:graphicFrame>
      <p:sp>
        <p:nvSpPr>
          <p:cNvPr id="17" name="TextBox 16">
            <a:extLst>
              <a:ext uri="{FF2B5EF4-FFF2-40B4-BE49-F238E27FC236}">
                <a16:creationId xmlns:a16="http://schemas.microsoft.com/office/drawing/2014/main" id="{690824E4-1C0A-928E-EBEA-62643303B9F0}"/>
              </a:ext>
            </a:extLst>
          </p:cNvPr>
          <p:cNvSpPr txBox="1"/>
          <p:nvPr/>
        </p:nvSpPr>
        <p:spPr>
          <a:xfrm>
            <a:off x="6991927" y="1209960"/>
            <a:ext cx="1251433" cy="369332"/>
          </a:xfrm>
          <a:prstGeom prst="rect">
            <a:avLst/>
          </a:prstGeom>
          <a:noFill/>
        </p:spPr>
        <p:txBody>
          <a:bodyPr wrap="none" rtlCol="0">
            <a:spAutoFit/>
          </a:bodyPr>
          <a:lstStyle/>
          <a:p>
            <a:r>
              <a:rPr lang="en-US" dirty="0"/>
              <a:t>Response 1</a:t>
            </a:r>
          </a:p>
        </p:txBody>
      </p:sp>
      <p:sp>
        <p:nvSpPr>
          <p:cNvPr id="18" name="TextBox 17">
            <a:extLst>
              <a:ext uri="{FF2B5EF4-FFF2-40B4-BE49-F238E27FC236}">
                <a16:creationId xmlns:a16="http://schemas.microsoft.com/office/drawing/2014/main" id="{42D5ADE4-A550-C8B4-75BA-F200B69742E0}"/>
              </a:ext>
            </a:extLst>
          </p:cNvPr>
          <p:cNvSpPr txBox="1"/>
          <p:nvPr/>
        </p:nvSpPr>
        <p:spPr>
          <a:xfrm>
            <a:off x="6991926" y="2124183"/>
            <a:ext cx="1251433" cy="369332"/>
          </a:xfrm>
          <a:prstGeom prst="rect">
            <a:avLst/>
          </a:prstGeom>
          <a:noFill/>
        </p:spPr>
        <p:txBody>
          <a:bodyPr wrap="none" rtlCol="0">
            <a:spAutoFit/>
          </a:bodyPr>
          <a:lstStyle/>
          <a:p>
            <a:r>
              <a:rPr lang="en-US" dirty="0"/>
              <a:t>Response 2</a:t>
            </a:r>
          </a:p>
        </p:txBody>
      </p:sp>
      <p:cxnSp>
        <p:nvCxnSpPr>
          <p:cNvPr id="20" name="Straight Arrow Connector 19">
            <a:extLst>
              <a:ext uri="{FF2B5EF4-FFF2-40B4-BE49-F238E27FC236}">
                <a16:creationId xmlns:a16="http://schemas.microsoft.com/office/drawing/2014/main" id="{DBD8F9D4-4CE9-9DE7-9500-C9A6306130C2}"/>
              </a:ext>
            </a:extLst>
          </p:cNvPr>
          <p:cNvCxnSpPr>
            <a:endCxn id="17" idx="1"/>
          </p:cNvCxnSpPr>
          <p:nvPr/>
        </p:nvCxnSpPr>
        <p:spPr>
          <a:xfrm flipV="1">
            <a:off x="5338618" y="1394626"/>
            <a:ext cx="1653309" cy="50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8F488A-2A8C-E65F-E906-F23B368FFCD7}"/>
              </a:ext>
            </a:extLst>
          </p:cNvPr>
          <p:cNvCxnSpPr>
            <a:cxnSpLocks/>
            <a:stCxn id="16" idx="3"/>
            <a:endCxn id="18" idx="1"/>
          </p:cNvCxnSpPr>
          <p:nvPr/>
        </p:nvCxnSpPr>
        <p:spPr>
          <a:xfrm>
            <a:off x="5246255" y="1903060"/>
            <a:ext cx="1745671" cy="40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280D14E-7120-8798-4B0B-F93881F8CAE9}"/>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25" name="Picture 24" descr="A blue circle with dots and lines&#10;&#10;Description automatically generated">
            <a:extLst>
              <a:ext uri="{FF2B5EF4-FFF2-40B4-BE49-F238E27FC236}">
                <a16:creationId xmlns:a16="http://schemas.microsoft.com/office/drawing/2014/main" id="{F8F9A19F-A770-6D88-2BB6-2A349F18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148624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9EFA-5E96-BA5E-5C2C-0ACD3C16C19A}"/>
              </a:ext>
            </a:extLst>
          </p:cNvPr>
          <p:cNvSpPr>
            <a:spLocks noGrp="1"/>
          </p:cNvSpPr>
          <p:nvPr>
            <p:ph type="title"/>
          </p:nvPr>
        </p:nvSpPr>
        <p:spPr>
          <a:xfrm>
            <a:off x="247073" y="106506"/>
            <a:ext cx="10515600" cy="789421"/>
          </a:xfrm>
        </p:spPr>
        <p:txBody>
          <a:bodyPr/>
          <a:lstStyle/>
          <a:p>
            <a:pPr algn="ctr"/>
            <a:r>
              <a:rPr lang="en-US" dirty="0"/>
              <a:t>The Dataset – Part 2</a:t>
            </a:r>
          </a:p>
        </p:txBody>
      </p:sp>
      <p:graphicFrame>
        <p:nvGraphicFramePr>
          <p:cNvPr id="7" name="Table 6">
            <a:extLst>
              <a:ext uri="{FF2B5EF4-FFF2-40B4-BE49-F238E27FC236}">
                <a16:creationId xmlns:a16="http://schemas.microsoft.com/office/drawing/2014/main" id="{9407DF70-E0BC-4178-3D0D-8662BAB1F443}"/>
              </a:ext>
            </a:extLst>
          </p:cNvPr>
          <p:cNvGraphicFramePr>
            <a:graphicFrameLocks noGrp="1"/>
          </p:cNvGraphicFramePr>
          <p:nvPr>
            <p:extLst>
              <p:ext uri="{D42A27DB-BD31-4B8C-83A1-F6EECF244321}">
                <p14:modId xmlns:p14="http://schemas.microsoft.com/office/powerpoint/2010/main" val="1060969142"/>
              </p:ext>
            </p:extLst>
          </p:nvPr>
        </p:nvGraphicFramePr>
        <p:xfrm>
          <a:off x="1787234" y="985919"/>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51932762"/>
                    </a:ext>
                  </a:extLst>
                </a:gridCol>
                <a:gridCol w="4064000">
                  <a:extLst>
                    <a:ext uri="{9D8B030D-6E8A-4147-A177-3AD203B41FA5}">
                      <a16:colId xmlns:a16="http://schemas.microsoft.com/office/drawing/2014/main" val="821530585"/>
                    </a:ext>
                  </a:extLst>
                </a:gridCol>
              </a:tblGrid>
              <a:tr h="370840">
                <a:tc>
                  <a:txBody>
                    <a:bodyPr/>
                    <a:lstStyle/>
                    <a:p>
                      <a:r>
                        <a:rPr lang="en-US" dirty="0" err="1"/>
                        <a:t>concat_chosen</a:t>
                      </a:r>
                      <a:endParaRPr lang="en-US" dirty="0"/>
                    </a:p>
                  </a:txBody>
                  <a:tcPr/>
                </a:tc>
                <a:tc>
                  <a:txBody>
                    <a:bodyPr/>
                    <a:lstStyle/>
                    <a:p>
                      <a:r>
                        <a:rPr lang="en-US" dirty="0" err="1"/>
                        <a:t>concat_rejected</a:t>
                      </a:r>
                      <a:endParaRPr lang="en-US" dirty="0"/>
                    </a:p>
                  </a:txBody>
                  <a:tcPr/>
                </a:tc>
                <a:extLst>
                  <a:ext uri="{0D108BD9-81ED-4DB2-BD59-A6C34878D82A}">
                    <a16:rowId xmlns:a16="http://schemas.microsoft.com/office/drawing/2014/main" val="2196606955"/>
                  </a:ext>
                </a:extLst>
              </a:tr>
            </a:tbl>
          </a:graphicData>
        </a:graphic>
      </p:graphicFrame>
      <p:graphicFrame>
        <p:nvGraphicFramePr>
          <p:cNvPr id="8" name="Table 7">
            <a:extLst>
              <a:ext uri="{FF2B5EF4-FFF2-40B4-BE49-F238E27FC236}">
                <a16:creationId xmlns:a16="http://schemas.microsoft.com/office/drawing/2014/main" id="{F7E4C3D5-CB68-00A3-5CBD-47E50E1D9EC1}"/>
              </a:ext>
            </a:extLst>
          </p:cNvPr>
          <p:cNvGraphicFramePr>
            <a:graphicFrameLocks noGrp="1"/>
          </p:cNvGraphicFramePr>
          <p:nvPr>
            <p:extLst>
              <p:ext uri="{D42A27DB-BD31-4B8C-83A1-F6EECF244321}">
                <p14:modId xmlns:p14="http://schemas.microsoft.com/office/powerpoint/2010/main" val="2695036994"/>
              </p:ext>
            </p:extLst>
          </p:nvPr>
        </p:nvGraphicFramePr>
        <p:xfrm>
          <a:off x="1348510" y="6159882"/>
          <a:ext cx="9873672" cy="370840"/>
        </p:xfrm>
        <a:graphic>
          <a:graphicData uri="http://schemas.openxmlformats.org/drawingml/2006/table">
            <a:tbl>
              <a:tblPr firstRow="1" bandRow="1">
                <a:tableStyleId>{5C22544A-7EE6-4342-B048-85BDC9FD1C3A}</a:tableStyleId>
              </a:tblPr>
              <a:tblGrid>
                <a:gridCol w="2468418">
                  <a:extLst>
                    <a:ext uri="{9D8B030D-6E8A-4147-A177-3AD203B41FA5}">
                      <a16:colId xmlns:a16="http://schemas.microsoft.com/office/drawing/2014/main" val="106955977"/>
                    </a:ext>
                  </a:extLst>
                </a:gridCol>
                <a:gridCol w="2468418">
                  <a:extLst>
                    <a:ext uri="{9D8B030D-6E8A-4147-A177-3AD203B41FA5}">
                      <a16:colId xmlns:a16="http://schemas.microsoft.com/office/drawing/2014/main" val="3221353214"/>
                    </a:ext>
                  </a:extLst>
                </a:gridCol>
                <a:gridCol w="2468418">
                  <a:extLst>
                    <a:ext uri="{9D8B030D-6E8A-4147-A177-3AD203B41FA5}">
                      <a16:colId xmlns:a16="http://schemas.microsoft.com/office/drawing/2014/main" val="792953249"/>
                    </a:ext>
                  </a:extLst>
                </a:gridCol>
                <a:gridCol w="2468418">
                  <a:extLst>
                    <a:ext uri="{9D8B030D-6E8A-4147-A177-3AD203B41FA5}">
                      <a16:colId xmlns:a16="http://schemas.microsoft.com/office/drawing/2014/main" val="3209442254"/>
                    </a:ext>
                  </a:extLst>
                </a:gridCol>
              </a:tblGrid>
              <a:tr h="370840">
                <a:tc>
                  <a:txBody>
                    <a:bodyPr/>
                    <a:lstStyle/>
                    <a:p>
                      <a:r>
                        <a:rPr lang="en-US" sz="1600" dirty="0" err="1"/>
                        <a:t>concat_chosen</a:t>
                      </a:r>
                      <a:endParaRPr lang="en-US" sz="1600" dirty="0"/>
                    </a:p>
                  </a:txBody>
                  <a:tcPr/>
                </a:tc>
                <a:tc>
                  <a:txBody>
                    <a:bodyPr/>
                    <a:lstStyle/>
                    <a:p>
                      <a:r>
                        <a:rPr lang="en-US" sz="1600" dirty="0" err="1"/>
                        <a:t>concat_rejected</a:t>
                      </a:r>
                      <a:endParaRPr lang="en-US" sz="1600" dirty="0"/>
                    </a:p>
                  </a:txBody>
                  <a:tcPr/>
                </a:tc>
                <a:tc>
                  <a:txBody>
                    <a:bodyPr/>
                    <a:lstStyle/>
                    <a:p>
                      <a:r>
                        <a:rPr lang="en-US" sz="1600" dirty="0" err="1"/>
                        <a:t>reference_chosen_logps</a:t>
                      </a:r>
                      <a:endParaRPr lang="en-US" sz="1600" dirty="0"/>
                    </a:p>
                  </a:txBody>
                  <a:tcPr/>
                </a:tc>
                <a:tc>
                  <a:txBody>
                    <a:bodyPr/>
                    <a:lstStyle/>
                    <a:p>
                      <a:r>
                        <a:rPr lang="en-US" sz="1600" dirty="0" err="1"/>
                        <a:t>reference_rejected_logps</a:t>
                      </a:r>
                      <a:endParaRPr lang="en-US" sz="1600" dirty="0"/>
                    </a:p>
                  </a:txBody>
                  <a:tcPr/>
                </a:tc>
                <a:extLst>
                  <a:ext uri="{0D108BD9-81ED-4DB2-BD59-A6C34878D82A}">
                    <a16:rowId xmlns:a16="http://schemas.microsoft.com/office/drawing/2014/main" val="71316180"/>
                  </a:ext>
                </a:extLst>
              </a:tr>
            </a:tbl>
          </a:graphicData>
        </a:graphic>
      </p:graphicFrame>
      <p:sp>
        <p:nvSpPr>
          <p:cNvPr id="11" name="Arrow: Down 10">
            <a:extLst>
              <a:ext uri="{FF2B5EF4-FFF2-40B4-BE49-F238E27FC236}">
                <a16:creationId xmlns:a16="http://schemas.microsoft.com/office/drawing/2014/main" id="{74E0075D-89C5-2A89-4AB2-4A08700B5F71}"/>
              </a:ext>
            </a:extLst>
          </p:cNvPr>
          <p:cNvSpPr/>
          <p:nvPr/>
        </p:nvSpPr>
        <p:spPr>
          <a:xfrm>
            <a:off x="5606470" y="1458569"/>
            <a:ext cx="508000" cy="370840"/>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B0018D20-DA22-46BD-8FCB-7E29F94AB2B4}"/>
              </a:ext>
            </a:extLst>
          </p:cNvPr>
          <p:cNvSpPr/>
          <p:nvPr/>
        </p:nvSpPr>
        <p:spPr>
          <a:xfrm>
            <a:off x="5754252" y="5709155"/>
            <a:ext cx="508000" cy="370840"/>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6A277A6-ED3A-BDC2-CFF5-C1ED1A710FAD}"/>
              </a:ext>
            </a:extLst>
          </p:cNvPr>
          <p:cNvSpPr txBox="1"/>
          <p:nvPr/>
        </p:nvSpPr>
        <p:spPr>
          <a:xfrm>
            <a:off x="96981" y="1931219"/>
            <a:ext cx="11998037" cy="3647152"/>
          </a:xfrm>
          <a:prstGeom prst="rect">
            <a:avLst/>
          </a:prstGeom>
          <a:solidFill>
            <a:schemeClr val="tx1"/>
          </a:solidFill>
        </p:spPr>
        <p:txBody>
          <a:bodyPr wrap="square">
            <a:spAutoFit/>
          </a:bodyPr>
          <a:lstStyle/>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reference_chosen_logps</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reference_rejected_logps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 []</a:t>
            </a:r>
          </a:p>
          <a:p>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in</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tqdm</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data_loader</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desc</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"Computing reference log probabilities"</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k</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t>
            </a:r>
            <a:r>
              <a:rPr lang="en-US" sz="1100" b="0" dirty="0">
                <a:solidFill>
                  <a:srgbClr val="CCCCCC"/>
                </a:solidFill>
                <a:effectLst/>
                <a:latin typeface="Consolas" panose="020B0609020204030204" pitchFamily="49" charset="0"/>
              </a:rPr>
              <a:t>.to(</a:t>
            </a:r>
            <a:r>
              <a:rPr lang="en-US" sz="1100" b="0" dirty="0" err="1">
                <a:solidFill>
                  <a:srgbClr val="9CDCFE"/>
                </a:solidFill>
                <a:effectLst/>
                <a:latin typeface="Consolas" panose="020B0609020204030204" pitchFamily="49" charset="0"/>
              </a:rPr>
              <a:t>self</a:t>
            </a:r>
            <a:r>
              <a:rPr lang="en-US" sz="1100" b="0" dirty="0" err="1">
                <a:solidFill>
                  <a:srgbClr val="CCCCCC"/>
                </a:solidFill>
                <a:effectLst/>
                <a:latin typeface="Consolas" panose="020B0609020204030204" pitchFamily="49" charset="0"/>
              </a:rPr>
              <a:t>.device</a:t>
            </a: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k</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t>
            </a: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batch</a:t>
            </a:r>
            <a:r>
              <a:rPr lang="en-US" sz="1100" b="0" dirty="0" err="1">
                <a:solidFill>
                  <a:srgbClr val="CCCCCC"/>
                </a:solidFill>
                <a:effectLst/>
                <a:latin typeface="Consolas" panose="020B0609020204030204" pitchFamily="49" charset="0"/>
              </a:rPr>
              <a:t>.items</a:t>
            </a:r>
            <a:r>
              <a:rPr lang="en-US" sz="1100" b="0" dirty="0">
                <a:solidFill>
                  <a:srgbClr val="CCCCCC"/>
                </a:solidFill>
                <a:effectLst/>
                <a:latin typeface="Consolas" panose="020B0609020204030204" pitchFamily="49" charset="0"/>
              </a:rPr>
              <a:t>()}</a:t>
            </a: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reference_chosen_logp</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reference_rejected_logp</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self</a:t>
            </a:r>
            <a:r>
              <a:rPr lang="en-US" sz="1100" b="0" dirty="0" err="1">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model_ref</a:t>
            </a:r>
            <a:r>
              <a:rPr lang="en-US" sz="1100" b="0" dirty="0" err="1">
                <a:solidFill>
                  <a:srgbClr val="CCCCCC"/>
                </a:solidFill>
                <a:effectLst/>
                <a:latin typeface="Consolas" panose="020B0609020204030204" pitchFamily="49" charset="0"/>
              </a:rPr>
              <a:t>.compute_log_probs</a:t>
            </a:r>
            <a:r>
              <a:rPr lang="en-US" sz="1100" b="0" dirty="0">
                <a:solidFill>
                  <a:srgbClr val="CCCCCC"/>
                </a:solidFill>
                <a:effectLst/>
                <a:latin typeface="Consolas" panose="020B0609020204030204" pitchFamily="49" charset="0"/>
              </a:rPr>
              <a:t>(</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avg_log_prob</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Detach the tensors before converting to NumPy arrays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reference_chosen_logps</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append</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reference_chosen_logp</a:t>
            </a:r>
            <a:r>
              <a:rPr lang="en-US" sz="1100" b="0" dirty="0" err="1">
                <a:solidFill>
                  <a:srgbClr val="CCCCCC"/>
                </a:solidFill>
                <a:effectLst/>
                <a:latin typeface="Consolas" panose="020B0609020204030204" pitchFamily="49" charset="0"/>
              </a:rPr>
              <a:t>.cpu</a:t>
            </a:r>
            <a:r>
              <a:rPr lang="en-US" sz="1100" b="0" dirty="0">
                <a:solidFill>
                  <a:srgbClr val="CCCCCC"/>
                </a:solidFill>
                <a:effectLst/>
                <a:latin typeface="Consolas" panose="020B0609020204030204" pitchFamily="49" charset="0"/>
              </a:rPr>
              <a:t>().detach().</a:t>
            </a:r>
            <a:r>
              <a:rPr lang="en-US" sz="1100" b="0" dirty="0" err="1">
                <a:solidFill>
                  <a:srgbClr val="CCCCCC"/>
                </a:solidFill>
                <a:effectLst/>
                <a:latin typeface="Consolas" panose="020B0609020204030204" pitchFamily="49" charset="0"/>
              </a:rPr>
              <a:t>numpy</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reference_rejected_logps</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append</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reference_rejected_logp</a:t>
            </a:r>
            <a:r>
              <a:rPr lang="en-US" sz="1100" b="0" dirty="0" err="1">
                <a:solidFill>
                  <a:srgbClr val="CCCCCC"/>
                </a:solidFill>
                <a:effectLst/>
                <a:latin typeface="Consolas" panose="020B0609020204030204" pitchFamily="49" charset="0"/>
              </a:rPr>
              <a:t>.cpu</a:t>
            </a:r>
            <a:r>
              <a:rPr lang="en-US" sz="1100" b="0" dirty="0">
                <a:solidFill>
                  <a:srgbClr val="CCCCCC"/>
                </a:solidFill>
                <a:effectLst/>
                <a:latin typeface="Consolas" panose="020B0609020204030204" pitchFamily="49" charset="0"/>
              </a:rPr>
              <a:t>().detach().</a:t>
            </a:r>
            <a:r>
              <a:rPr lang="en-US" sz="1100" b="0" dirty="0" err="1">
                <a:solidFill>
                  <a:srgbClr val="CCCCCC"/>
                </a:solidFill>
                <a:effectLst/>
                <a:latin typeface="Consolas" panose="020B0609020204030204" pitchFamily="49" charset="0"/>
              </a:rPr>
              <a:t>numpy</a:t>
            </a:r>
            <a:r>
              <a:rPr lang="en-US" sz="1100" b="0" dirty="0">
                <a:solidFill>
                  <a:srgbClr val="CCCCCC"/>
                </a:solidFill>
                <a:effectLst/>
                <a:latin typeface="Consolas" panose="020B0609020204030204" pitchFamily="49" charset="0"/>
              </a:rPr>
              <a:t>())</a:t>
            </a: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Concatenate all log probabilities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all_reference_chosen_logps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np</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concatenate</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reference_chosen_logps</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all_reference_rejected_logps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np</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concatenate</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reference_rejected_logps</a:t>
            </a:r>
            <a:r>
              <a:rPr lang="en-US" sz="1100" b="0" dirty="0">
                <a:solidFill>
                  <a:srgbClr val="CCCCCC"/>
                </a:solidFill>
                <a:effectLst/>
                <a:latin typeface="Consolas" panose="020B0609020204030204" pitchFamily="49" charset="0"/>
              </a:rPr>
              <a:t>)</a:t>
            </a: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Ensure the length of log probabilities matches the dataset length</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assert</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dataset_dicts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all_reference_chosen_logps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all_reference_rejected_logps</a:t>
            </a:r>
            <a:r>
              <a:rPr lang="en-US" sz="1100" b="0" dirty="0">
                <a:solidFill>
                  <a:srgbClr val="CCCCCC"/>
                </a:solidFill>
                <a:effectLst/>
                <a:latin typeface="Consolas" panose="020B0609020204030204" pitchFamily="49" charset="0"/>
              </a:rPr>
              <a:t>)</a:t>
            </a: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Add the log probabilities as new columns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i</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item</a:t>
            </a: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enumerate</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dataset_dicts</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item</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reference_chosen_logps</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all_reference_chosen_logps</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item</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reference_rejected_logps</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all_reference_rejected_logps</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a:t>
            </a:r>
            <a:r>
              <a:rPr lang="en-US" sz="11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37F53C79-F739-E57C-88F1-4326DD7E7341}"/>
              </a:ext>
            </a:extLst>
          </p:cNvPr>
          <p:cNvSpPr txBox="1"/>
          <p:nvPr/>
        </p:nvSpPr>
        <p:spPr>
          <a:xfrm>
            <a:off x="9990810" y="94152"/>
            <a:ext cx="1352230" cy="307777"/>
          </a:xfrm>
          <a:prstGeom prst="rect">
            <a:avLst/>
          </a:prstGeom>
          <a:noFill/>
        </p:spPr>
        <p:txBody>
          <a:bodyPr wrap="none" rtlCol="0">
            <a:spAutoFit/>
          </a:bodyPr>
          <a:lstStyle/>
          <a:p>
            <a:pPr algn="ctr"/>
            <a:r>
              <a:rPr lang="en-US" sz="1400" dirty="0"/>
              <a:t>MLBootcamp.AI</a:t>
            </a:r>
          </a:p>
        </p:txBody>
      </p:sp>
      <p:pic>
        <p:nvPicPr>
          <p:cNvPr id="4" name="Picture 3" descr="A blue circle with dots and lines&#10;&#10;Description automatically generated">
            <a:extLst>
              <a:ext uri="{FF2B5EF4-FFF2-40B4-BE49-F238E27FC236}">
                <a16:creationId xmlns:a16="http://schemas.microsoft.com/office/drawing/2014/main" id="{12C11728-5ED3-DD2A-CB3C-B09996AE9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040" y="27482"/>
            <a:ext cx="748895" cy="748895"/>
          </a:xfrm>
          <a:prstGeom prst="rect">
            <a:avLst/>
          </a:prstGeom>
        </p:spPr>
      </p:pic>
    </p:spTree>
    <p:extLst>
      <p:ext uri="{BB962C8B-B14F-4D97-AF65-F5344CB8AC3E}">
        <p14:creationId xmlns:p14="http://schemas.microsoft.com/office/powerpoint/2010/main" val="160100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9EFA-5E96-BA5E-5C2C-0ACD3C16C19A}"/>
              </a:ext>
            </a:extLst>
          </p:cNvPr>
          <p:cNvSpPr>
            <a:spLocks noGrp="1"/>
          </p:cNvSpPr>
          <p:nvPr>
            <p:ph type="title"/>
          </p:nvPr>
        </p:nvSpPr>
        <p:spPr>
          <a:xfrm>
            <a:off x="247073" y="106506"/>
            <a:ext cx="10515600" cy="789421"/>
          </a:xfrm>
        </p:spPr>
        <p:txBody>
          <a:bodyPr/>
          <a:lstStyle/>
          <a:p>
            <a:pPr algn="ctr"/>
            <a:r>
              <a:rPr lang="en-US" dirty="0"/>
              <a:t>Calculating the </a:t>
            </a:r>
            <a:r>
              <a:rPr lang="en-US" dirty="0" err="1"/>
              <a:t>logprobs</a:t>
            </a:r>
            <a:endParaRPr lang="en-US" dirty="0"/>
          </a:p>
        </p:txBody>
      </p:sp>
      <p:sp>
        <p:nvSpPr>
          <p:cNvPr id="5" name="TextBox 4">
            <a:extLst>
              <a:ext uri="{FF2B5EF4-FFF2-40B4-BE49-F238E27FC236}">
                <a16:creationId xmlns:a16="http://schemas.microsoft.com/office/drawing/2014/main" id="{35082085-E2AC-FB0C-59CF-CA53CA99369F}"/>
              </a:ext>
            </a:extLst>
          </p:cNvPr>
          <p:cNvSpPr txBox="1"/>
          <p:nvPr/>
        </p:nvSpPr>
        <p:spPr>
          <a:xfrm>
            <a:off x="729673" y="1112392"/>
            <a:ext cx="11286835" cy="5170646"/>
          </a:xfrm>
          <a:prstGeom prst="rect">
            <a:avLst/>
          </a:prstGeom>
          <a:solidFill>
            <a:schemeClr val="tx1"/>
          </a:solidFill>
        </p:spPr>
        <p:txBody>
          <a:bodyPr wrap="square">
            <a:spAutoFit/>
          </a:bodyPr>
          <a:lstStyle/>
          <a:p>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CCCCCC"/>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compute_log_probs</a:t>
            </a:r>
            <a:r>
              <a:rPr lang="en-US" sz="1100" b="0" dirty="0">
                <a:solidFill>
                  <a:srgbClr val="CCCCCC"/>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model</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avg_log_prob</a:t>
            </a:r>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bool</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False</a:t>
            </a:r>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RESOLVE FOR CHOSEN</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Perform forward pass and get logits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torch</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roll</a:t>
            </a:r>
            <a:r>
              <a:rPr lang="en-US" sz="1100" b="0" dirty="0">
                <a:solidFill>
                  <a:srgbClr val="CCCCCC"/>
                </a:solidFill>
                <a:effectLst/>
                <a:latin typeface="Consolas" panose="020B0609020204030204" pitchFamily="49" charset="0"/>
              </a:rPr>
              <a:t>(</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concat_chosen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shifts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dims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Replace the last token of each sequence with the padding token</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err="1">
                <a:solidFill>
                  <a:srgbClr val="9CDCFE"/>
                </a:solidFill>
                <a:effectLst/>
                <a:latin typeface="Consolas" panose="020B0609020204030204" pitchFamily="49" charset="0"/>
              </a:rPr>
              <a:t>chosen_logits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model</a:t>
            </a:r>
            <a:r>
              <a:rPr lang="en-US" sz="1100" b="0" dirty="0" err="1">
                <a:solidFill>
                  <a:srgbClr val="CCCCCC"/>
                </a:solidFill>
                <a:effectLst/>
                <a:latin typeface="Consolas" panose="020B0609020204030204" pitchFamily="49" charset="0"/>
              </a:rPr>
              <a:t>.forward</a:t>
            </a:r>
            <a:r>
              <a:rPr lang="en-US" sz="1100" b="0" dirty="0">
                <a:solidFill>
                  <a:srgbClr val="CCCCCC"/>
                </a:solidFill>
                <a:effectLst/>
                <a:latin typeface="Consolas" panose="020B0609020204030204" pitchFamily="49" charset="0"/>
              </a:rPr>
              <a:t>(</a:t>
            </a:r>
            <a:r>
              <a:rPr lang="en-US" sz="1100" b="0" dirty="0">
                <a:solidFill>
                  <a:srgbClr val="9CDCFE"/>
                </a:solidFill>
                <a:effectLst/>
                <a:latin typeface="Consolas" panose="020B0609020204030204" pitchFamily="49" charset="0"/>
              </a:rPr>
              <a:t>batch</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concat_chosen</a:t>
            </a:r>
            <a:r>
              <a:rPr lang="en-US" sz="1100" b="0" dirty="0">
                <a:solidFill>
                  <a:srgbClr val="CE9178"/>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Shape: (</a:t>
            </a:r>
            <a:r>
              <a:rPr lang="en-US" sz="1100" b="0" dirty="0" err="1">
                <a:solidFill>
                  <a:srgbClr val="6A9955"/>
                </a:solidFill>
                <a:effectLst/>
                <a:latin typeface="Consolas" panose="020B0609020204030204" pitchFamily="49" charset="0"/>
              </a:rPr>
              <a:t>batch_size</a:t>
            </a:r>
            <a:r>
              <a:rPr lang="en-US" sz="1100" b="0" dirty="0">
                <a:solidFill>
                  <a:srgbClr val="6A9955"/>
                </a:solidFill>
                <a:effectLst/>
                <a:latin typeface="Consolas" panose="020B0609020204030204" pitchFamily="49" charset="0"/>
              </a:rPr>
              <a:t>, </a:t>
            </a:r>
            <a:r>
              <a:rPr lang="en-US" sz="1100" b="0" dirty="0" err="1">
                <a:solidFill>
                  <a:srgbClr val="6A9955"/>
                </a:solidFill>
                <a:effectLst/>
                <a:latin typeface="Consolas" panose="020B0609020204030204" pitchFamily="49" charset="0"/>
              </a:rPr>
              <a:t>seq_len</a:t>
            </a:r>
            <a:r>
              <a:rPr lang="en-US" sz="1100" b="0" dirty="0">
                <a:solidFill>
                  <a:srgbClr val="6A9955"/>
                </a:solidFill>
                <a:effectLst/>
                <a:latin typeface="Consolas" panose="020B0609020204030204" pitchFamily="49" charset="0"/>
              </a:rPr>
              <a:t>, </a:t>
            </a:r>
            <a:r>
              <a:rPr lang="en-US" sz="1100" b="0" dirty="0" err="1">
                <a:solidFill>
                  <a:srgbClr val="6A9955"/>
                </a:solidFill>
                <a:effectLst/>
                <a:latin typeface="Consolas" panose="020B0609020204030204" pitchFamily="49" charset="0"/>
              </a:rPr>
              <a:t>vocab_size</a:t>
            </a:r>
            <a:r>
              <a:rPr lang="en-US" sz="1100" b="0" dirty="0">
                <a:solidFill>
                  <a:srgbClr val="6A9955"/>
                </a:solidFill>
                <a:effectLst/>
                <a:latin typeface="Consolas" panose="020B0609020204030204" pitchFamily="49" charset="0"/>
              </a:rPr>
              <a:t>)        </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Since target is shifted one position to the left we sync the positions of the targets and the logits.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r>
              <a:rPr lang="en-US" sz="1100" b="0" dirty="0">
                <a:solidFill>
                  <a:srgbClr val="DCDCAA"/>
                </a:solidFill>
                <a:effectLst/>
                <a:latin typeface="Consolas" panose="020B0609020204030204" pitchFamily="49" charset="0"/>
              </a:rPr>
              <a:t>clone</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chosen_logits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err="1">
                <a:solidFill>
                  <a:srgbClr val="9CDCFE"/>
                </a:solidFill>
                <a:effectLst/>
                <a:latin typeface="Consolas" panose="020B0609020204030204" pitchFamily="49" charset="0"/>
              </a:rPr>
              <a:t>chosen_logits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Create a mask to make sure we look only at valid tokens (exclude pad tokens)</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chosen_loss_mask</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chosen_targets</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Matrix of True and False</a:t>
            </a:r>
            <a:endParaRPr lang="en-US" sz="1100" b="0" dirty="0">
              <a:solidFill>
                <a:srgbClr val="CCCCCC"/>
              </a:solidFill>
              <a:effectLst/>
              <a:latin typeface="Consolas" panose="020B0609020204030204" pitchFamily="49" charset="0"/>
            </a:endParaRP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chosen_per_token_logps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torch</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gather</a:t>
            </a:r>
            <a:r>
              <a:rPr lang="en-US" sz="1100" b="0" dirty="0">
                <a:solidFill>
                  <a:srgbClr val="CCCCCC"/>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chosen_logits</a:t>
            </a:r>
            <a:r>
              <a:rPr lang="en-US" sz="1100" b="0" dirty="0" err="1">
                <a:solidFill>
                  <a:srgbClr val="CCCCCC"/>
                </a:solidFill>
                <a:effectLst/>
                <a:latin typeface="Consolas" panose="020B0609020204030204" pitchFamily="49" charset="0"/>
              </a:rPr>
              <a:t>.log_softmax</a:t>
            </a:r>
            <a:r>
              <a:rPr lang="en-US" sz="1100" b="0" dirty="0">
                <a:solidFill>
                  <a:srgbClr val="CCCCCC"/>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dim</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2</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chosen_targets</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unsqueeze</a:t>
            </a:r>
            <a:r>
              <a:rPr lang="en-US" sz="1100" b="0" dirty="0">
                <a:solidFill>
                  <a:srgbClr val="CCCCCC"/>
                </a:solidFill>
                <a:effectLst/>
                <a:latin typeface="Consolas" panose="020B0609020204030204" pitchFamily="49" charset="0"/>
              </a:rPr>
              <a:t>(</a:t>
            </a:r>
            <a:r>
              <a:rPr lang="en-US" sz="1100" b="0" dirty="0">
                <a:solidFill>
                  <a:srgbClr val="B5CEA8"/>
                </a:solidFill>
                <a:effectLst/>
                <a:latin typeface="Consolas" panose="020B0609020204030204" pitchFamily="49" charset="0"/>
              </a:rPr>
              <a:t>2</a:t>
            </a:r>
            <a:r>
              <a:rPr lang="en-US" sz="1100" b="0" dirty="0">
                <a:solidFill>
                  <a:srgbClr val="CCCCCC"/>
                </a:solidFill>
                <a:effectLst/>
                <a:latin typeface="Consolas" panose="020B0609020204030204" pitchFamily="49" charset="0"/>
              </a:rPr>
              <a:t>)).</a:t>
            </a:r>
            <a:r>
              <a:rPr lang="en-US" sz="1100" b="0" dirty="0">
                <a:solidFill>
                  <a:srgbClr val="DCDCAA"/>
                </a:solidFill>
                <a:effectLst/>
                <a:latin typeface="Consolas" panose="020B0609020204030204" pitchFamily="49" charset="0"/>
              </a:rPr>
              <a:t>squeeze</a:t>
            </a:r>
            <a:r>
              <a:rPr lang="en-US" sz="1100" b="0" dirty="0">
                <a:solidFill>
                  <a:srgbClr val="CCCCCC"/>
                </a:solidFill>
                <a:effectLst/>
                <a:latin typeface="Consolas" panose="020B0609020204030204" pitchFamily="49" charset="0"/>
              </a:rPr>
              <a:t>(</a:t>
            </a:r>
            <a:r>
              <a:rPr lang="en-US" sz="1100" b="0" dirty="0">
                <a:solidFill>
                  <a:srgbClr val="B5CEA8"/>
                </a:solidFill>
                <a:effectLst/>
                <a:latin typeface="Consolas" panose="020B0609020204030204" pitchFamily="49" charset="0"/>
              </a:rPr>
              <a:t>2</a:t>
            </a:r>
            <a:r>
              <a:rPr lang="en-US" sz="1100" b="0" dirty="0">
                <a:solidFill>
                  <a:srgbClr val="CCCCCC"/>
                </a:solidFill>
                <a:effectLst/>
                <a:latin typeface="Consolas" panose="020B0609020204030204" pitchFamily="49" charset="0"/>
              </a:rPr>
              <a:t>)</a:t>
            </a: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avg_log_prob</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chosen_log_probs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chosen_per_token_logps</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chosen_loss_mask</a:t>
            </a:r>
            <a:r>
              <a:rPr lang="en-US" sz="1100" b="0" dirty="0">
                <a:solidFill>
                  <a:srgbClr val="CCCCCC"/>
                </a:solidFill>
                <a:effectLst/>
                <a:latin typeface="Consolas" panose="020B0609020204030204" pitchFamily="49" charset="0"/>
              </a:rPr>
              <a:t>).</a:t>
            </a:r>
            <a:r>
              <a:rPr lang="en-US" sz="1100" b="0" dirty="0">
                <a:solidFill>
                  <a:srgbClr val="DCDCAA"/>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chosen_loss_mask</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chosen_log_probs</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chosen_per_token_logps</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chosen_loss_mask</a:t>
            </a:r>
            <a:r>
              <a:rPr lang="en-US" sz="1100" b="0" dirty="0">
                <a:solidFill>
                  <a:srgbClr val="CCCCCC"/>
                </a:solidFill>
                <a:effectLst/>
                <a:latin typeface="Consolas" panose="020B0609020204030204" pitchFamily="49" charset="0"/>
              </a:rPr>
              <a:t>).</a:t>
            </a:r>
            <a:r>
              <a:rPr lang="en-US" sz="1100" b="0" dirty="0">
                <a:solidFill>
                  <a:srgbClr val="DCDCAA"/>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endParaRPr lang="en-US" sz="1100" dirty="0">
              <a:solidFill>
                <a:srgbClr val="CCCCCC"/>
              </a:solidFill>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REPEAT FOR REJECTED</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 . . . . . </a:t>
            </a:r>
            <a:endParaRPr lang="en-US" sz="1100" b="0" dirty="0">
              <a:solidFill>
                <a:srgbClr val="CCCCCC"/>
              </a:solidFill>
              <a:effectLst/>
              <a:latin typeface="Consolas" panose="020B0609020204030204" pitchFamily="49" charset="0"/>
            </a:endParaRPr>
          </a:p>
          <a:p>
            <a:br>
              <a:rPr lang="en-US" sz="1100" b="0" dirty="0">
                <a:solidFill>
                  <a:srgbClr val="CCCCCC"/>
                </a:solidFill>
                <a:effectLst/>
                <a:latin typeface="Consolas" panose="020B0609020204030204" pitchFamily="49" charset="0"/>
              </a:rPr>
            </a:br>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chosen_log_probs</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rejected_log_probs</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err="1">
                <a:solidFill>
                  <a:srgbClr val="9CDCFE"/>
                </a:solidFill>
                <a:effectLst/>
                <a:latin typeface="Consolas" panose="020B0609020204030204" pitchFamily="49" charset="0"/>
              </a:rPr>
              <a:t>chosen_logits</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_</a:t>
            </a:r>
            <a:r>
              <a:rPr lang="en-US" sz="1100" b="0" dirty="0" err="1">
                <a:solidFill>
                  <a:srgbClr val="9CDCFE"/>
                </a:solidFill>
                <a:effectLst/>
                <a:latin typeface="Consolas" panose="020B0609020204030204" pitchFamily="49" charset="0"/>
              </a:rPr>
              <a:t>rejected_logits</a:t>
            </a:r>
            <a:endParaRPr lang="en-US" sz="11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931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9D9F-5C53-3143-818D-5E15848CFED8}"/>
              </a:ext>
            </a:extLst>
          </p:cNvPr>
          <p:cNvSpPr>
            <a:spLocks noGrp="1"/>
          </p:cNvSpPr>
          <p:nvPr>
            <p:ph type="title"/>
          </p:nvPr>
        </p:nvSpPr>
        <p:spPr>
          <a:xfrm>
            <a:off x="838200" y="365125"/>
            <a:ext cx="10515600" cy="833947"/>
          </a:xfrm>
        </p:spPr>
        <p:txBody>
          <a:bodyPr/>
          <a:lstStyle/>
          <a:p>
            <a:r>
              <a:rPr lang="en-US" dirty="0"/>
              <a:t>Question</a:t>
            </a:r>
          </a:p>
        </p:txBody>
      </p:sp>
      <p:sp>
        <p:nvSpPr>
          <p:cNvPr id="3" name="Content Placeholder 2">
            <a:extLst>
              <a:ext uri="{FF2B5EF4-FFF2-40B4-BE49-F238E27FC236}">
                <a16:creationId xmlns:a16="http://schemas.microsoft.com/office/drawing/2014/main" id="{C640145B-D281-D3F9-088C-9952EC2A300B}"/>
              </a:ext>
            </a:extLst>
          </p:cNvPr>
          <p:cNvSpPr>
            <a:spLocks noGrp="1"/>
          </p:cNvSpPr>
          <p:nvPr>
            <p:ph idx="1"/>
          </p:nvPr>
        </p:nvSpPr>
        <p:spPr>
          <a:xfrm>
            <a:off x="734683" y="1199072"/>
            <a:ext cx="10515600" cy="4351338"/>
          </a:xfrm>
        </p:spPr>
        <p:txBody>
          <a:bodyPr/>
          <a:lstStyle/>
          <a:p>
            <a:r>
              <a:rPr lang="en-US" dirty="0"/>
              <a:t>Can this be used for Distillation? (Harpreet)</a:t>
            </a:r>
          </a:p>
        </p:txBody>
      </p:sp>
    </p:spTree>
    <p:extLst>
      <p:ext uri="{BB962C8B-B14F-4D97-AF65-F5344CB8AC3E}">
        <p14:creationId xmlns:p14="http://schemas.microsoft.com/office/powerpoint/2010/main" val="66408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1658</Words>
  <Application>Microsoft Office PowerPoint</Application>
  <PresentationFormat>Widescreen</PresentationFormat>
  <Paragraphs>142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DPO Direct Preference Optimization</vt:lpstr>
      <vt:lpstr>DPO optimizes for human preferences without Reinforcement Learning</vt:lpstr>
      <vt:lpstr>DPO vs RLHF/RLAIF</vt:lpstr>
      <vt:lpstr>PowerPoint Presentation</vt:lpstr>
      <vt:lpstr>PowerPoint Presentation</vt:lpstr>
      <vt:lpstr>The Dataset – Part 1</vt:lpstr>
      <vt:lpstr>The Dataset – Part 2</vt:lpstr>
      <vt:lpstr>Calculating the logprobs</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 Olano Olano</dc:creator>
  <cp:lastModifiedBy>Juan C Olano Olano</cp:lastModifiedBy>
  <cp:revision>16</cp:revision>
  <dcterms:created xsi:type="dcterms:W3CDTF">2024-02-01T13:13:36Z</dcterms:created>
  <dcterms:modified xsi:type="dcterms:W3CDTF">2024-02-01T16:01:40Z</dcterms:modified>
</cp:coreProperties>
</file>