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7"/>
  </p:notesMasterIdLst>
  <p:handoutMasterIdLst>
    <p:handoutMasterId r:id="rId8"/>
  </p:handoutMasterIdLst>
  <p:sldIdLst>
    <p:sldId id="267" r:id="rId3"/>
    <p:sldId id="276" r:id="rId4"/>
    <p:sldId id="277"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253" autoAdjust="0"/>
  </p:normalViewPr>
  <p:slideViewPr>
    <p:cSldViewPr snapToGrid="0">
      <p:cViewPr varScale="1">
        <p:scale>
          <a:sx n="116" d="100"/>
          <a:sy n="116" d="100"/>
        </p:scale>
        <p:origin x="336" y="12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‹Nº›</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‹Nº›</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DB5389C-FACC-452B-B4C1-3BD186F45CB8}" type="datetime1">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9FCE844-3C76-42C8-BBA9-088C96A067BA}" type="datetime1">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E24594C-40D9-4922-A63A-E4D7E3C24D49}" type="datetime1">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1D7D855-A872-4272-B880-39A488A710E7}" type="datetime1">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67AACA8F-D5ED-4B90-A100-0BDC54A645DF}" type="datetime1">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229CD98-8566-471F-B6F9-93E04967ED47}" type="datetime1">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35E6A-2086-4CB2-B79F-96593439A0AC}" type="datetime1">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CE78B26-E0E7-401D-95E5-683ED06BF9AD}" type="datetime1">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C28EC7-2C19-4F74-B285-CE160F4A579A}" type="datetime1">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287D4020-EAAB-4E36-8532-04C08CBCE9E1}" type="datetime1">
              <a:rPr lang="en-US" smtClean="0"/>
              <a:t>2/8/2016</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‹Nº›</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0244" y="642551"/>
            <a:ext cx="6629400" cy="1361303"/>
          </a:xfrm>
        </p:spPr>
        <p:txBody>
          <a:bodyPr/>
          <a:lstStyle/>
          <a:p>
            <a:r>
              <a:rPr lang="es-ES" dirty="0" err="1"/>
              <a:t>Task</a:t>
            </a:r>
            <a:r>
              <a:rPr lang="es-ES" dirty="0"/>
              <a:t> 2. ISO 9241</a:t>
            </a:r>
            <a:endParaRPr lang="es-ES" noProof="1"/>
          </a:p>
        </p:txBody>
      </p:sp>
      <p:sp>
        <p:nvSpPr>
          <p:cNvPr id="3" name="Subtítulo 2"/>
          <p:cNvSpPr>
            <a:spLocks noGrp="1"/>
          </p:cNvSpPr>
          <p:nvPr>
            <p:ph type="subTitle" idx="1"/>
          </p:nvPr>
        </p:nvSpPr>
        <p:spPr>
          <a:xfrm>
            <a:off x="1190244" y="2099000"/>
            <a:ext cx="6629400" cy="457200"/>
          </a:xfrm>
        </p:spPr>
        <p:txBody>
          <a:bodyPr>
            <a:normAutofit/>
          </a:bodyPr>
          <a:lstStyle/>
          <a:p>
            <a:r>
              <a:rPr lang="es-ES" noProof="1" smtClean="0"/>
              <a:t>Jose Collado San Pedro</a:t>
            </a:r>
            <a:endParaRPr lang="es-ES" noProof="1"/>
          </a:p>
        </p:txBody>
      </p:sp>
      <p:sp>
        <p:nvSpPr>
          <p:cNvPr id="4" name="CuadroTexto 3"/>
          <p:cNvSpPr txBox="1"/>
          <p:nvPr/>
        </p:nvSpPr>
        <p:spPr>
          <a:xfrm>
            <a:off x="1482811" y="2907957"/>
            <a:ext cx="5486400" cy="1908215"/>
          </a:xfrm>
          <a:prstGeom prst="rect">
            <a:avLst/>
          </a:prstGeom>
          <a:noFill/>
        </p:spPr>
        <p:txBody>
          <a:bodyPr wrap="square" rtlCol="0">
            <a:spAutoFit/>
          </a:bodyPr>
          <a:lstStyle/>
          <a:p>
            <a:r>
              <a:rPr lang="en-US" sz="2800" b="1" dirty="0"/>
              <a:t>#</a:t>
            </a:r>
            <a:r>
              <a:rPr lang="en-US" sz="2800" b="1" dirty="0" smtClean="0"/>
              <a:t>5 </a:t>
            </a:r>
          </a:p>
          <a:p>
            <a:endParaRPr lang="en-US" dirty="0" smtClean="0"/>
          </a:p>
          <a:p>
            <a:pPr marL="285750" indent="-285750">
              <a:buFont typeface="Arial" panose="020B0604020202020204" pitchFamily="34" charset="0"/>
              <a:buChar char="•"/>
            </a:pPr>
            <a:r>
              <a:rPr lang="en-US" dirty="0" smtClean="0"/>
              <a:t>9.4.12 </a:t>
            </a:r>
            <a:r>
              <a:rPr lang="en-US" dirty="0"/>
              <a:t>Provide adjustment of pointer movement direction </a:t>
            </a:r>
            <a:endParaRPr lang="en-US" dirty="0" smtClean="0"/>
          </a:p>
          <a:p>
            <a:pPr marL="285750" indent="-285750">
              <a:buFont typeface="Arial" panose="020B0604020202020204" pitchFamily="34" charset="0"/>
              <a:buChar char="•"/>
            </a:pPr>
            <a:r>
              <a:rPr lang="en-US" dirty="0" smtClean="0"/>
              <a:t>8.1.2 </a:t>
            </a:r>
            <a:r>
              <a:rPr lang="en-US" dirty="0"/>
              <a:t>Enable switching of input/output </a:t>
            </a:r>
            <a:r>
              <a:rPr lang="en-US" dirty="0" smtClean="0"/>
              <a:t>alternatives</a:t>
            </a:r>
          </a:p>
          <a:p>
            <a:pPr marL="285750" indent="-285750">
              <a:buFont typeface="Arial" panose="020B0604020202020204" pitchFamily="34" charset="0"/>
              <a:buChar char="•"/>
            </a:pPr>
            <a:r>
              <a:rPr lang="en-US" dirty="0" smtClean="0"/>
              <a:t>8.2.7 </a:t>
            </a:r>
            <a:r>
              <a:rPr lang="en-US" dirty="0"/>
              <a:t>Provide text label display option for icons</a:t>
            </a:r>
            <a:endParaRPr lang="es-ES"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p:txBody>
          <a:bodyPr/>
          <a:lstStyle/>
          <a:p>
            <a:r>
              <a:rPr lang="en-US" sz="3200" dirty="0" smtClean="0"/>
              <a:t>9.4.12 : </a:t>
            </a:r>
            <a:r>
              <a:rPr lang="en-US" sz="3200" dirty="0"/>
              <a:t>Provide adjustment of pointer movement direction </a:t>
            </a:r>
          </a:p>
          <a:p>
            <a:endParaRPr lang="es-ES" noProof="1" smtClean="0"/>
          </a:p>
          <a:p>
            <a:r>
              <a:rPr lang="en-US" dirty="0"/>
              <a:t>Software that </a:t>
            </a:r>
            <a:r>
              <a:rPr lang="en-US" dirty="0" smtClean="0"/>
              <a:t>uses a </a:t>
            </a:r>
            <a:r>
              <a:rPr lang="en-US" dirty="0"/>
              <a:t>pointing device input should </a:t>
            </a:r>
            <a:r>
              <a:rPr lang="en-US" dirty="0" smtClean="0"/>
              <a:t>allow to the </a:t>
            </a:r>
            <a:r>
              <a:rPr lang="en-US" dirty="0"/>
              <a:t>users to adjust the direction at which the pointer moves in response to a movement of the pointing device. </a:t>
            </a:r>
            <a:endParaRPr lang="en-US" dirty="0" smtClean="0"/>
          </a:p>
          <a:p>
            <a:r>
              <a:rPr lang="en-US" dirty="0" smtClean="0"/>
              <a:t>For example, the </a:t>
            </a:r>
            <a:r>
              <a:rPr lang="en-US" dirty="0"/>
              <a:t>opposite or perpendicular to the pointing movement direction. </a:t>
            </a:r>
            <a:endParaRPr lang="en-US" dirty="0" smtClean="0"/>
          </a:p>
          <a:p>
            <a:r>
              <a:rPr lang="en-US" dirty="0"/>
              <a:t>This is useful for people with movement limitations. </a:t>
            </a:r>
            <a:endParaRPr lang="es-ES" noProof="1"/>
          </a:p>
        </p:txBody>
      </p:sp>
      <p:pic>
        <p:nvPicPr>
          <p:cNvPr id="5" name="Imagen 4"/>
          <p:cNvPicPr>
            <a:picLocks noChangeAspect="1"/>
          </p:cNvPicPr>
          <p:nvPr/>
        </p:nvPicPr>
        <p:blipFill>
          <a:blip r:embed="rId2"/>
          <a:stretch>
            <a:fillRect/>
          </a:stretch>
        </p:blipFill>
        <p:spPr>
          <a:xfrm>
            <a:off x="293601" y="1379708"/>
            <a:ext cx="4371975" cy="3324225"/>
          </a:xfrm>
          <a:prstGeom prst="rect">
            <a:avLst/>
          </a:prstGeom>
        </p:spPr>
      </p:pic>
      <p:sp>
        <p:nvSpPr>
          <p:cNvPr id="6" name="CuadroTexto 5"/>
          <p:cNvSpPr txBox="1"/>
          <p:nvPr/>
        </p:nvSpPr>
        <p:spPr>
          <a:xfrm>
            <a:off x="1594020" y="4703933"/>
            <a:ext cx="1771136" cy="307777"/>
          </a:xfrm>
          <a:prstGeom prst="rect">
            <a:avLst/>
          </a:prstGeom>
          <a:noFill/>
        </p:spPr>
        <p:txBody>
          <a:bodyPr wrap="square" rtlCol="0">
            <a:spAutoFit/>
          </a:bodyPr>
          <a:lstStyle/>
          <a:p>
            <a:r>
              <a:rPr lang="es-ES" sz="1400" i="1" dirty="0" smtClean="0">
                <a:solidFill>
                  <a:schemeClr val="bg2">
                    <a:lumMod val="65000"/>
                    <a:lumOff val="35000"/>
                  </a:schemeClr>
                </a:solidFill>
              </a:rPr>
              <a:t>Windows 10 </a:t>
            </a:r>
            <a:r>
              <a:rPr lang="es-ES" sz="1400" i="1" dirty="0" err="1" smtClean="0">
                <a:solidFill>
                  <a:schemeClr val="bg2">
                    <a:lumMod val="65000"/>
                    <a:lumOff val="35000"/>
                  </a:schemeClr>
                </a:solidFill>
              </a:rPr>
              <a:t>settings</a:t>
            </a:r>
            <a:endParaRPr lang="es-ES" sz="1400" i="1" dirty="0">
              <a:solidFill>
                <a:schemeClr val="bg2">
                  <a:lumMod val="65000"/>
                  <a:lumOff val="35000"/>
                </a:schemeClr>
              </a:solidFill>
            </a:endParaRPr>
          </a:p>
        </p:txBody>
      </p:sp>
    </p:spTree>
    <p:extLst>
      <p:ext uri="{BB962C8B-B14F-4D97-AF65-F5344CB8AC3E}">
        <p14:creationId xmlns:p14="http://schemas.microsoft.com/office/powerpoint/2010/main" val="291599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p:txBody>
          <a:bodyPr/>
          <a:lstStyle/>
          <a:p>
            <a:pPr marL="285750" indent="-285750">
              <a:buFont typeface="Arial" panose="020B0604020202020204" pitchFamily="34" charset="0"/>
              <a:buChar char="•"/>
            </a:pPr>
            <a:r>
              <a:rPr lang="en-US" sz="3200" dirty="0"/>
              <a:t>8.1.2 Enable switching of input/output alternatives</a:t>
            </a:r>
          </a:p>
          <a:p>
            <a:endParaRPr lang="es-ES" noProof="1" smtClean="0"/>
          </a:p>
          <a:p>
            <a:r>
              <a:rPr lang="en-US" dirty="0"/>
              <a:t>Platform software </a:t>
            </a:r>
            <a:r>
              <a:rPr lang="en-US" dirty="0" smtClean="0"/>
              <a:t>allows </a:t>
            </a:r>
            <a:r>
              <a:rPr lang="en-US" dirty="0"/>
              <a:t>users to switch </a:t>
            </a:r>
            <a:r>
              <a:rPr lang="en-US" dirty="0" smtClean="0"/>
              <a:t>input/output </a:t>
            </a:r>
            <a:r>
              <a:rPr lang="en-US" dirty="0"/>
              <a:t>alternatives without </a:t>
            </a:r>
            <a:r>
              <a:rPr lang="en-US" dirty="0" smtClean="0"/>
              <a:t>reconfigure </a:t>
            </a:r>
            <a:r>
              <a:rPr lang="en-US" dirty="0"/>
              <a:t>or restart the system or </a:t>
            </a:r>
            <a:r>
              <a:rPr lang="en-US" dirty="0" smtClean="0"/>
              <a:t>applications.</a:t>
            </a:r>
          </a:p>
          <a:p>
            <a:r>
              <a:rPr lang="en-US" dirty="0" smtClean="0"/>
              <a:t>For example</a:t>
            </a:r>
            <a:r>
              <a:rPr lang="en-US" dirty="0"/>
              <a:t>, a</a:t>
            </a:r>
            <a:r>
              <a:rPr lang="en-US" dirty="0" smtClean="0"/>
              <a:t> computer is used  by a blind person and a </a:t>
            </a:r>
            <a:r>
              <a:rPr lang="en-US" dirty="0"/>
              <a:t>sighted </a:t>
            </a:r>
            <a:r>
              <a:rPr lang="en-US" dirty="0" smtClean="0"/>
              <a:t>person. They must be able to change between different input alternatives without restart the system.</a:t>
            </a:r>
            <a:endParaRPr lang="es-ES" noProof="1"/>
          </a:p>
        </p:txBody>
      </p:sp>
      <p:sp>
        <p:nvSpPr>
          <p:cNvPr id="6" name="CuadroTexto 5"/>
          <p:cNvSpPr txBox="1"/>
          <p:nvPr/>
        </p:nvSpPr>
        <p:spPr>
          <a:xfrm>
            <a:off x="1234643" y="4398620"/>
            <a:ext cx="2489889" cy="307777"/>
          </a:xfrm>
          <a:prstGeom prst="rect">
            <a:avLst/>
          </a:prstGeom>
          <a:noFill/>
        </p:spPr>
        <p:txBody>
          <a:bodyPr wrap="square" rtlCol="0">
            <a:spAutoFit/>
          </a:bodyPr>
          <a:lstStyle/>
          <a:p>
            <a:r>
              <a:rPr lang="es-ES" sz="1400" i="1" dirty="0" smtClean="0">
                <a:solidFill>
                  <a:schemeClr val="bg2">
                    <a:lumMod val="65000"/>
                    <a:lumOff val="35000"/>
                  </a:schemeClr>
                </a:solidFill>
              </a:rPr>
              <a:t>Android input </a:t>
            </a:r>
            <a:r>
              <a:rPr lang="es-ES" sz="1400" i="1" dirty="0" err="1" smtClean="0">
                <a:solidFill>
                  <a:schemeClr val="bg2">
                    <a:lumMod val="65000"/>
                    <a:lumOff val="35000"/>
                  </a:schemeClr>
                </a:solidFill>
              </a:rPr>
              <a:t>method</a:t>
            </a:r>
            <a:r>
              <a:rPr lang="es-ES" sz="1400" i="1" dirty="0" smtClean="0">
                <a:solidFill>
                  <a:schemeClr val="bg2">
                    <a:lumMod val="65000"/>
                    <a:lumOff val="35000"/>
                  </a:schemeClr>
                </a:solidFill>
              </a:rPr>
              <a:t> selector</a:t>
            </a:r>
            <a:endParaRPr lang="es-ES" sz="1400" i="1" dirty="0">
              <a:solidFill>
                <a:schemeClr val="bg2">
                  <a:lumMod val="65000"/>
                  <a:lumOff val="35000"/>
                </a:schemeClr>
              </a:solidFill>
            </a:endParaRPr>
          </a:p>
        </p:txBody>
      </p:sp>
      <p:pic>
        <p:nvPicPr>
          <p:cNvPr id="2050" name="Picture 2" descr="http://t52.imgup.net/Setting-e-0671.jpg"/>
          <p:cNvPicPr>
            <a:picLocks noChangeAspect="1" noChangeArrowheads="1"/>
          </p:cNvPicPr>
          <p:nvPr/>
        </p:nvPicPr>
        <p:blipFill rotWithShape="1">
          <a:blip r:embed="rId2">
            <a:extLst>
              <a:ext uri="{28A0092B-C50C-407E-A947-70E740481C1C}">
                <a14:useLocalDpi xmlns:a14="http://schemas.microsoft.com/office/drawing/2010/main" val="0"/>
              </a:ext>
            </a:extLst>
          </a:blip>
          <a:srcRect l="7085" r="9424"/>
          <a:stretch/>
        </p:blipFill>
        <p:spPr bwMode="auto">
          <a:xfrm>
            <a:off x="144161" y="1733901"/>
            <a:ext cx="4670854" cy="266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30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p:txBody>
          <a:bodyPr/>
          <a:lstStyle/>
          <a:p>
            <a:pPr marL="285750" indent="-285750">
              <a:buFont typeface="Arial" panose="020B0604020202020204" pitchFamily="34" charset="0"/>
              <a:buChar char="•"/>
            </a:pPr>
            <a:r>
              <a:rPr lang="en-US" sz="3200" dirty="0"/>
              <a:t>8.2.7 Provide text label display option for icons</a:t>
            </a:r>
            <a:endParaRPr lang="es-ES" sz="3200" dirty="0"/>
          </a:p>
          <a:p>
            <a:endParaRPr lang="es-ES" noProof="1" smtClean="0"/>
          </a:p>
          <a:p>
            <a:r>
              <a:rPr lang="en-US" dirty="0"/>
              <a:t>Every icon provided by software should have an associated text label and the user should be given the option of choosing between displaying only the icon image, the icon image with the text label or only the icon text label. </a:t>
            </a:r>
            <a:endParaRPr lang="es-ES" noProof="1"/>
          </a:p>
        </p:txBody>
      </p:sp>
      <p:sp>
        <p:nvSpPr>
          <p:cNvPr id="6" name="CuadroTexto 5"/>
          <p:cNvSpPr txBox="1"/>
          <p:nvPr/>
        </p:nvSpPr>
        <p:spPr>
          <a:xfrm>
            <a:off x="1651168" y="4184436"/>
            <a:ext cx="1656838" cy="307777"/>
          </a:xfrm>
          <a:prstGeom prst="rect">
            <a:avLst/>
          </a:prstGeom>
          <a:noFill/>
        </p:spPr>
        <p:txBody>
          <a:bodyPr wrap="square" rtlCol="0">
            <a:spAutoFit/>
          </a:bodyPr>
          <a:lstStyle/>
          <a:p>
            <a:r>
              <a:rPr lang="es-ES" sz="1400" i="1" dirty="0" smtClean="0">
                <a:solidFill>
                  <a:schemeClr val="bg2">
                    <a:lumMod val="65000"/>
                    <a:lumOff val="35000"/>
                  </a:schemeClr>
                </a:solidFill>
              </a:rPr>
              <a:t>Outlook Interface</a:t>
            </a:r>
            <a:endParaRPr lang="es-ES" sz="1400" i="1" dirty="0">
              <a:solidFill>
                <a:schemeClr val="bg2">
                  <a:lumMod val="65000"/>
                  <a:lumOff val="35000"/>
                </a:schemeClr>
              </a:solidFill>
            </a:endParaRPr>
          </a:p>
        </p:txBody>
      </p:sp>
      <p:pic>
        <p:nvPicPr>
          <p:cNvPr id="3074" name="Picture 2" descr="http://global.dymo.com/img/compel/BfBjnRSQug1aEDvkJodtxKqaM5kVBaW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37" y="2160502"/>
            <a:ext cx="36195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12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con degradado azul-canela (pantalla ancha)</Template>
  <TotalTime>0</TotalTime>
  <Words>206</Words>
  <Application>Microsoft Office PowerPoint</Application>
  <PresentationFormat>Panorámica</PresentationFormat>
  <Paragraphs>22</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Franklin Gothic Medium</vt:lpstr>
      <vt:lpstr>Blue Tan Gradient 16x9</vt:lpstr>
      <vt:lpstr>Task 2. ISO 9241</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2016-02-08T18:46:13Z</dcterms:created>
  <dcterms:modified xsi:type="dcterms:W3CDTF">2016-02-08T20:43:58Z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