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2" r:id="rId3"/>
    <p:sldId id="313" r:id="rId4"/>
    <p:sldId id="289" r:id="rId5"/>
    <p:sldId id="314" r:id="rId6"/>
    <p:sldId id="315" r:id="rId7"/>
    <p:sldId id="318" r:id="rId8"/>
    <p:sldId id="317" r:id="rId9"/>
    <p:sldId id="319" r:id="rId10"/>
    <p:sldId id="320" r:id="rId11"/>
    <p:sldId id="321" r:id="rId12"/>
    <p:sldId id="3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49D"/>
    <a:srgbClr val="92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464" autoAdjust="0"/>
  </p:normalViewPr>
  <p:slideViewPr>
    <p:cSldViewPr>
      <p:cViewPr varScale="1">
        <p:scale>
          <a:sx n="105" d="100"/>
          <a:sy n="105" d="100"/>
        </p:scale>
        <p:origin x="8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CAF61-32BB-4D6C-9AEA-3B3BB522EBF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84470-5C32-43B9-9B13-C57916B8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execution file must contain necessary debugging information (such as the line number, the list containing the names of all variables in the program (also known as symbol table), etc.)</a:t>
            </a:r>
          </a:p>
          <a:p>
            <a:r>
              <a:rPr lang="en-US" dirty="0"/>
              <a:t>A bunch of disclaimers will be printed while starting GDB. By adding the --silent (or -q, --quiet) option, some information can be discarded.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the ‘list’ option displays only 10 lines of source code. If you want to view subsequent codes, just press enter.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XXX could be a line number or an offset relative to the current position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rwatch</a:t>
            </a:r>
            <a:r>
              <a:rPr lang="en-US" dirty="0"/>
              <a:t>: when the value of the target variable (expression) is read, the program will stop running;</a:t>
            </a:r>
          </a:p>
          <a:p>
            <a:r>
              <a:rPr lang="en-US" dirty="0" err="1"/>
              <a:t>awatch</a:t>
            </a:r>
            <a:r>
              <a:rPr lang="en-US" dirty="0"/>
              <a:t>: when the value of the target variable (expression) is read or changed, the program will stop running.</a:t>
            </a:r>
          </a:p>
          <a:p>
            <a:endParaRPr lang="en-US" dirty="0"/>
          </a:p>
          <a:p>
            <a:r>
              <a:rPr lang="en-US" dirty="0" err="1"/>
              <a:t>tcatch</a:t>
            </a:r>
            <a:r>
              <a:rPr lang="en-US" dirty="0"/>
              <a:t>: same as </a:t>
            </a:r>
            <a:r>
              <a:rPr lang="en-US" dirty="0" err="1"/>
              <a:t>tbreak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4470-5C32-43B9-9B13-C57916B8C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4AD0-4BA5-487D-B23A-63B70FC80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57008D-8A83-4D4E-AC9F-A1AB750FB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1DE4-4F5E-4F9E-9785-5217A8B7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4E8EF-14C1-4DCC-B573-61585410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F376-C93B-468A-BF2E-24AC40F0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1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473B-26A8-42E1-9A9A-78E18A23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A8F29-403D-444C-8E4F-119BC025C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54441-45B1-4F90-A74B-E47B98ED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8F90-5D57-4BDE-AAC8-9F1D585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A02AA-6264-4C3B-ABAB-C17AD95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4709F-6F3B-49DB-8078-D84A9B9E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055E2-4E01-4ADB-AE20-ED090F84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4445-E441-417F-A8D7-5568557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C88D3-6530-4615-9358-98C084F8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9B166-943D-462E-B9F6-191B2537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F4482-D311-4A8C-9F69-744C5355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1C22-9A7F-4FA2-A77D-91C71D81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9F612-D7CA-4543-866A-751BB73B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ED42E-7E46-4A94-A263-CD783AC8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96106-696A-41D1-B3D4-4E640CE6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4863-298D-4DB8-A3D4-3F421A2D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2144B-1D34-42C2-AAB7-49C10CBF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C12E6-7F60-41EC-A7AA-40D3849F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2C5AF-B471-418B-9EFF-421121D9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6C8CB-F0E8-4BB7-83F6-60D5B54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080DE-F9D5-4D04-885D-528F99B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F3358-8555-48D6-BB1E-A194E029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568EA-CF22-4FD1-9C00-79D85198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FE260-C125-4A27-A559-0522CDB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6DA0A-2C3D-4731-9EF3-D3FF1779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0D277-D1DF-43D0-8621-131A6C4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72A0-7036-4272-A546-197D5AA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79F11-0C34-4F6A-BB96-B94B684B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EAC065-64B4-4F82-8627-6C1104AA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7F8B4-DBB9-4CD5-9335-7D57436F0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EA8F9-66F6-4039-8C09-8E771E479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80F971-4163-4650-B28B-31C3D4D4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27B71-3DF6-4FC0-BAE9-D15999A6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EA5BB-C628-40EB-A0F3-CCD0164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D244-7208-439C-88B4-BC5CAE9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0A986-151E-4AD6-BB35-019E81C7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FF80B-3786-4CAB-8588-EA748E71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DF7EC-0018-4602-92B1-701F5961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D17B1D-B0B8-45C1-AF50-E70F07C6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A34516-BC1C-4750-8E78-FE2B37D9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3A9BB-726C-4F39-980E-8593F85E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9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9F11-D6FF-4163-821C-55137F3F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8B9DA-2E99-4FA1-83C0-416066C5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A746D-B859-4D0D-894D-FC6913C6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64ACD-9EFB-4C32-9ACB-0BA8B036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95FA3-1DDE-4C7B-B620-3B41AC3E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1EE31-FC90-487B-B59D-0C7BCB32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D1655-B2C0-4745-89F4-0CC5B5E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24092-D742-47CB-B69C-4B5964A11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B6604-903D-4EED-B79C-AAED1C08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FD7A6-D0FA-454F-9B53-D2EC37A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07859-CD63-46E2-B98B-C8F2BC7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3D16D-4CCC-40F5-8EB2-7B3E6260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681506-3CCF-4DC6-A2CC-79A6D50D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83D8-FA8E-4EAD-A1FE-BAD5C5C9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0EB79-491E-4981-8786-5C178D775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E3F5-9498-49B3-928E-2C7A5F04EA9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AE8AD-CE9A-4973-BED9-0A54F4049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AA004-0151-4340-B3FD-C1DA9E5C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17DF-CAFC-4AFC-B771-88ED72882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F503B1-B4BD-4B81-9FBE-8534845E6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A3D2CA-6D03-4433-9B91-461F7FF1D41B}"/>
              </a:ext>
            </a:extLst>
          </p:cNvPr>
          <p:cNvSpPr/>
          <p:nvPr/>
        </p:nvSpPr>
        <p:spPr>
          <a:xfrm rot="10800000">
            <a:off x="-6081487" y="-1179873"/>
            <a:ext cx="24354974" cy="3430515"/>
          </a:xfrm>
          <a:prstGeom prst="triangle">
            <a:avLst>
              <a:gd name="adj" fmla="val 49394"/>
            </a:avLst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836217-55A1-4558-B433-FA994E14B2E6}"/>
              </a:ext>
            </a:extLst>
          </p:cNvPr>
          <p:cNvSpPr/>
          <p:nvPr/>
        </p:nvSpPr>
        <p:spPr>
          <a:xfrm>
            <a:off x="5370554" y="1026836"/>
            <a:ext cx="1450892" cy="14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E74261-2CF8-4275-9513-34991290F499}"/>
              </a:ext>
            </a:extLst>
          </p:cNvPr>
          <p:cNvSpPr txBox="1"/>
          <p:nvPr/>
        </p:nvSpPr>
        <p:spPr>
          <a:xfrm>
            <a:off x="813996" y="2924944"/>
            <a:ext cx="105578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COEN 79</a:t>
            </a:r>
            <a:endParaRPr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 Programming and Data Structures in C++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F5F2FA15-8E92-4AFF-9717-D1525CE6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80" y="992914"/>
            <a:ext cx="1541660" cy="15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335361" y="980728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when the value of the monitored variable (expression) changes will the program stop running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A6AA1-B468-46B1-BB3C-14EBACE5A78E}"/>
              </a:ext>
            </a:extLst>
          </p:cNvPr>
          <p:cNvSpPr txBox="1"/>
          <p:nvPr/>
        </p:nvSpPr>
        <p:spPr>
          <a:xfrm>
            <a:off x="335360" y="3645024"/>
            <a:ext cx="10585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occurrence of an event in the program, such as when an exception occurs in the program, when a dynamic library is loaded, etc. Once the target event occurs, the program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48362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440282" y="1530516"/>
            <a:ext cx="11305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debugged program, and will automatically stop running at the first breakpoint.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stops running at a breakpoint, the instruction can be used to resume execution until the next breakpoint or the end of the program.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debugging.</a:t>
            </a:r>
          </a:p>
        </p:txBody>
      </p:sp>
    </p:spTree>
    <p:extLst>
      <p:ext uri="{BB962C8B-B14F-4D97-AF65-F5344CB8AC3E}">
        <p14:creationId xmlns:p14="http://schemas.microsoft.com/office/powerpoint/2010/main" val="6835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335361" y="980728"/>
            <a:ext cx="10729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step: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‘next’ treats the function call as a line of code and will not enter the function;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‘step’ will enter the function and stay at the first line of code (the code will not be executed);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0AE588-F16C-413D-8E6B-EBDE620CC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4189730"/>
            <a:ext cx="6496050" cy="638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5555DE-D0AA-4EA6-973C-C5502EA17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4793808"/>
            <a:ext cx="6477000" cy="447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1ED699-9670-43DB-A765-FB94960C2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909" y="5222433"/>
            <a:ext cx="6448425" cy="4191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F84E62-5D53-450E-8E71-389DBF3255A3}"/>
              </a:ext>
            </a:extLst>
          </p:cNvPr>
          <p:cNvSpPr txBox="1"/>
          <p:nvPr/>
        </p:nvSpPr>
        <p:spPr>
          <a:xfrm>
            <a:off x="335361" y="3656859"/>
            <a:ext cx="601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existing breakpoints and delete them:</a:t>
            </a:r>
          </a:p>
        </p:txBody>
      </p:sp>
    </p:spTree>
    <p:extLst>
      <p:ext uri="{BB962C8B-B14F-4D97-AF65-F5344CB8AC3E}">
        <p14:creationId xmlns:p14="http://schemas.microsoft.com/office/powerpoint/2010/main" val="169078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8910B5F-B330-4E8A-B24B-0CCFEB73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70" y="2013252"/>
            <a:ext cx="4429029" cy="2711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462A2-AE64-4446-BBBC-16C515D80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2013252"/>
            <a:ext cx="3924817" cy="27154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2144A-0E61-4719-9449-85123F461BC4}"/>
              </a:ext>
            </a:extLst>
          </p:cNvPr>
          <p:cNvSpPr txBox="1"/>
          <p:nvPr/>
        </p:nvSpPr>
        <p:spPr>
          <a:xfrm>
            <a:off x="888129" y="1248435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415EAD-5589-4322-AAFA-2B1783D33DAE}"/>
              </a:ext>
            </a:extLst>
          </p:cNvPr>
          <p:cNvSpPr txBox="1"/>
          <p:nvPr/>
        </p:nvSpPr>
        <p:spPr>
          <a:xfrm>
            <a:off x="790323" y="5028296"/>
            <a:ext cx="5839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the rules of writing C/C++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will indicate this kind of error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2197FB-F2D6-4397-86F9-47F818259457}"/>
              </a:ext>
            </a:extLst>
          </p:cNvPr>
          <p:cNvSpPr txBox="1"/>
          <p:nvPr/>
        </p:nvSpPr>
        <p:spPr>
          <a:xfrm>
            <a:off x="6816080" y="1248434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Error: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4E7042-3812-4912-A409-FFE7A4473BF5}"/>
              </a:ext>
            </a:extLst>
          </p:cNvPr>
          <p:cNvSpPr txBox="1"/>
          <p:nvPr/>
        </p:nvSpPr>
        <p:spPr>
          <a:xfrm>
            <a:off x="6816080" y="5028296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obtain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26409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695400" y="1010979"/>
            <a:ext cx="529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DEBUG?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55F451-4FD5-4504-A188-6D87C4C2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0" y="2103655"/>
            <a:ext cx="4085953" cy="42519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9EC53A-CB5C-462C-8C61-FE3082D87C36}"/>
              </a:ext>
            </a:extLst>
          </p:cNvPr>
          <p:cNvSpPr txBox="1"/>
          <p:nvPr/>
        </p:nvSpPr>
        <p:spPr>
          <a:xfrm>
            <a:off x="5434042" y="341187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step by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every detail during execution (variable value, function calls, etc.)</a:t>
            </a:r>
          </a:p>
        </p:txBody>
      </p:sp>
    </p:spTree>
    <p:extLst>
      <p:ext uri="{BB962C8B-B14F-4D97-AF65-F5344CB8AC3E}">
        <p14:creationId xmlns:p14="http://schemas.microsoft.com/office/powerpoint/2010/main" val="14712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3071664" y="3013501"/>
            <a:ext cx="685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Symbolic Debugger</a:t>
            </a:r>
          </a:p>
        </p:txBody>
      </p:sp>
    </p:spTree>
    <p:extLst>
      <p:ext uri="{BB962C8B-B14F-4D97-AF65-F5344CB8AC3E}">
        <p14:creationId xmlns:p14="http://schemas.microsoft.com/office/powerpoint/2010/main" val="2285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B26DC3A-EF25-4B0F-9FD7-361D72B6C0EA}"/>
              </a:ext>
            </a:extLst>
          </p:cNvPr>
          <p:cNvSpPr txBox="1"/>
          <p:nvPr/>
        </p:nvSpPr>
        <p:spPr>
          <a:xfrm>
            <a:off x="767408" y="1399366"/>
            <a:ext cx="10009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GDB has the following functions: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can be runed with customized requirements, such as parameters and environment variables;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breakpoint debugging (The program can be paused at specified point and view the state of the current program (such as the value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result of the function, etc.));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program execution, you can change the value of a variable or the execution order of the code, so as to try to modify the logical errors 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5043584" y="3068960"/>
            <a:ext cx="209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867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407368" y="1124744"/>
            <a:ext cx="976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‘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debuggable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execution file: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81FED-C66D-43B5-94D5-24834DD4625C}"/>
              </a:ext>
            </a:extLst>
          </p:cNvPr>
          <p:cNvSpPr txBox="1"/>
          <p:nvPr/>
        </p:nvSpPr>
        <p:spPr>
          <a:xfrm>
            <a:off x="2235123" y="2204864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 demo.cpp –o demo.exe 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DE7057-D741-498B-888F-3A82D3499963}"/>
              </a:ext>
            </a:extLst>
          </p:cNvPr>
          <p:cNvSpPr txBox="1"/>
          <p:nvPr/>
        </p:nvSpPr>
        <p:spPr>
          <a:xfrm>
            <a:off x="407368" y="4104956"/>
            <a:ext cx="6583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debugging: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532063-9AF1-4775-BB0B-3FDC18C2C97D}"/>
              </a:ext>
            </a:extLst>
          </p:cNvPr>
          <p:cNvSpPr txBox="1"/>
          <p:nvPr/>
        </p:nvSpPr>
        <p:spPr>
          <a:xfrm>
            <a:off x="2235123" y="5120624"/>
            <a:ext cx="5328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demo.exe 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-silent</a:t>
            </a:r>
          </a:p>
        </p:txBody>
      </p:sp>
    </p:spTree>
    <p:extLst>
      <p:ext uri="{BB962C8B-B14F-4D97-AF65-F5344CB8AC3E}">
        <p14:creationId xmlns:p14="http://schemas.microsoft.com/office/powerpoint/2010/main" val="12082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335360" y="980728"/>
            <a:ext cx="839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content of the source code, including the line number.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177C60-7D00-4F96-A0E9-C82412AA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2447636"/>
            <a:ext cx="805695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59123-80C4-466D-8A77-D81D1CC5C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9EE2-7B17-4247-AB9C-4A7518DD74F5}"/>
              </a:ext>
            </a:extLst>
          </p:cNvPr>
          <p:cNvSpPr/>
          <p:nvPr/>
        </p:nvSpPr>
        <p:spPr>
          <a:xfrm>
            <a:off x="-600744" y="-27508"/>
            <a:ext cx="13393488" cy="776808"/>
          </a:xfrm>
          <a:prstGeom prst="rect">
            <a:avLst/>
          </a:prstGeom>
          <a:gradFill>
            <a:gsLst>
              <a:gs pos="100000">
                <a:srgbClr val="02549D"/>
              </a:gs>
              <a:gs pos="0">
                <a:schemeClr val="accent5">
                  <a:lumMod val="75000"/>
                </a:schemeClr>
              </a:gs>
            </a:gsLst>
            <a:lin ang="81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8D5CA0-28C8-418D-ACD7-2A8684DB8B02}"/>
              </a:ext>
            </a:extLst>
          </p:cNvPr>
          <p:cNvCxnSpPr>
            <a:cxnSpLocks/>
          </p:cNvCxnSpPr>
          <p:nvPr/>
        </p:nvCxnSpPr>
        <p:spPr>
          <a:xfrm flipH="1">
            <a:off x="42330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939CAD-7882-4B37-80C9-650B234873A9}"/>
              </a:ext>
            </a:extLst>
          </p:cNvPr>
          <p:cNvCxnSpPr>
            <a:cxnSpLocks/>
          </p:cNvCxnSpPr>
          <p:nvPr/>
        </p:nvCxnSpPr>
        <p:spPr>
          <a:xfrm flipH="1">
            <a:off x="7890692" y="253028"/>
            <a:ext cx="72008" cy="28803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91FD57-2B25-4CE5-A90F-9835D49B78CB}"/>
              </a:ext>
            </a:extLst>
          </p:cNvPr>
          <p:cNvSpPr txBox="1"/>
          <p:nvPr/>
        </p:nvSpPr>
        <p:spPr>
          <a:xfrm>
            <a:off x="335360" y="980728"/>
            <a:ext cx="1917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D2A084-7411-4302-B5A1-2A34AD1FC145}"/>
              </a:ext>
            </a:extLst>
          </p:cNvPr>
          <p:cNvSpPr txBox="1"/>
          <p:nvPr/>
        </p:nvSpPr>
        <p:spPr>
          <a:xfrm>
            <a:off x="335360" y="2274838"/>
            <a:ext cx="109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XXX: insert breakpoint at the specific line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tbreak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XXX: insert a temporary breakpoint (triggered only once) at the specific line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XXX if Cond: insert a conditional breakpoint (only triggered when the condition is True) at the specific line </a:t>
            </a:r>
          </a:p>
        </p:txBody>
      </p:sp>
    </p:spTree>
    <p:extLst>
      <p:ext uri="{BB962C8B-B14F-4D97-AF65-F5344CB8AC3E}">
        <p14:creationId xmlns:p14="http://schemas.microsoft.com/office/powerpoint/2010/main" val="36648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宽屏</PresentationFormat>
  <Paragraphs>63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Jinhao Wang</cp:lastModifiedBy>
  <cp:revision>177</cp:revision>
  <dcterms:created xsi:type="dcterms:W3CDTF">2018-04-08T13:27:32Z</dcterms:created>
  <dcterms:modified xsi:type="dcterms:W3CDTF">2021-09-23T19:59:34Z</dcterms:modified>
</cp:coreProperties>
</file>