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9" r:id="rId4"/>
    <p:sldId id="258" r:id="rId5"/>
    <p:sldId id="271" r:id="rId6"/>
    <p:sldId id="261" r:id="rId7"/>
    <p:sldId id="260" r:id="rId8"/>
    <p:sldId id="262" r:id="rId9"/>
    <p:sldId id="263" r:id="rId10"/>
    <p:sldId id="264" r:id="rId11"/>
    <p:sldId id="265" r:id="rId12"/>
    <p:sldId id="272" r:id="rId13"/>
    <p:sldId id="268" r:id="rId14"/>
    <p:sldId id="269" r:id="rId15"/>
    <p:sldId id="270" r:id="rId16"/>
  </p:sldIdLst>
  <p:sldSz cx="9144000" cy="5143500" type="screen16x9"/>
  <p:notesSz cx="6858000" cy="9144000"/>
  <p:embeddedFontLst>
    <p:embeddedFont>
      <p:font typeface="Proxima Nova" panose="02010600030101010101"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8ea14bfa0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8ea14bfa0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8ea14bfa0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8ea14bfa0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8ea14bfa0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8ea14bfa0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519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8acfaa5f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48acfaa5f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48acfaa5f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48acfaa5f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4e9c3bc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84e9c3bc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479026490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479026490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79026490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79026490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79026490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79026490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79026490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79026490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10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479026490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479026490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4790264906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79026490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790264906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790264906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790264906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79026490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Lab 3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main.cpp</a:t>
            </a:r>
            <a:endParaRPr dirty="0"/>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void printSequence(sequence &amp;seq)</a:t>
            </a:r>
            <a:endParaRPr dirty="0"/>
          </a:p>
          <a:p>
            <a:pPr marL="914400" lvl="1" indent="-317500" algn="l" rtl="0">
              <a:spcBef>
                <a:spcPts val="0"/>
              </a:spcBef>
              <a:spcAft>
                <a:spcPts val="0"/>
              </a:spcAft>
              <a:buSzPts val="1400"/>
              <a:buChar char="○"/>
            </a:pPr>
            <a:r>
              <a:rPr lang="en" dirty="0"/>
              <a:t>Print each item</a:t>
            </a:r>
            <a:endParaRPr dirty="0"/>
          </a:p>
          <a:p>
            <a:pPr marL="457200" lvl="0" indent="-342900" algn="l" rtl="0">
              <a:spcBef>
                <a:spcPts val="0"/>
              </a:spcBef>
              <a:spcAft>
                <a:spcPts val="0"/>
              </a:spcAft>
              <a:buSzPts val="1800"/>
              <a:buChar char="●"/>
            </a:pPr>
            <a:r>
              <a:rPr lang="en-US" dirty="0"/>
              <a:t>v</a:t>
            </a:r>
            <a:r>
              <a:rPr lang="en" dirty="0"/>
              <a:t>oid printStats(sequence &amp;seq)</a:t>
            </a:r>
            <a:endParaRPr dirty="0"/>
          </a:p>
          <a:p>
            <a:pPr marL="914400" lvl="1" indent="-317500" algn="l" rtl="0">
              <a:spcBef>
                <a:spcPts val="0"/>
              </a:spcBef>
              <a:spcAft>
                <a:spcPts val="0"/>
              </a:spcAft>
              <a:buSzPts val="1400"/>
              <a:buChar char="○"/>
            </a:pPr>
            <a:r>
              <a:rPr lang="en-US" dirty="0"/>
              <a:t>P</a:t>
            </a:r>
            <a:r>
              <a:rPr lang="en" dirty="0"/>
              <a:t>rint mean, standard deviation, sum.</a:t>
            </a:r>
            <a:endParaRPr dirty="0"/>
          </a:p>
          <a:p>
            <a:pPr marL="914400" lvl="1" indent="-317500" algn="l" rtl="0">
              <a:spcBef>
                <a:spcPts val="0"/>
              </a:spcBef>
              <a:spcAft>
                <a:spcPts val="0"/>
              </a:spcAft>
              <a:buSzPts val="1400"/>
              <a:buChar char="○"/>
            </a:pPr>
            <a:r>
              <a:rPr lang="en-US" dirty="0"/>
              <a:t>Then print the content</a:t>
            </a:r>
            <a:r>
              <a:rPr lang="en" dirty="0"/>
              <a: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main.cpp</a:t>
            </a:r>
            <a:endParaRPr dirty="0"/>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Create sequence object tester1</a:t>
            </a:r>
          </a:p>
          <a:p>
            <a:pPr marL="457200" lvl="0" indent="-342900" algn="l" rtl="0">
              <a:spcBef>
                <a:spcPts val="0"/>
              </a:spcBef>
              <a:spcAft>
                <a:spcPts val="0"/>
              </a:spcAft>
              <a:buSzPts val="1800"/>
              <a:buChar char="●"/>
            </a:pPr>
            <a:r>
              <a:rPr lang="en-US" dirty="0"/>
              <a:t>Insert 1, 2, 3</a:t>
            </a:r>
          </a:p>
          <a:p>
            <a:pPr marL="457200" lvl="0" indent="-342900" algn="l" rtl="0">
              <a:spcBef>
                <a:spcPts val="0"/>
              </a:spcBef>
              <a:spcAft>
                <a:spcPts val="0"/>
              </a:spcAft>
              <a:buSzPts val="1800"/>
              <a:buChar char="●"/>
            </a:pPr>
            <a:r>
              <a:rPr lang="en-US" dirty="0" err="1"/>
              <a:t>Printstats</a:t>
            </a:r>
            <a:r>
              <a:rPr lang="en-US" dirty="0"/>
              <a:t>(tester1)</a:t>
            </a:r>
          </a:p>
          <a:p>
            <a:pPr marL="457200" lvl="0" indent="-342900" algn="l" rtl="0">
              <a:spcBef>
                <a:spcPts val="0"/>
              </a:spcBef>
              <a:spcAft>
                <a:spcPts val="0"/>
              </a:spcAft>
              <a:buSzPts val="1800"/>
              <a:buChar char="●"/>
            </a:pPr>
            <a:r>
              <a:rPr lang="en-US" dirty="0"/>
              <a:t>Create sequence object tester2</a:t>
            </a:r>
          </a:p>
          <a:p>
            <a:pPr marL="457200" lvl="0" indent="-342900" algn="l" rtl="0">
              <a:spcBef>
                <a:spcPts val="0"/>
              </a:spcBef>
              <a:spcAft>
                <a:spcPts val="0"/>
              </a:spcAft>
              <a:buSzPts val="1800"/>
              <a:buChar char="●"/>
            </a:pPr>
            <a:r>
              <a:rPr lang="en-US" dirty="0"/>
              <a:t>Insert 2, 3, 4</a:t>
            </a:r>
          </a:p>
          <a:p>
            <a:pPr marL="457200" lvl="0" indent="-342900" algn="l" rtl="0">
              <a:spcBef>
                <a:spcPts val="0"/>
              </a:spcBef>
              <a:spcAft>
                <a:spcPts val="0"/>
              </a:spcAft>
              <a:buSzPts val="1800"/>
              <a:buChar char="●"/>
            </a:pPr>
            <a:r>
              <a:rPr lang="en-US" dirty="0" err="1"/>
              <a:t>Printstats</a:t>
            </a:r>
            <a:r>
              <a:rPr lang="en-US" dirty="0"/>
              <a:t>(tester2)</a:t>
            </a:r>
          </a:p>
          <a:p>
            <a:pPr marL="457200" lvl="0" indent="-342900" algn="l" rtl="0">
              <a:spcBef>
                <a:spcPts val="0"/>
              </a:spcBef>
              <a:spcAft>
                <a:spcPts val="0"/>
              </a:spcAft>
              <a:buSzPts val="1800"/>
              <a:buChar char="●"/>
            </a:pPr>
            <a:r>
              <a:rPr lang="en-US" dirty="0"/>
              <a:t>Sequence object tester3 = tester1+tester2</a:t>
            </a:r>
          </a:p>
          <a:p>
            <a:pPr marL="457200" lvl="0" indent="-342900" algn="l" rtl="0">
              <a:spcBef>
                <a:spcPts val="0"/>
              </a:spcBef>
              <a:spcAft>
                <a:spcPts val="0"/>
              </a:spcAft>
              <a:buSzPts val="1800"/>
              <a:buChar char="●"/>
            </a:pPr>
            <a:r>
              <a:rPr lang="en-US" dirty="0" err="1"/>
              <a:t>Printstats</a:t>
            </a:r>
            <a:r>
              <a:rPr lang="en-US" dirty="0"/>
              <a:t>(tester3)</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main.cpp</a:t>
            </a:r>
            <a:endParaRPr dirty="0"/>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All following functions are called by tester3:</a:t>
            </a:r>
          </a:p>
          <a:p>
            <a:pPr marL="457200" lvl="0" indent="-342900" algn="l" rtl="0">
              <a:spcBef>
                <a:spcPts val="0"/>
              </a:spcBef>
              <a:spcAft>
                <a:spcPts val="0"/>
              </a:spcAft>
              <a:buSzPts val="1800"/>
              <a:buChar char="●"/>
            </a:pPr>
            <a:r>
              <a:rPr lang="en-US" dirty="0"/>
              <a:t>Advance() - </a:t>
            </a:r>
            <a:r>
              <a:rPr lang="en-US" dirty="0" err="1"/>
              <a:t>Printstats</a:t>
            </a:r>
            <a:r>
              <a:rPr lang="en-US" dirty="0"/>
              <a:t>(tester3)</a:t>
            </a:r>
          </a:p>
          <a:p>
            <a:pPr marL="457200" lvl="0" indent="-342900" algn="l" rtl="0">
              <a:spcBef>
                <a:spcPts val="0"/>
              </a:spcBef>
              <a:spcAft>
                <a:spcPts val="0"/>
              </a:spcAft>
              <a:buSzPts val="1800"/>
              <a:buChar char="●"/>
            </a:pPr>
            <a:r>
              <a:rPr lang="en-US" dirty="0"/>
              <a:t>Advance() - </a:t>
            </a:r>
            <a:r>
              <a:rPr lang="en-US" dirty="0" err="1"/>
              <a:t>Printstats</a:t>
            </a:r>
            <a:r>
              <a:rPr lang="en-US" dirty="0"/>
              <a:t>(tester3)</a:t>
            </a:r>
          </a:p>
          <a:p>
            <a:pPr marL="457200" lvl="0" indent="-342900" algn="l" rtl="0">
              <a:spcBef>
                <a:spcPts val="0"/>
              </a:spcBef>
              <a:spcAft>
                <a:spcPts val="0"/>
              </a:spcAft>
              <a:buSzPts val="1800"/>
              <a:buChar char="●"/>
            </a:pPr>
            <a:r>
              <a:rPr lang="en-US" dirty="0" err="1"/>
              <a:t>Remove_front</a:t>
            </a:r>
            <a:r>
              <a:rPr lang="en-US" dirty="0"/>
              <a:t>() – </a:t>
            </a:r>
            <a:r>
              <a:rPr lang="en-US" dirty="0" err="1"/>
              <a:t>Printstats</a:t>
            </a:r>
            <a:r>
              <a:rPr lang="en-US" dirty="0"/>
              <a:t>(tester3)</a:t>
            </a:r>
          </a:p>
          <a:p>
            <a:pPr marL="457200" lvl="0" indent="-342900" algn="l" rtl="0">
              <a:spcBef>
                <a:spcPts val="0"/>
              </a:spcBef>
              <a:spcAft>
                <a:spcPts val="0"/>
              </a:spcAft>
              <a:buSzPts val="1800"/>
              <a:buChar char="●"/>
            </a:pPr>
            <a:r>
              <a:rPr lang="en-US" dirty="0"/>
              <a:t>Advance() - </a:t>
            </a:r>
            <a:r>
              <a:rPr lang="en-US" dirty="0" err="1"/>
              <a:t>Printstats</a:t>
            </a:r>
            <a:r>
              <a:rPr lang="en-US" dirty="0"/>
              <a:t>(tester3)</a:t>
            </a:r>
          </a:p>
          <a:p>
            <a:pPr marL="457200" lvl="0" indent="-342900" algn="l" rtl="0">
              <a:spcBef>
                <a:spcPts val="0"/>
              </a:spcBef>
              <a:spcAft>
                <a:spcPts val="0"/>
              </a:spcAft>
              <a:buSzPts val="1800"/>
              <a:buChar char="●"/>
            </a:pPr>
            <a:r>
              <a:rPr lang="en-US" dirty="0" err="1"/>
              <a:t>Remove_front</a:t>
            </a:r>
            <a:r>
              <a:rPr lang="en-US" dirty="0"/>
              <a:t>() – </a:t>
            </a:r>
            <a:r>
              <a:rPr lang="en-US" dirty="0" err="1"/>
              <a:t>Printstats</a:t>
            </a:r>
            <a:r>
              <a:rPr lang="en-US" dirty="0"/>
              <a:t>(tester3)</a:t>
            </a:r>
          </a:p>
          <a:p>
            <a:r>
              <a:rPr lang="en-US" dirty="0"/>
              <a:t>Advance() - </a:t>
            </a:r>
            <a:r>
              <a:rPr lang="en-US" dirty="0" err="1"/>
              <a:t>Printstats</a:t>
            </a:r>
            <a:r>
              <a:rPr lang="en-US" dirty="0"/>
              <a:t>(tester3)</a:t>
            </a:r>
          </a:p>
          <a:p>
            <a:r>
              <a:rPr lang="en-US" dirty="0" err="1"/>
              <a:t>Remove_current</a:t>
            </a:r>
            <a:r>
              <a:rPr lang="en-US" dirty="0"/>
              <a:t>() – </a:t>
            </a:r>
            <a:r>
              <a:rPr lang="en-US" dirty="0" err="1"/>
              <a:t>Printstats</a:t>
            </a:r>
            <a:r>
              <a:rPr lang="en-US" dirty="0"/>
              <a:t>(tester3)</a:t>
            </a:r>
          </a:p>
          <a:p>
            <a:r>
              <a:rPr lang="en-US" dirty="0" err="1"/>
              <a:t>Attach_back</a:t>
            </a:r>
            <a:r>
              <a:rPr lang="en-US" dirty="0"/>
              <a:t>(14) – </a:t>
            </a:r>
            <a:r>
              <a:rPr lang="en-US" dirty="0" err="1"/>
              <a:t>Printstats</a:t>
            </a:r>
            <a:r>
              <a:rPr lang="en-US" dirty="0"/>
              <a:t>(tester3)</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90859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50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Files</a:t>
            </a:r>
            <a:endParaRPr/>
          </a:p>
        </p:txBody>
      </p:sp>
      <p:sp>
        <p:nvSpPr>
          <p:cNvPr id="131" name="Google Shape;131;p25"/>
          <p:cNvSpPr txBox="1">
            <a:spLocks noGrp="1"/>
          </p:cNvSpPr>
          <p:nvPr>
            <p:ph type="body" idx="1"/>
          </p:nvPr>
        </p:nvSpPr>
        <p:spPr>
          <a:xfrm>
            <a:off x="311700" y="1217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Deliverables</a:t>
            </a:r>
            <a:endParaRPr dirty="0"/>
          </a:p>
          <a:p>
            <a:pPr marL="914400" lvl="1" indent="-317500" algn="l" rtl="0">
              <a:spcBef>
                <a:spcPts val="0"/>
              </a:spcBef>
              <a:spcAft>
                <a:spcPts val="0"/>
              </a:spcAft>
              <a:buSzPts val="1400"/>
              <a:buChar char="○"/>
            </a:pPr>
            <a:r>
              <a:rPr lang="en" dirty="0"/>
              <a:t>sequence1.h</a:t>
            </a:r>
            <a:endParaRPr dirty="0"/>
          </a:p>
          <a:p>
            <a:pPr marL="914400" lvl="1" indent="-317500" algn="l" rtl="0">
              <a:spcBef>
                <a:spcPts val="0"/>
              </a:spcBef>
              <a:spcAft>
                <a:spcPts val="0"/>
              </a:spcAft>
              <a:buSzPts val="1400"/>
              <a:buChar char="○"/>
            </a:pPr>
            <a:r>
              <a:rPr lang="en" dirty="0"/>
              <a:t>sequence1.cpp</a:t>
            </a:r>
            <a:endParaRPr dirty="0"/>
          </a:p>
          <a:p>
            <a:pPr marL="914400" lvl="1" indent="-317500" algn="l" rtl="0">
              <a:spcBef>
                <a:spcPts val="0"/>
              </a:spcBef>
              <a:spcAft>
                <a:spcPts val="0"/>
              </a:spcAft>
              <a:buSzPts val="1400"/>
              <a:buChar char="○"/>
            </a:pPr>
            <a:r>
              <a:rPr lang="en" dirty="0"/>
              <a:t>main.cpp</a:t>
            </a:r>
            <a:endParaRPr dirty="0"/>
          </a:p>
          <a:p>
            <a:pPr marL="457200" lvl="0" indent="-342900" algn="l" rtl="0">
              <a:spcBef>
                <a:spcPts val="0"/>
              </a:spcBef>
              <a:spcAft>
                <a:spcPts val="0"/>
              </a:spcAft>
              <a:buSzPts val="1800"/>
              <a:buChar char="●"/>
            </a:pPr>
            <a:r>
              <a:rPr lang="en" dirty="0"/>
              <a:t>Header files (.h)</a:t>
            </a:r>
            <a:endParaRPr dirty="0"/>
          </a:p>
          <a:p>
            <a:pPr marL="914400" lvl="1" indent="-317500" algn="l" rtl="0">
              <a:spcBef>
                <a:spcPts val="0"/>
              </a:spcBef>
              <a:spcAft>
                <a:spcPts val="0"/>
              </a:spcAft>
              <a:buSzPts val="1400"/>
              <a:buChar char="○"/>
            </a:pPr>
            <a:r>
              <a:rPr lang="en" dirty="0"/>
              <a:t>Define class &amp; class functions. Include pre &amp; post conditions</a:t>
            </a:r>
            <a:endParaRPr dirty="0"/>
          </a:p>
          <a:p>
            <a:pPr marL="457200" lvl="0" indent="-342900" algn="l" rtl="0">
              <a:spcBef>
                <a:spcPts val="0"/>
              </a:spcBef>
              <a:spcAft>
                <a:spcPts val="0"/>
              </a:spcAft>
              <a:buSzPts val="1800"/>
              <a:buChar char="●"/>
            </a:pPr>
            <a:r>
              <a:rPr lang="en" dirty="0"/>
              <a:t>Implementation files (.cpp)</a:t>
            </a:r>
            <a:endParaRPr dirty="0"/>
          </a:p>
          <a:p>
            <a:pPr marL="914400" lvl="1" indent="-317500" algn="l" rtl="0">
              <a:spcBef>
                <a:spcPts val="0"/>
              </a:spcBef>
              <a:spcAft>
                <a:spcPts val="0"/>
              </a:spcAft>
              <a:buSzPts val="1400"/>
              <a:buChar char="○"/>
            </a:pPr>
            <a:r>
              <a:rPr lang="en" dirty="0"/>
              <a:t>Implement functions</a:t>
            </a:r>
            <a:endParaRPr dirty="0"/>
          </a:p>
          <a:p>
            <a:pPr marL="914400" lvl="1" indent="-317500" algn="l" rtl="0">
              <a:spcBef>
                <a:spcPts val="0"/>
              </a:spcBef>
              <a:spcAft>
                <a:spcPts val="0"/>
              </a:spcAft>
              <a:buSzPts val="1400"/>
              <a:buChar char="○"/>
            </a:pPr>
            <a:r>
              <a:rPr lang="en" dirty="0"/>
              <a:t>#include corresponding .h files</a:t>
            </a:r>
            <a:endParaRPr dirty="0"/>
          </a:p>
          <a:p>
            <a:pPr marL="1371600" lvl="2" indent="-317500" algn="l" rtl="0">
              <a:spcBef>
                <a:spcPts val="0"/>
              </a:spcBef>
              <a:spcAft>
                <a:spcPts val="0"/>
              </a:spcAft>
              <a:buSzPts val="1400"/>
              <a:buChar char="■"/>
            </a:pPr>
            <a:r>
              <a:rPr lang="en" dirty="0"/>
              <a:t>Do NOT #include .cpp files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50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Running &amp; Testing the Code</a:t>
            </a:r>
            <a:endParaRPr/>
          </a:p>
        </p:txBody>
      </p:sp>
      <p:sp>
        <p:nvSpPr>
          <p:cNvPr id="137" name="Google Shape;137;p26"/>
          <p:cNvSpPr txBox="1">
            <a:spLocks noGrp="1"/>
          </p:cNvSpPr>
          <p:nvPr>
            <p:ph type="body" idx="1"/>
          </p:nvPr>
        </p:nvSpPr>
        <p:spPr>
          <a:xfrm>
            <a:off x="311700" y="1217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Compilation</a:t>
            </a:r>
            <a:endParaRPr dirty="0"/>
          </a:p>
          <a:p>
            <a:pPr marL="914400" lvl="1" indent="-317500" algn="l" rtl="0">
              <a:spcBef>
                <a:spcPts val="0"/>
              </a:spcBef>
              <a:spcAft>
                <a:spcPts val="0"/>
              </a:spcAft>
              <a:buSzPts val="1400"/>
              <a:buChar char="○"/>
            </a:pPr>
            <a:r>
              <a:rPr lang="en" dirty="0"/>
              <a:t>e.g. g++ sequence1.cpp main.cpp -o </a:t>
            </a:r>
            <a:r>
              <a:rPr lang="en-US" dirty="0"/>
              <a:t>seq</a:t>
            </a:r>
            <a:endParaRPr dirty="0"/>
          </a:p>
          <a:p>
            <a:pPr marL="457200" lvl="0" indent="-342900" algn="l" rtl="0">
              <a:spcBef>
                <a:spcPts val="0"/>
              </a:spcBef>
              <a:spcAft>
                <a:spcPts val="0"/>
              </a:spcAft>
              <a:buSzPts val="1800"/>
              <a:buChar char="●"/>
            </a:pPr>
            <a:r>
              <a:rPr lang="en" dirty="0"/>
              <a:t>Testing</a:t>
            </a:r>
            <a:endParaRPr dirty="0"/>
          </a:p>
          <a:p>
            <a:pPr marL="914400" lvl="1" indent="-317500" algn="l" rtl="0">
              <a:spcBef>
                <a:spcPts val="0"/>
              </a:spcBef>
              <a:spcAft>
                <a:spcPts val="0"/>
              </a:spcAft>
              <a:buSzPts val="1400"/>
              <a:buChar char="○"/>
            </a:pPr>
            <a:r>
              <a:rPr lang="en" dirty="0"/>
              <a:t>Output the result into a file</a:t>
            </a:r>
            <a:endParaRPr dirty="0"/>
          </a:p>
          <a:p>
            <a:pPr marL="1371600" lvl="2" indent="-317500" algn="l" rtl="0">
              <a:spcBef>
                <a:spcPts val="0"/>
              </a:spcBef>
              <a:spcAft>
                <a:spcPts val="0"/>
              </a:spcAft>
              <a:buSzPts val="1400"/>
              <a:buChar char="■"/>
            </a:pPr>
            <a:r>
              <a:rPr lang="en" dirty="0"/>
              <a:t>./&lt;executable name&gt; &gt; &lt;txt filename&gt;</a:t>
            </a:r>
            <a:endParaRPr dirty="0"/>
          </a:p>
          <a:p>
            <a:pPr marL="1828800" lvl="3" indent="-317500" algn="l" rtl="0">
              <a:spcBef>
                <a:spcPts val="0"/>
              </a:spcBef>
              <a:spcAft>
                <a:spcPts val="0"/>
              </a:spcAft>
              <a:buSzPts val="1400"/>
              <a:buChar char="●"/>
            </a:pPr>
            <a:r>
              <a:rPr lang="en" dirty="0"/>
              <a:t>e.g. ./seq  &gt; seq.txt</a:t>
            </a:r>
            <a:endParaRPr dirty="0"/>
          </a:p>
          <a:p>
            <a:pPr marL="914400" lvl="1" indent="-317500" algn="l" rtl="0">
              <a:spcBef>
                <a:spcPts val="0"/>
              </a:spcBef>
              <a:spcAft>
                <a:spcPts val="0"/>
              </a:spcAft>
              <a:buSzPts val="1400"/>
              <a:buChar char="○"/>
            </a:pPr>
            <a:r>
              <a:rPr lang="en" dirty="0"/>
              <a:t>Compare current result to expected output</a:t>
            </a:r>
            <a:endParaRPr dirty="0"/>
          </a:p>
          <a:p>
            <a:pPr marL="1371600" lvl="2" indent="-317500" algn="l" rtl="0">
              <a:spcBef>
                <a:spcPts val="0"/>
              </a:spcBef>
              <a:spcAft>
                <a:spcPts val="0"/>
              </a:spcAft>
              <a:buSzPts val="1400"/>
              <a:buChar char="■"/>
            </a:pPr>
            <a:r>
              <a:rPr lang="en" dirty="0"/>
              <a:t>diff &lt;txt filename&gt; &lt;expected output filename&gt;</a:t>
            </a:r>
            <a:endParaRPr dirty="0"/>
          </a:p>
          <a:p>
            <a:pPr marL="1828800" lvl="3" indent="-317500" algn="l" rtl="0">
              <a:spcBef>
                <a:spcPts val="0"/>
              </a:spcBef>
              <a:spcAft>
                <a:spcPts val="0"/>
              </a:spcAft>
              <a:buSzPts val="1400"/>
              <a:buChar char="●"/>
            </a:pPr>
            <a:r>
              <a:rPr lang="en" dirty="0"/>
              <a:t>e.g. diff seq.txt expected_output.txt</a:t>
            </a:r>
            <a:endParaRPr dirty="0"/>
          </a:p>
          <a:p>
            <a:pPr marL="914400" lvl="1" indent="-317500" algn="l" rtl="0">
              <a:spcBef>
                <a:spcPts val="0"/>
              </a:spcBef>
              <a:spcAft>
                <a:spcPts val="0"/>
              </a:spcAft>
              <a:buSzPts val="1400"/>
              <a:buChar char="○"/>
            </a:pPr>
            <a:r>
              <a:rPr lang="en" dirty="0"/>
              <a:t>See the content of a file</a:t>
            </a:r>
            <a:endParaRPr dirty="0"/>
          </a:p>
          <a:p>
            <a:pPr marL="1371600" lvl="2" indent="-317500" algn="l" rtl="0">
              <a:spcBef>
                <a:spcPts val="0"/>
              </a:spcBef>
              <a:spcAft>
                <a:spcPts val="0"/>
              </a:spcAft>
              <a:buSzPts val="1400"/>
              <a:buChar char="■"/>
            </a:pPr>
            <a:r>
              <a:rPr lang="en" dirty="0"/>
              <a:t>cat &lt;filename&gt;</a:t>
            </a:r>
            <a:endParaRPr dirty="0"/>
          </a:p>
          <a:p>
            <a:pPr marL="1828800" lvl="3" indent="-317500" algn="l" rtl="0">
              <a:spcBef>
                <a:spcPts val="0"/>
              </a:spcBef>
              <a:spcAft>
                <a:spcPts val="0"/>
              </a:spcAft>
              <a:buSzPts val="1400"/>
              <a:buChar char="●"/>
            </a:pPr>
            <a:r>
              <a:rPr lang="en" dirty="0"/>
              <a:t>e.g. cat seq.txt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50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Don’t Forget</a:t>
            </a:r>
            <a:endParaRPr/>
          </a:p>
        </p:txBody>
      </p:sp>
      <p:sp>
        <p:nvSpPr>
          <p:cNvPr id="143" name="Google Shape;143;p27"/>
          <p:cNvSpPr txBox="1">
            <a:spLocks noGrp="1"/>
          </p:cNvSpPr>
          <p:nvPr>
            <p:ph type="body" idx="1"/>
          </p:nvPr>
        </p:nvSpPr>
        <p:spPr>
          <a:xfrm>
            <a:off x="311700" y="1217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Demo code to me</a:t>
            </a:r>
            <a:endParaRPr dirty="0"/>
          </a:p>
          <a:p>
            <a:pPr marL="914400" lvl="1" indent="-317500" algn="l" rtl="0">
              <a:spcBef>
                <a:spcPts val="0"/>
              </a:spcBef>
              <a:spcAft>
                <a:spcPts val="0"/>
              </a:spcAft>
              <a:buSzPts val="1400"/>
              <a:buChar char="○"/>
            </a:pPr>
            <a:r>
              <a:rPr lang="en" dirty="0"/>
              <a:t>Either today or next week</a:t>
            </a:r>
            <a:endParaRPr dirty="0"/>
          </a:p>
          <a:p>
            <a:pPr marL="457200" lvl="0" indent="-342900" algn="l" rtl="0">
              <a:spcBef>
                <a:spcPts val="0"/>
              </a:spcBef>
              <a:spcAft>
                <a:spcPts val="0"/>
              </a:spcAft>
              <a:buSzPts val="1800"/>
              <a:buChar char="●"/>
            </a:pPr>
            <a:r>
              <a:rPr lang="en"/>
              <a:t>Submit </a:t>
            </a:r>
            <a:r>
              <a:rPr lang="en" dirty="0"/>
              <a:t>the code on time</a:t>
            </a:r>
            <a:endParaRPr dirty="0"/>
          </a:p>
          <a:p>
            <a:pPr marL="457200" lvl="0" indent="-342900" algn="l" rtl="0">
              <a:spcBef>
                <a:spcPts val="0"/>
              </a:spcBef>
              <a:spcAft>
                <a:spcPts val="0"/>
              </a:spcAft>
              <a:buSzPts val="1800"/>
              <a:buChar char="●"/>
            </a:pPr>
            <a:r>
              <a:rPr lang="en" dirty="0"/>
              <a:t>Comment the code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50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a:t>
            </a:r>
            <a:r>
              <a:rPr lang="en-US" altLang="zh-CN" dirty="0"/>
              <a:t>Sequence</a:t>
            </a:r>
            <a:endParaRPr dirty="0"/>
          </a:p>
        </p:txBody>
      </p:sp>
      <p:sp>
        <p:nvSpPr>
          <p:cNvPr id="65" name="Google Shape;65;p14"/>
          <p:cNvSpPr txBox="1">
            <a:spLocks noGrp="1"/>
          </p:cNvSpPr>
          <p:nvPr>
            <p:ph type="body" idx="1"/>
          </p:nvPr>
        </p:nvSpPr>
        <p:spPr>
          <a:xfrm>
            <a:off x="311700" y="1217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A sequence class is similar to a bag—both contain a bunch of items, but unlike a bag, the items in a sequence are arranged in an order.</a:t>
            </a:r>
          </a:p>
          <a:p>
            <a:pPr marL="457200" lvl="0" indent="-342900" algn="l" rtl="0">
              <a:spcBef>
                <a:spcPts val="0"/>
              </a:spcBef>
              <a:spcAft>
                <a:spcPts val="0"/>
              </a:spcAft>
              <a:buClr>
                <a:schemeClr val="accent5"/>
              </a:buClr>
              <a:buSzPts val="1800"/>
              <a:buChar char="●"/>
            </a:pPr>
            <a:r>
              <a:rPr lang="en-US" dirty="0">
                <a:solidFill>
                  <a:srgbClr val="FF0000"/>
                </a:solidFill>
              </a:rPr>
              <a:t>In contrast to the bag class, the member functions of a sequence will allow a program to step through the sequence one item at a time</a:t>
            </a:r>
          </a:p>
          <a:p>
            <a:pPr>
              <a:buClr>
                <a:schemeClr val="accent5"/>
              </a:buClr>
            </a:pPr>
            <a:r>
              <a:rPr lang="en-US" dirty="0">
                <a:solidFill>
                  <a:srgbClr val="FF0000"/>
                </a:solidFill>
              </a:rPr>
              <a:t>Also permit a program to control precisely where items are inserted and removed within the sequence. </a:t>
            </a:r>
          </a:p>
          <a:p>
            <a:pPr marL="457200" lvl="0" indent="-342900" algn="l" rtl="0">
              <a:spcBef>
                <a:spcPts val="0"/>
              </a:spcBef>
              <a:spcAft>
                <a:spcPts val="0"/>
              </a:spcAft>
              <a:buClr>
                <a:schemeClr val="accent5"/>
              </a:buClr>
              <a:buSzPts val="1800"/>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50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0: Copy/Paste Functions &amp; Variables</a:t>
            </a:r>
            <a:endParaRPr/>
          </a:p>
        </p:txBody>
      </p:sp>
      <p:sp>
        <p:nvSpPr>
          <p:cNvPr id="77" name="Google Shape;77;p16"/>
          <p:cNvSpPr txBox="1">
            <a:spLocks noGrp="1"/>
          </p:cNvSpPr>
          <p:nvPr>
            <p:ph type="body" idx="1"/>
          </p:nvPr>
        </p:nvSpPr>
        <p:spPr>
          <a:xfrm>
            <a:off x="311700" y="1217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Private variables</a:t>
            </a:r>
            <a:endParaRPr dirty="0"/>
          </a:p>
          <a:p>
            <a:pPr marL="914400" lvl="1" indent="-317500" algn="l" rtl="0">
              <a:spcBef>
                <a:spcPts val="0"/>
              </a:spcBef>
              <a:spcAft>
                <a:spcPts val="0"/>
              </a:spcAft>
              <a:buSzPts val="1400"/>
              <a:buChar char="○"/>
            </a:pPr>
            <a:r>
              <a:rPr lang="en-US" dirty="0"/>
              <a:t>v</a:t>
            </a:r>
            <a:r>
              <a:rPr lang="en" dirty="0"/>
              <a:t>alue_type data[CAPACITY] // </a:t>
            </a:r>
            <a:r>
              <a:rPr lang="en-US" dirty="0"/>
              <a:t>sequence</a:t>
            </a:r>
            <a:endParaRPr dirty="0"/>
          </a:p>
          <a:p>
            <a:pPr marL="914400" lvl="1" indent="-317500" algn="l" rtl="0">
              <a:spcBef>
                <a:spcPts val="0"/>
              </a:spcBef>
              <a:spcAft>
                <a:spcPts val="0"/>
              </a:spcAft>
              <a:buSzPts val="1400"/>
              <a:buChar char="○"/>
            </a:pPr>
            <a:r>
              <a:rPr lang="en-US" dirty="0"/>
              <a:t>s</a:t>
            </a:r>
            <a:r>
              <a:rPr lang="en" dirty="0"/>
              <a:t>ize_type used // amount of </a:t>
            </a:r>
            <a:r>
              <a:rPr lang="en-US" dirty="0"/>
              <a:t>items</a:t>
            </a:r>
            <a:endParaRPr dirty="0"/>
          </a:p>
          <a:p>
            <a:pPr marL="914400" lvl="1" indent="-317500" algn="l" rtl="0">
              <a:spcBef>
                <a:spcPts val="0"/>
              </a:spcBef>
              <a:spcAft>
                <a:spcPts val="0"/>
              </a:spcAft>
              <a:buSzPts val="1400"/>
              <a:buChar char="○"/>
            </a:pPr>
            <a:r>
              <a:rPr lang="en-US" dirty="0"/>
              <a:t>s</a:t>
            </a:r>
            <a:r>
              <a:rPr lang="en" dirty="0"/>
              <a:t>ize_type current_index //iterator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50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0: Copy/Paste Functions &amp; Variables</a:t>
            </a:r>
            <a:endParaRPr/>
          </a:p>
        </p:txBody>
      </p:sp>
      <p:sp>
        <p:nvSpPr>
          <p:cNvPr id="71" name="Google Shape;71;p15"/>
          <p:cNvSpPr txBox="1">
            <a:spLocks noGrp="1"/>
          </p:cNvSpPr>
          <p:nvPr>
            <p:ph type="body" idx="1"/>
          </p:nvPr>
        </p:nvSpPr>
        <p:spPr>
          <a:xfrm>
            <a:off x="311700" y="12172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Public Functions</a:t>
            </a:r>
            <a:endParaRPr dirty="0"/>
          </a:p>
          <a:p>
            <a:pPr marL="914400" lvl="1" indent="-317500" algn="l" rtl="0">
              <a:spcBef>
                <a:spcPts val="0"/>
              </a:spcBef>
              <a:spcAft>
                <a:spcPts val="0"/>
              </a:spcAft>
              <a:buSzPts val="1400"/>
              <a:buChar char="○"/>
            </a:pPr>
            <a:r>
              <a:rPr lang="en-US" altLang="zh-CN" dirty="0"/>
              <a:t>sequence</a:t>
            </a:r>
            <a:r>
              <a:rPr lang="en" dirty="0"/>
              <a:t>(); //constructor </a:t>
            </a:r>
            <a:endParaRPr dirty="0"/>
          </a:p>
          <a:p>
            <a:pPr marL="914400" lvl="1" indent="-317500" algn="l" rtl="0">
              <a:spcBef>
                <a:spcPts val="0"/>
              </a:spcBef>
              <a:spcAft>
                <a:spcPts val="0"/>
              </a:spcAft>
              <a:buSzPts val="1400"/>
              <a:buChar char="○"/>
            </a:pPr>
            <a:r>
              <a:rPr lang="en" dirty="0"/>
              <a:t>void start(); </a:t>
            </a:r>
            <a:endParaRPr lang="en-US" dirty="0"/>
          </a:p>
          <a:p>
            <a:pPr marL="914400" lvl="1" indent="-317500" algn="l" rtl="0">
              <a:spcBef>
                <a:spcPts val="0"/>
              </a:spcBef>
              <a:spcAft>
                <a:spcPts val="0"/>
              </a:spcAft>
              <a:buSzPts val="1400"/>
              <a:buChar char="○"/>
            </a:pPr>
            <a:r>
              <a:rPr lang="en-US" dirty="0"/>
              <a:t>void end(); </a:t>
            </a:r>
          </a:p>
          <a:p>
            <a:pPr marL="914400" lvl="1" indent="-317500" algn="l" rtl="0">
              <a:spcBef>
                <a:spcPts val="0"/>
              </a:spcBef>
              <a:spcAft>
                <a:spcPts val="0"/>
              </a:spcAft>
              <a:buSzPts val="1400"/>
              <a:buChar char="○"/>
            </a:pPr>
            <a:r>
              <a:rPr lang="en" dirty="0"/>
              <a:t>void last(); </a:t>
            </a:r>
            <a:endParaRPr dirty="0"/>
          </a:p>
          <a:p>
            <a:pPr marL="914400" lvl="1" indent="-317500" algn="l" rtl="0">
              <a:spcBef>
                <a:spcPts val="0"/>
              </a:spcBef>
              <a:spcAft>
                <a:spcPts val="0"/>
              </a:spcAft>
              <a:buSzPts val="1400"/>
              <a:buChar char="○"/>
            </a:pPr>
            <a:r>
              <a:rPr lang="en-US" dirty="0"/>
              <a:t>v</a:t>
            </a:r>
            <a:r>
              <a:rPr lang="en" dirty="0"/>
              <a:t>oid advance(); </a:t>
            </a:r>
            <a:endParaRPr dirty="0"/>
          </a:p>
          <a:p>
            <a:pPr marL="914400" lvl="1" indent="-317500" algn="l" rtl="0">
              <a:spcBef>
                <a:spcPts val="0"/>
              </a:spcBef>
              <a:spcAft>
                <a:spcPts val="0"/>
              </a:spcAft>
              <a:buSzPts val="1400"/>
              <a:buChar char="○"/>
            </a:pPr>
            <a:r>
              <a:rPr lang="en" dirty="0"/>
              <a:t>void retreat(); </a:t>
            </a:r>
            <a:endParaRPr dirty="0"/>
          </a:p>
          <a:p>
            <a:pPr marL="914400" lvl="1" indent="-317500" algn="l" rtl="0">
              <a:spcBef>
                <a:spcPts val="0"/>
              </a:spcBef>
              <a:spcAft>
                <a:spcPts val="0"/>
              </a:spcAft>
              <a:buSzPts val="1400"/>
              <a:buChar char="○"/>
            </a:pPr>
            <a:r>
              <a:rPr lang="en" dirty="0"/>
              <a:t>void insert(const value_type&amp; entry); </a:t>
            </a:r>
            <a:endParaRPr dirty="0"/>
          </a:p>
          <a:p>
            <a:pPr marL="914400" lvl="1" indent="-317500" algn="l" rtl="0">
              <a:spcBef>
                <a:spcPts val="0"/>
              </a:spcBef>
              <a:spcAft>
                <a:spcPts val="0"/>
              </a:spcAft>
              <a:buSzPts val="1400"/>
              <a:buChar char="○"/>
            </a:pPr>
            <a:r>
              <a:rPr lang="en" dirty="0"/>
              <a:t>void insert_front(const value_type&amp; entry); </a:t>
            </a:r>
            <a:endParaRPr dirty="0"/>
          </a:p>
          <a:p>
            <a:pPr marL="914400" lvl="1" indent="-317500" algn="l" rtl="0">
              <a:spcBef>
                <a:spcPts val="0"/>
              </a:spcBef>
              <a:spcAft>
                <a:spcPts val="0"/>
              </a:spcAft>
              <a:buSzPts val="1400"/>
              <a:buChar char="○"/>
            </a:pPr>
            <a:r>
              <a:rPr lang="en" dirty="0"/>
              <a:t>void attach(const value_type&amp; entry); </a:t>
            </a:r>
            <a:endParaRPr dirty="0"/>
          </a:p>
          <a:p>
            <a:pPr marL="914400" lvl="1" indent="-317500" algn="l" rtl="0">
              <a:spcBef>
                <a:spcPts val="0"/>
              </a:spcBef>
              <a:spcAft>
                <a:spcPts val="0"/>
              </a:spcAft>
              <a:buSzPts val="1400"/>
              <a:buChar char="○"/>
            </a:pPr>
            <a:r>
              <a:rPr lang="en" dirty="0"/>
              <a:t>void attach_back(const value_type&amp; entry);</a:t>
            </a:r>
            <a:endParaRPr dirty="0"/>
          </a:p>
          <a:p>
            <a:pPr marL="914400" lvl="1" indent="-317500" algn="l" rtl="0">
              <a:spcBef>
                <a:spcPts val="0"/>
              </a:spcBef>
              <a:spcAft>
                <a:spcPts val="0"/>
              </a:spcAft>
              <a:buSzPts val="1400"/>
              <a:buChar char="○"/>
            </a:pPr>
            <a:r>
              <a:rPr lang="en-US" dirty="0"/>
              <a:t>v</a:t>
            </a:r>
            <a:r>
              <a:rPr lang="en" dirty="0"/>
              <a:t>oid remove</a:t>
            </a:r>
            <a:r>
              <a:rPr lang="en-US" dirty="0"/>
              <a:t>_current();</a:t>
            </a:r>
          </a:p>
          <a:p>
            <a:pPr marL="914400" lvl="1" indent="-317500" algn="l" rtl="0">
              <a:spcBef>
                <a:spcPts val="0"/>
              </a:spcBef>
              <a:spcAft>
                <a:spcPts val="0"/>
              </a:spcAft>
              <a:buSzPts val="1400"/>
              <a:buChar char="○"/>
            </a:pPr>
            <a:r>
              <a:rPr lang="en-US" dirty="0"/>
              <a:t>void </a:t>
            </a:r>
            <a:r>
              <a:rPr lang="en-US" dirty="0" err="1"/>
              <a:t>remove_front</a:t>
            </a:r>
            <a:r>
              <a:rPr lang="en-US"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50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0: Copy/Paste Functions &amp; Variables</a:t>
            </a:r>
            <a:endParaRPr/>
          </a:p>
        </p:txBody>
      </p:sp>
      <p:sp>
        <p:nvSpPr>
          <p:cNvPr id="71" name="Google Shape;71;p15"/>
          <p:cNvSpPr txBox="1">
            <a:spLocks noGrp="1"/>
          </p:cNvSpPr>
          <p:nvPr>
            <p:ph type="body" idx="1"/>
          </p:nvPr>
        </p:nvSpPr>
        <p:spPr>
          <a:xfrm>
            <a:off x="311700" y="1217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Public Functions</a:t>
            </a:r>
          </a:p>
          <a:p>
            <a:pPr marL="914400" lvl="1" indent="-317500" algn="l" rtl="0">
              <a:spcBef>
                <a:spcPts val="0"/>
              </a:spcBef>
              <a:spcAft>
                <a:spcPts val="0"/>
              </a:spcAft>
              <a:buSzPts val="1400"/>
              <a:buChar char="○"/>
            </a:pPr>
            <a:r>
              <a:rPr lang="en-US" dirty="0" err="1"/>
              <a:t>size_type</a:t>
            </a:r>
            <a:r>
              <a:rPr lang="en-US" dirty="0"/>
              <a:t> size() const;</a:t>
            </a:r>
          </a:p>
          <a:p>
            <a:pPr marL="914400" lvl="1" indent="-317500" algn="l" rtl="0">
              <a:spcBef>
                <a:spcPts val="0"/>
              </a:spcBef>
              <a:spcAft>
                <a:spcPts val="0"/>
              </a:spcAft>
              <a:buSzPts val="1400"/>
              <a:buChar char="○"/>
            </a:pPr>
            <a:r>
              <a:rPr lang="en-US" dirty="0"/>
              <a:t>bool </a:t>
            </a:r>
            <a:r>
              <a:rPr lang="en-US" dirty="0" err="1"/>
              <a:t>is_item</a:t>
            </a:r>
            <a:r>
              <a:rPr lang="en-US" dirty="0"/>
              <a:t>() const;</a:t>
            </a:r>
          </a:p>
          <a:p>
            <a:pPr marL="914400" lvl="1" indent="-317500" algn="l" rtl="0">
              <a:spcBef>
                <a:spcPts val="0"/>
              </a:spcBef>
              <a:spcAft>
                <a:spcPts val="0"/>
              </a:spcAft>
              <a:buSzPts val="1400"/>
              <a:buChar char="○"/>
            </a:pPr>
            <a:r>
              <a:rPr lang="en-US" dirty="0" err="1"/>
              <a:t>value_type</a:t>
            </a:r>
            <a:r>
              <a:rPr lang="en-US" dirty="0"/>
              <a:t> current() const;</a:t>
            </a:r>
          </a:p>
          <a:p>
            <a:pPr marL="914400" lvl="1" indent="-317500" algn="l" rtl="0">
              <a:spcBef>
                <a:spcPts val="0"/>
              </a:spcBef>
              <a:spcAft>
                <a:spcPts val="0"/>
              </a:spcAft>
              <a:buSzPts val="1400"/>
              <a:buChar char="○"/>
            </a:pPr>
            <a:r>
              <a:rPr lang="en-US" dirty="0" err="1"/>
              <a:t>size_type</a:t>
            </a:r>
            <a:r>
              <a:rPr lang="en-US" dirty="0"/>
              <a:t> index() const; \\optional</a:t>
            </a:r>
          </a:p>
          <a:p>
            <a:pPr marL="914400" lvl="1" indent="-317500" algn="l" rtl="0">
              <a:spcBef>
                <a:spcPts val="0"/>
              </a:spcBef>
              <a:spcAft>
                <a:spcPts val="0"/>
              </a:spcAft>
              <a:buSzPts val="1400"/>
              <a:buChar char="○"/>
            </a:pPr>
            <a:r>
              <a:rPr lang="en-US" dirty="0" err="1"/>
              <a:t>value_type</a:t>
            </a:r>
            <a:r>
              <a:rPr lang="en-US" dirty="0"/>
              <a:t> operator[](int index) const;</a:t>
            </a:r>
          </a:p>
          <a:p>
            <a:pPr marL="914400" lvl="1" indent="-317500" algn="l" rtl="0">
              <a:spcBef>
                <a:spcPts val="0"/>
              </a:spcBef>
              <a:spcAft>
                <a:spcPts val="0"/>
              </a:spcAft>
              <a:buSzPts val="1400"/>
              <a:buChar char="○"/>
            </a:pPr>
            <a:r>
              <a:rPr lang="en-US" dirty="0"/>
              <a:t>double mean() const;</a:t>
            </a:r>
          </a:p>
          <a:p>
            <a:pPr marL="914400" lvl="1" indent="-317500" algn="l" rtl="0">
              <a:spcBef>
                <a:spcPts val="0"/>
              </a:spcBef>
              <a:spcAft>
                <a:spcPts val="0"/>
              </a:spcAft>
              <a:buSzPts val="1400"/>
              <a:buChar char="○"/>
            </a:pPr>
            <a:r>
              <a:rPr lang="en-US" dirty="0"/>
              <a:t>double </a:t>
            </a:r>
            <a:r>
              <a:rPr lang="en-US" dirty="0" err="1"/>
              <a:t>standardDeviation</a:t>
            </a:r>
            <a:r>
              <a:rPr lang="en-US" dirty="0"/>
              <a:t>() const;</a:t>
            </a:r>
          </a:p>
          <a:p>
            <a:pPr marL="914400" lvl="1" indent="-317500" algn="l" rtl="0">
              <a:spcBef>
                <a:spcPts val="0"/>
              </a:spcBef>
              <a:spcAft>
                <a:spcPts val="0"/>
              </a:spcAft>
              <a:buSzPts val="1400"/>
              <a:buChar char="○"/>
            </a:pPr>
            <a:r>
              <a:rPr lang="en-US" dirty="0"/>
              <a:t>sequence operator+(sequence&amp; </a:t>
            </a:r>
            <a:r>
              <a:rPr lang="en-US" dirty="0" err="1"/>
              <a:t>lhs</a:t>
            </a:r>
            <a:r>
              <a:rPr lang="en-US" dirty="0"/>
              <a:t>, sequence&amp; </a:t>
            </a:r>
            <a:r>
              <a:rPr lang="en-US" dirty="0" err="1"/>
              <a:t>rhs</a:t>
            </a:r>
            <a:r>
              <a:rPr lang="en-US" dirty="0"/>
              <a:t>);</a:t>
            </a:r>
          </a:p>
          <a:p>
            <a:pPr marL="914400" lvl="1" indent="-317500" algn="l" rtl="0">
              <a:spcBef>
                <a:spcPts val="0"/>
              </a:spcBef>
              <a:spcAft>
                <a:spcPts val="0"/>
              </a:spcAft>
              <a:buSzPts val="1400"/>
              <a:buChar char="○"/>
            </a:pPr>
            <a:r>
              <a:rPr lang="en-US" dirty="0"/>
              <a:t>sequence operator+=(sequence&amp; </a:t>
            </a:r>
            <a:r>
              <a:rPr lang="en-US" dirty="0" err="1"/>
              <a:t>lhs</a:t>
            </a:r>
            <a:r>
              <a:rPr lang="en-US" dirty="0"/>
              <a:t>, sequence&amp; </a:t>
            </a:r>
            <a:r>
              <a:rPr lang="en-US" dirty="0" err="1"/>
              <a:t>rhs</a:t>
            </a:r>
            <a:r>
              <a:rPr lang="en-US" dirty="0"/>
              <a:t>);</a:t>
            </a:r>
          </a:p>
          <a:p>
            <a:pPr marL="914400" lvl="1" indent="-317500" algn="l" rtl="0">
              <a:spcBef>
                <a:spcPts val="0"/>
              </a:spcBef>
              <a:spcAft>
                <a:spcPts val="0"/>
              </a:spcAft>
              <a:buSzPts val="1400"/>
              <a:buChar char="○"/>
            </a:pPr>
            <a:r>
              <a:rPr lang="en-US" dirty="0"/>
              <a:t>sequence::</a:t>
            </a:r>
            <a:r>
              <a:rPr lang="en-US" dirty="0" err="1"/>
              <a:t>value_type</a:t>
            </a:r>
            <a:r>
              <a:rPr lang="en-US" dirty="0"/>
              <a:t> summation(const sequence &amp;s);</a:t>
            </a:r>
          </a:p>
        </p:txBody>
      </p:sp>
    </p:spTree>
    <p:extLst>
      <p:ext uri="{BB962C8B-B14F-4D97-AF65-F5344CB8AC3E}">
        <p14:creationId xmlns:p14="http://schemas.microsoft.com/office/powerpoint/2010/main" val="240439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50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 1: Implement Constructor &amp; is_item()</a:t>
            </a:r>
            <a:endParaRPr dirty="0"/>
          </a:p>
        </p:txBody>
      </p:sp>
      <p:sp>
        <p:nvSpPr>
          <p:cNvPr id="89" name="Google Shape;89;p18"/>
          <p:cNvSpPr txBox="1">
            <a:spLocks noGrp="1"/>
          </p:cNvSpPr>
          <p:nvPr>
            <p:ph type="body" idx="1"/>
          </p:nvPr>
        </p:nvSpPr>
        <p:spPr>
          <a:xfrm>
            <a:off x="311700" y="1217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sequence()</a:t>
            </a:r>
            <a:endParaRPr dirty="0"/>
          </a:p>
          <a:p>
            <a:pPr marL="914400" lvl="1" indent="-317500" algn="l" rtl="0">
              <a:spcBef>
                <a:spcPts val="0"/>
              </a:spcBef>
              <a:spcAft>
                <a:spcPts val="0"/>
              </a:spcAft>
              <a:buSzPts val="1400"/>
              <a:buChar char="○"/>
            </a:pPr>
            <a:r>
              <a:rPr lang="en" dirty="0"/>
              <a:t>Set private variables to initial condition</a:t>
            </a:r>
          </a:p>
          <a:p>
            <a:r>
              <a:rPr lang="en-US" dirty="0"/>
              <a:t>bool </a:t>
            </a:r>
            <a:r>
              <a:rPr lang="en-US" dirty="0" err="1"/>
              <a:t>is_item</a:t>
            </a:r>
            <a:r>
              <a:rPr lang="en-US" dirty="0"/>
              <a:t>() const;</a:t>
            </a:r>
          </a:p>
          <a:p>
            <a:pPr marL="914400" lvl="1" indent="-317500" algn="l" rtl="0">
              <a:spcBef>
                <a:spcPts val="0"/>
              </a:spcBef>
              <a:spcAft>
                <a:spcPts val="0"/>
              </a:spcAft>
              <a:buSzPts val="1400"/>
              <a:buChar char="○"/>
            </a:pPr>
            <a:r>
              <a:rPr lang="en-US" dirty="0"/>
              <a:t>A true return value indicates that there is a valid "current" item</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50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 2: Implement Modification Member Functions</a:t>
            </a:r>
            <a:endParaRPr dirty="0"/>
          </a:p>
        </p:txBody>
      </p:sp>
      <p:sp>
        <p:nvSpPr>
          <p:cNvPr id="83" name="Google Shape;83;p17"/>
          <p:cNvSpPr txBox="1">
            <a:spLocks noGrp="1"/>
          </p:cNvSpPr>
          <p:nvPr>
            <p:ph type="body" idx="1"/>
          </p:nvPr>
        </p:nvSpPr>
        <p:spPr>
          <a:xfrm>
            <a:off x="311700" y="1217275"/>
            <a:ext cx="8520600" cy="3555616"/>
          </a:xfrm>
          <a:prstGeom prst="rect">
            <a:avLst/>
          </a:prstGeom>
        </p:spPr>
        <p:txBody>
          <a:bodyPr spcFirstLastPara="1" wrap="square" lIns="91425" tIns="91425" rIns="91425" bIns="91425" anchor="t" anchorCtr="0">
            <a:normAutofit fontScale="55000" lnSpcReduction="20000"/>
          </a:bodyPr>
          <a:lstStyle/>
          <a:p>
            <a:pPr marL="457200" lvl="0" indent="-342900" algn="l" rtl="0">
              <a:spcBef>
                <a:spcPts val="0"/>
              </a:spcBef>
              <a:spcAft>
                <a:spcPts val="0"/>
              </a:spcAft>
              <a:buSzPts val="1800"/>
              <a:buChar char="●"/>
            </a:pPr>
            <a:r>
              <a:rPr lang="en-US" sz="2300" dirty="0"/>
              <a:t>void start(); // set iterator to 0</a:t>
            </a:r>
          </a:p>
          <a:p>
            <a:pPr marL="457200" lvl="0" indent="-342900" algn="l" rtl="0">
              <a:spcBef>
                <a:spcPts val="0"/>
              </a:spcBef>
              <a:spcAft>
                <a:spcPts val="0"/>
              </a:spcAft>
              <a:buSzPts val="1800"/>
              <a:buChar char="●"/>
            </a:pPr>
            <a:r>
              <a:rPr lang="en-US" sz="2300" dirty="0"/>
              <a:t>void end(); // set iterator pointing to the last item</a:t>
            </a:r>
          </a:p>
          <a:p>
            <a:pPr marL="457200" lvl="0" indent="-342900" algn="l" rtl="0">
              <a:spcBef>
                <a:spcPts val="0"/>
              </a:spcBef>
              <a:spcAft>
                <a:spcPts val="0"/>
              </a:spcAft>
              <a:buSzPts val="1800"/>
              <a:buChar char="●"/>
            </a:pPr>
            <a:r>
              <a:rPr lang="en-US" sz="2300" dirty="0"/>
              <a:t>void last(); // set iterator pointing to the last slot</a:t>
            </a:r>
          </a:p>
          <a:p>
            <a:pPr marL="457200" lvl="0" indent="-342900" algn="l" rtl="0">
              <a:spcBef>
                <a:spcPts val="0"/>
              </a:spcBef>
              <a:spcAft>
                <a:spcPts val="0"/>
              </a:spcAft>
              <a:buSzPts val="1800"/>
              <a:buChar char="●"/>
            </a:pPr>
            <a:r>
              <a:rPr lang="en-US" sz="2300" dirty="0"/>
              <a:t>void advance(); // increase the iterator value by 1</a:t>
            </a:r>
          </a:p>
          <a:p>
            <a:pPr marL="457200" lvl="0" indent="-342900" algn="l" rtl="0">
              <a:spcBef>
                <a:spcPts val="0"/>
              </a:spcBef>
              <a:spcAft>
                <a:spcPts val="0"/>
              </a:spcAft>
              <a:buSzPts val="1800"/>
              <a:buChar char="●"/>
            </a:pPr>
            <a:r>
              <a:rPr lang="en-US" sz="2300" dirty="0"/>
              <a:t>void retreat(); // reduce the iterator value by 1</a:t>
            </a:r>
          </a:p>
          <a:p>
            <a:pPr marL="457200" lvl="0" indent="-342900" algn="l" rtl="0">
              <a:spcBef>
                <a:spcPts val="0"/>
              </a:spcBef>
              <a:spcAft>
                <a:spcPts val="0"/>
              </a:spcAft>
              <a:buSzPts val="1800"/>
              <a:buChar char="●"/>
            </a:pPr>
            <a:r>
              <a:rPr lang="en-US" sz="2300" dirty="0"/>
              <a:t>void insert(const </a:t>
            </a:r>
            <a:r>
              <a:rPr lang="en-US" sz="2300" dirty="0" err="1"/>
              <a:t>value_type</a:t>
            </a:r>
            <a:r>
              <a:rPr lang="en-US" sz="2300" dirty="0"/>
              <a:t>&amp; entry);</a:t>
            </a:r>
          </a:p>
          <a:p>
            <a:pPr marL="914400" lvl="1" indent="-317500" algn="l" rtl="0">
              <a:spcBef>
                <a:spcPts val="0"/>
              </a:spcBef>
              <a:spcAft>
                <a:spcPts val="0"/>
              </a:spcAft>
              <a:buSzPts val="1400"/>
              <a:buChar char="○"/>
            </a:pPr>
            <a:r>
              <a:rPr lang="en-US" sz="2000" dirty="0"/>
              <a:t>A new copy of entry has been inserted in the sequence before the current item. If there was no current item, the new entry has been inserted at the front. In either case, the new item is now the current item of the sequence. </a:t>
            </a:r>
          </a:p>
          <a:p>
            <a:pPr marL="457200" lvl="0" indent="-342900" algn="l" rtl="0">
              <a:spcBef>
                <a:spcPts val="0"/>
              </a:spcBef>
              <a:spcAft>
                <a:spcPts val="0"/>
              </a:spcAft>
              <a:buSzPts val="1800"/>
              <a:buChar char="●"/>
            </a:pPr>
            <a:r>
              <a:rPr lang="en-US" sz="2300" dirty="0"/>
              <a:t>void </a:t>
            </a:r>
            <a:r>
              <a:rPr lang="en-US" sz="2300" dirty="0" err="1"/>
              <a:t>insert_front</a:t>
            </a:r>
            <a:r>
              <a:rPr lang="en-US" sz="2300" dirty="0"/>
              <a:t>(const </a:t>
            </a:r>
            <a:r>
              <a:rPr lang="en-US" sz="2300" dirty="0" err="1"/>
              <a:t>value_type</a:t>
            </a:r>
            <a:r>
              <a:rPr lang="en-US" sz="2300" dirty="0"/>
              <a:t>&amp; entry); </a:t>
            </a:r>
          </a:p>
          <a:p>
            <a:pPr marL="457200" lvl="0" indent="-342900" algn="l" rtl="0">
              <a:spcBef>
                <a:spcPts val="0"/>
              </a:spcBef>
              <a:spcAft>
                <a:spcPts val="0"/>
              </a:spcAft>
              <a:buSzPts val="1800"/>
              <a:buChar char="●"/>
            </a:pPr>
            <a:r>
              <a:rPr lang="en-US" sz="2300" dirty="0"/>
              <a:t>void attach(const </a:t>
            </a:r>
            <a:r>
              <a:rPr lang="en-US" sz="2300" dirty="0" err="1"/>
              <a:t>value_type</a:t>
            </a:r>
            <a:r>
              <a:rPr lang="en-US" sz="2300" dirty="0"/>
              <a:t>&amp; entry); </a:t>
            </a:r>
          </a:p>
          <a:p>
            <a:pPr marL="457200" lvl="0" indent="-342900" algn="l" rtl="0">
              <a:spcBef>
                <a:spcPts val="0"/>
              </a:spcBef>
              <a:spcAft>
                <a:spcPts val="0"/>
              </a:spcAft>
              <a:buSzPts val="1800"/>
              <a:buChar char="●"/>
            </a:pPr>
            <a:r>
              <a:rPr lang="en-US" sz="2300" dirty="0"/>
              <a:t>void </a:t>
            </a:r>
            <a:r>
              <a:rPr lang="en-US" sz="2300" dirty="0" err="1"/>
              <a:t>attach_back</a:t>
            </a:r>
            <a:r>
              <a:rPr lang="en-US" sz="2300" dirty="0"/>
              <a:t>(const </a:t>
            </a:r>
            <a:r>
              <a:rPr lang="en-US" sz="2300" dirty="0" err="1"/>
              <a:t>value_type</a:t>
            </a:r>
            <a:r>
              <a:rPr lang="en-US" sz="2300" dirty="0"/>
              <a:t>&amp; entry);</a:t>
            </a:r>
          </a:p>
          <a:p>
            <a:pPr marL="457200" lvl="0" indent="-342900" algn="l" rtl="0">
              <a:spcBef>
                <a:spcPts val="0"/>
              </a:spcBef>
              <a:spcAft>
                <a:spcPts val="0"/>
              </a:spcAft>
              <a:buSzPts val="1800"/>
              <a:buChar char="●"/>
            </a:pPr>
            <a:r>
              <a:rPr lang="en-US" sz="2300" dirty="0"/>
              <a:t>void </a:t>
            </a:r>
            <a:r>
              <a:rPr lang="en-US" sz="2300" dirty="0" err="1"/>
              <a:t>remove_current</a:t>
            </a:r>
            <a:r>
              <a:rPr lang="en-US" sz="2300" dirty="0"/>
              <a:t>();</a:t>
            </a:r>
          </a:p>
          <a:p>
            <a:pPr marL="914400" lvl="1" indent="-317500" algn="l" rtl="0">
              <a:spcBef>
                <a:spcPts val="0"/>
              </a:spcBef>
              <a:spcAft>
                <a:spcPts val="0"/>
              </a:spcAft>
              <a:buSzPts val="1400"/>
              <a:buChar char="○"/>
            </a:pPr>
            <a:r>
              <a:rPr lang="en-US" sz="2100" dirty="0"/>
              <a:t>The current item has been removed from the sequence, and the item after this (if there is one) is now the current item. </a:t>
            </a:r>
          </a:p>
          <a:p>
            <a:pPr marL="457200" lvl="0" indent="-342900" algn="l" rtl="0">
              <a:spcBef>
                <a:spcPts val="0"/>
              </a:spcBef>
              <a:spcAft>
                <a:spcPts val="0"/>
              </a:spcAft>
              <a:buSzPts val="1800"/>
              <a:buChar char="●"/>
            </a:pPr>
            <a:r>
              <a:rPr lang="en-US" sz="2300" dirty="0"/>
              <a:t>void </a:t>
            </a:r>
            <a:r>
              <a:rPr lang="en-US" sz="2300" dirty="0" err="1"/>
              <a:t>remove_front</a:t>
            </a:r>
            <a:r>
              <a:rPr lang="en-US" sz="2300" dirty="0"/>
              <a:t>();</a:t>
            </a:r>
          </a:p>
          <a:p>
            <a:pPr marL="457200" lvl="0" indent="-342900" algn="l" rtl="0">
              <a:spcBef>
                <a:spcPts val="0"/>
              </a:spcBef>
              <a:spcAft>
                <a:spcPts val="0"/>
              </a:spcAft>
              <a:buSzPts val="1800"/>
              <a:buChar char="●"/>
            </a:pPr>
            <a:r>
              <a:rPr lang="en-US" sz="2300" dirty="0"/>
              <a:t>sequence operator+=(sequence&amp; </a:t>
            </a:r>
            <a:r>
              <a:rPr lang="en-US" sz="2300" dirty="0" err="1"/>
              <a:t>lhs</a:t>
            </a:r>
            <a:r>
              <a:rPr lang="en-US" sz="2300" dirty="0"/>
              <a:t>, sequence&amp; </a:t>
            </a:r>
            <a:r>
              <a:rPr lang="en-US" sz="2300" dirty="0" err="1"/>
              <a:t>rhs</a:t>
            </a:r>
            <a:r>
              <a:rPr lang="en-US" sz="2300" dirty="0"/>
              <a:t>);</a:t>
            </a:r>
          </a:p>
          <a:p>
            <a:pPr marL="457200" lvl="0" indent="-342900" algn="l" rtl="0">
              <a:spcBef>
                <a:spcPts val="0"/>
              </a:spcBef>
              <a:spcAft>
                <a:spcPts val="0"/>
              </a:spcAft>
              <a:buSzPts val="1800"/>
              <a:buChar char="●"/>
            </a:pPr>
            <a:endParaRPr lang="en-US" sz="2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50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 3: Implement Const Member Functions</a:t>
            </a:r>
            <a:endParaRPr dirty="0"/>
          </a:p>
        </p:txBody>
      </p:sp>
      <p:sp>
        <p:nvSpPr>
          <p:cNvPr id="95" name="Google Shape;95;p19"/>
          <p:cNvSpPr txBox="1">
            <a:spLocks noGrp="1"/>
          </p:cNvSpPr>
          <p:nvPr>
            <p:ph type="body" idx="1"/>
          </p:nvPr>
        </p:nvSpPr>
        <p:spPr>
          <a:xfrm>
            <a:off x="311700" y="1217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err="1"/>
              <a:t>size_type</a:t>
            </a:r>
            <a:r>
              <a:rPr lang="en-US" dirty="0"/>
              <a:t> size() const; \\ return number of items</a:t>
            </a:r>
          </a:p>
          <a:p>
            <a:r>
              <a:rPr lang="en-US" dirty="0" err="1"/>
              <a:t>value_type</a:t>
            </a:r>
            <a:r>
              <a:rPr lang="en-US" dirty="0"/>
              <a:t> current() const; \\ return the item at the current position</a:t>
            </a:r>
          </a:p>
          <a:p>
            <a:r>
              <a:rPr lang="en-US" dirty="0" err="1"/>
              <a:t>value_type</a:t>
            </a:r>
            <a:r>
              <a:rPr lang="en-US" dirty="0"/>
              <a:t> operator[](int index) const; \\ return the item at the index</a:t>
            </a:r>
          </a:p>
          <a:p>
            <a:r>
              <a:rPr lang="en-US" dirty="0"/>
              <a:t>double mean() const; \\ mean</a:t>
            </a:r>
          </a:p>
          <a:p>
            <a:r>
              <a:rPr lang="en-US" dirty="0"/>
              <a:t>double </a:t>
            </a:r>
            <a:r>
              <a:rPr lang="en-US" dirty="0" err="1"/>
              <a:t>standardDeviation</a:t>
            </a:r>
            <a:r>
              <a:rPr lang="en-US" dirty="0"/>
              <a:t>() const; \\ standard deviation</a:t>
            </a:r>
          </a:p>
          <a:p>
            <a:pPr marL="457200" lvl="0" indent="-342900" algn="l" rtl="0">
              <a:spcBef>
                <a:spcPts val="0"/>
              </a:spcBef>
              <a:spcAft>
                <a:spcPts val="0"/>
              </a:spcAft>
              <a:buSzPts val="180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509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 4: Implement Non-member Functions</a:t>
            </a:r>
            <a:endParaRPr dirty="0"/>
          </a:p>
        </p:txBody>
      </p:sp>
      <p:sp>
        <p:nvSpPr>
          <p:cNvPr id="101" name="Google Shape;101;p20"/>
          <p:cNvSpPr txBox="1">
            <a:spLocks noGrp="1"/>
          </p:cNvSpPr>
          <p:nvPr>
            <p:ph type="body" idx="1"/>
          </p:nvPr>
        </p:nvSpPr>
        <p:spPr>
          <a:xfrm>
            <a:off x="311700" y="1217275"/>
            <a:ext cx="8520600" cy="3416400"/>
          </a:xfrm>
          <a:prstGeom prst="rect">
            <a:avLst/>
          </a:prstGeom>
        </p:spPr>
        <p:txBody>
          <a:bodyPr spcFirstLastPara="1" wrap="square" lIns="91425" tIns="91425" rIns="91425" bIns="91425" anchor="t" anchorCtr="0">
            <a:normAutofit/>
          </a:bodyPr>
          <a:lstStyle/>
          <a:p>
            <a:r>
              <a:rPr lang="en-US" dirty="0"/>
              <a:t>sequence operator+(sequence&amp; </a:t>
            </a:r>
            <a:r>
              <a:rPr lang="en-US" dirty="0" err="1"/>
              <a:t>lhs</a:t>
            </a:r>
            <a:r>
              <a:rPr lang="en-US" dirty="0"/>
              <a:t>, sequence&amp; </a:t>
            </a:r>
            <a:r>
              <a:rPr lang="en-US" dirty="0" err="1"/>
              <a:t>rhs</a:t>
            </a:r>
            <a:r>
              <a:rPr lang="en-US" dirty="0"/>
              <a:t>);</a:t>
            </a:r>
            <a:endParaRPr dirty="0"/>
          </a:p>
          <a:p>
            <a:pPr marL="914400" lvl="1" indent="-317500" algn="l" rtl="0">
              <a:spcBef>
                <a:spcPts val="0"/>
              </a:spcBef>
              <a:spcAft>
                <a:spcPts val="0"/>
              </a:spcAft>
              <a:buSzPts val="1400"/>
              <a:buChar char="○"/>
            </a:pPr>
            <a:r>
              <a:rPr lang="en-US" dirty="0"/>
              <a:t>return a new sequence</a:t>
            </a:r>
          </a:p>
          <a:p>
            <a:r>
              <a:rPr lang="en-US" dirty="0"/>
              <a:t>sequence::</a:t>
            </a:r>
            <a:r>
              <a:rPr lang="en-US" dirty="0" err="1"/>
              <a:t>value_type</a:t>
            </a:r>
            <a:r>
              <a:rPr lang="en-US" dirty="0"/>
              <a:t> summation(const sequence &amp;s); \\ sum</a:t>
            </a:r>
            <a:endParaRPr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953</Words>
  <Application>Microsoft Office PowerPoint</Application>
  <PresentationFormat>全屏显示(16:9)</PresentationFormat>
  <Paragraphs>120</Paragraphs>
  <Slides>15</Slides>
  <Notes>15</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15</vt:i4>
      </vt:variant>
    </vt:vector>
  </HeadingPairs>
  <TitlesOfParts>
    <vt:vector size="18" baseType="lpstr">
      <vt:lpstr>Arial</vt:lpstr>
      <vt:lpstr>Proxima Nova</vt:lpstr>
      <vt:lpstr>Spearmint</vt:lpstr>
      <vt:lpstr>Lab 3 </vt:lpstr>
      <vt:lpstr>Project: Sequence</vt:lpstr>
      <vt:lpstr>Step 0: Copy/Paste Functions &amp; Variables</vt:lpstr>
      <vt:lpstr>Step 0: Copy/Paste Functions &amp; Variables</vt:lpstr>
      <vt:lpstr>Step 0: Copy/Paste Functions &amp; Variables</vt:lpstr>
      <vt:lpstr>Step 1: Implement Constructor &amp; is_item()</vt:lpstr>
      <vt:lpstr>Step 2: Implement Modification Member Functions</vt:lpstr>
      <vt:lpstr>Step 3: Implement Const Member Functions</vt:lpstr>
      <vt:lpstr>Step 4: Implement Non-member Functions</vt:lpstr>
      <vt:lpstr>main.cpp</vt:lpstr>
      <vt:lpstr>main.cpp</vt:lpstr>
      <vt:lpstr>main.cpp</vt:lpstr>
      <vt:lpstr>Files</vt:lpstr>
      <vt:lpstr>Running &amp; Testing the Code</vt:lpstr>
      <vt:lpstr>Don’t Forget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 </dc:title>
  <cp:lastModifiedBy>Jinhao Wang</cp:lastModifiedBy>
  <cp:revision>20</cp:revision>
  <dcterms:modified xsi:type="dcterms:W3CDTF">2024-01-22T06:06:19Z</dcterms:modified>
</cp:coreProperties>
</file>