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valdivieso\AppData\Local\Microsoft\Windows\INetCache\Content.Outlook\7MTLZZHQ\Copia%20de%20Horas%20Vs%20Even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valdivieso\Desktop\Copia%20de%20Copia%20de%20Horas%20Vs%20Even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endParaRPr lang="es-CO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Numero de eventos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cat>
            <c:strRef>
              <c:f>Hoja1!$A$2:$A$32</c:f>
              <c:strCache>
                <c:ptCount val="31"/>
                <c:pt idx="0">
                  <c:v>0-100</c:v>
                </c:pt>
                <c:pt idx="1">
                  <c:v>100-200</c:v>
                </c:pt>
                <c:pt idx="2">
                  <c:v>200-300</c:v>
                </c:pt>
                <c:pt idx="3">
                  <c:v>300-400</c:v>
                </c:pt>
                <c:pt idx="4">
                  <c:v>400-500</c:v>
                </c:pt>
                <c:pt idx="5">
                  <c:v>500-600</c:v>
                </c:pt>
                <c:pt idx="6">
                  <c:v>600-700</c:v>
                </c:pt>
                <c:pt idx="7">
                  <c:v>700-800</c:v>
                </c:pt>
                <c:pt idx="8">
                  <c:v>800-900</c:v>
                </c:pt>
                <c:pt idx="9">
                  <c:v>900-1000</c:v>
                </c:pt>
                <c:pt idx="10">
                  <c:v>1000-1100</c:v>
                </c:pt>
                <c:pt idx="11">
                  <c:v>1100-1200</c:v>
                </c:pt>
                <c:pt idx="12">
                  <c:v>1200-1300</c:v>
                </c:pt>
                <c:pt idx="13">
                  <c:v>1300-1400</c:v>
                </c:pt>
                <c:pt idx="14">
                  <c:v>1400-1500</c:v>
                </c:pt>
                <c:pt idx="15">
                  <c:v>1500-1600</c:v>
                </c:pt>
                <c:pt idx="16">
                  <c:v>1600-1700</c:v>
                </c:pt>
                <c:pt idx="17">
                  <c:v>1700-1800</c:v>
                </c:pt>
                <c:pt idx="18">
                  <c:v>1800-1900</c:v>
                </c:pt>
                <c:pt idx="19">
                  <c:v>1900-2000</c:v>
                </c:pt>
                <c:pt idx="20">
                  <c:v>2000-2100</c:v>
                </c:pt>
                <c:pt idx="21">
                  <c:v>2100-2200</c:v>
                </c:pt>
                <c:pt idx="22">
                  <c:v>2200-2300</c:v>
                </c:pt>
                <c:pt idx="23">
                  <c:v>2300-2400</c:v>
                </c:pt>
                <c:pt idx="24">
                  <c:v>2400-2500</c:v>
                </c:pt>
                <c:pt idx="25">
                  <c:v>2500-2600</c:v>
                </c:pt>
                <c:pt idx="26">
                  <c:v>2600-2700</c:v>
                </c:pt>
                <c:pt idx="27">
                  <c:v>2700-2800</c:v>
                </c:pt>
                <c:pt idx="28">
                  <c:v>2800-2900</c:v>
                </c:pt>
                <c:pt idx="29">
                  <c:v>2900-3000</c:v>
                </c:pt>
                <c:pt idx="30">
                  <c:v>&gt; 3000</c:v>
                </c:pt>
              </c:strCache>
            </c:strRef>
          </c:cat>
          <c:val>
            <c:numRef>
              <c:f>Hoja1!$B$2:$B$16</c:f>
              <c:numCache>
                <c:formatCode>General</c:formatCode>
                <c:ptCount val="15"/>
                <c:pt idx="0">
                  <c:v>466</c:v>
                </c:pt>
                <c:pt idx="1">
                  <c:v>209</c:v>
                </c:pt>
                <c:pt idx="2">
                  <c:v>159</c:v>
                </c:pt>
                <c:pt idx="3">
                  <c:v>128</c:v>
                </c:pt>
                <c:pt idx="4">
                  <c:v>126</c:v>
                </c:pt>
                <c:pt idx="5">
                  <c:v>100</c:v>
                </c:pt>
                <c:pt idx="6">
                  <c:v>103</c:v>
                </c:pt>
                <c:pt idx="7">
                  <c:v>87</c:v>
                </c:pt>
                <c:pt idx="8">
                  <c:v>40</c:v>
                </c:pt>
                <c:pt idx="9">
                  <c:v>48</c:v>
                </c:pt>
                <c:pt idx="10">
                  <c:v>50</c:v>
                </c:pt>
                <c:pt idx="11">
                  <c:v>37</c:v>
                </c:pt>
                <c:pt idx="12">
                  <c:v>38</c:v>
                </c:pt>
                <c:pt idx="13">
                  <c:v>17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4-47FF-92DB-356765E5C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66309120"/>
        <c:axId val="166305840"/>
      </c:barChart>
      <c:lineChart>
        <c:grouping val="standard"/>
        <c:varyColors val="0"/>
        <c:ser>
          <c:idx val="1"/>
          <c:order val="1"/>
          <c:tx>
            <c:v>ACUM</c:v>
          </c:tx>
          <c:spPr>
            <a:ln w="38100" cap="rnd">
              <a:solidFill>
                <a:srgbClr val="333333"/>
              </a:solidFill>
              <a:round/>
            </a:ln>
            <a:effectLst/>
          </c:spPr>
          <c:marker>
            <c:symbol val="none"/>
          </c:marker>
          <c:trendline>
            <c:spPr>
              <a:ln w="38100" cap="rnd">
                <a:solidFill>
                  <a:srgbClr val="C00000"/>
                </a:solidFill>
                <a:prstDash val="lgDash"/>
                <a:round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-0.13415758881361595"/>
                  <c:y val="-0.1694540070740992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</c:trendlineLbl>
          </c:trendline>
          <c:val>
            <c:numRef>
              <c:f>Hoja1!$D$2:$D$16</c:f>
              <c:numCache>
                <c:formatCode>0%</c:formatCode>
                <c:ptCount val="15"/>
                <c:pt idx="0">
                  <c:v>0.2365482233502538</c:v>
                </c:pt>
                <c:pt idx="1">
                  <c:v>0.34263959390862941</c:v>
                </c:pt>
                <c:pt idx="2">
                  <c:v>0.42335025380710661</c:v>
                </c:pt>
                <c:pt idx="3">
                  <c:v>0.48832487309644668</c:v>
                </c:pt>
                <c:pt idx="4">
                  <c:v>0.5522842639593909</c:v>
                </c:pt>
                <c:pt idx="5">
                  <c:v>0.60304568527918778</c:v>
                </c:pt>
                <c:pt idx="6">
                  <c:v>0.65532994923857868</c:v>
                </c:pt>
                <c:pt idx="7">
                  <c:v>0.69949238578680206</c:v>
                </c:pt>
                <c:pt idx="8">
                  <c:v>0.71979695431472079</c:v>
                </c:pt>
                <c:pt idx="9">
                  <c:v>0.74416243654822334</c:v>
                </c:pt>
                <c:pt idx="10">
                  <c:v>0.76954314720812178</c:v>
                </c:pt>
                <c:pt idx="11">
                  <c:v>0.78832487309644672</c:v>
                </c:pt>
                <c:pt idx="12">
                  <c:v>0.80761421319796955</c:v>
                </c:pt>
                <c:pt idx="13">
                  <c:v>0.81624365482233507</c:v>
                </c:pt>
                <c:pt idx="14">
                  <c:v>0.82081218274111678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C4-47FF-92DB-356765E5C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838032"/>
        <c:axId val="886175456"/>
      </c:lineChart>
      <c:catAx>
        <c:axId val="16630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305840"/>
        <c:crosses val="autoZero"/>
        <c:auto val="1"/>
        <c:lblAlgn val="ctr"/>
        <c:lblOffset val="100"/>
        <c:noMultiLvlLbl val="0"/>
      </c:catAx>
      <c:valAx>
        <c:axId val="166305840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309120"/>
        <c:crosses val="autoZero"/>
        <c:crossBetween val="between"/>
      </c:valAx>
      <c:valAx>
        <c:axId val="88617545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7838032"/>
        <c:crosses val="max"/>
        <c:crossBetween val="between"/>
      </c:valAx>
      <c:catAx>
        <c:axId val="1057838032"/>
        <c:scaling>
          <c:orientation val="minMax"/>
        </c:scaling>
        <c:delete val="1"/>
        <c:axPos val="b"/>
        <c:majorTickMark val="out"/>
        <c:minorTickMark val="none"/>
        <c:tickLblPos val="nextTo"/>
        <c:crossAx val="886175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endParaRPr lang="es-CO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Numero de eventos</c:v>
                </c:pt>
              </c:strCache>
            </c:strRef>
          </c:tx>
          <c:spPr>
            <a:solidFill>
              <a:srgbClr val="767171"/>
            </a:solidFill>
            <a:ln>
              <a:noFill/>
            </a:ln>
            <a:effectLst/>
          </c:spPr>
          <c:invertIfNegative val="0"/>
          <c:cat>
            <c:strRef>
              <c:f>Hoja1!$A$17:$A$32</c:f>
              <c:strCache>
                <c:ptCount val="16"/>
                <c:pt idx="0">
                  <c:v>1500-1600</c:v>
                </c:pt>
                <c:pt idx="1">
                  <c:v>1600-1700</c:v>
                </c:pt>
                <c:pt idx="2">
                  <c:v>1700-1800</c:v>
                </c:pt>
                <c:pt idx="3">
                  <c:v>1800-1900</c:v>
                </c:pt>
                <c:pt idx="4">
                  <c:v>1900-2000</c:v>
                </c:pt>
                <c:pt idx="5">
                  <c:v>2000-2100</c:v>
                </c:pt>
                <c:pt idx="6">
                  <c:v>2100-2200</c:v>
                </c:pt>
                <c:pt idx="7">
                  <c:v>2200-2300</c:v>
                </c:pt>
                <c:pt idx="8">
                  <c:v>2300-2400</c:v>
                </c:pt>
                <c:pt idx="9">
                  <c:v>2400-2500</c:v>
                </c:pt>
                <c:pt idx="10">
                  <c:v>2500-2600</c:v>
                </c:pt>
                <c:pt idx="11">
                  <c:v>2600-2700</c:v>
                </c:pt>
                <c:pt idx="12">
                  <c:v>2700-2800</c:v>
                </c:pt>
                <c:pt idx="13">
                  <c:v>2800-2900</c:v>
                </c:pt>
                <c:pt idx="14">
                  <c:v>2900-3000</c:v>
                </c:pt>
                <c:pt idx="15">
                  <c:v>&gt; 3000</c:v>
                </c:pt>
              </c:strCache>
            </c:strRef>
          </c:cat>
          <c:val>
            <c:numRef>
              <c:f>Hoja1!$B$17:$B$32</c:f>
              <c:numCache>
                <c:formatCode>General</c:formatCode>
                <c:ptCount val="16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14</c:v>
                </c:pt>
                <c:pt idx="4">
                  <c:v>19</c:v>
                </c:pt>
                <c:pt idx="5">
                  <c:v>24</c:v>
                </c:pt>
                <c:pt idx="6">
                  <c:v>31</c:v>
                </c:pt>
                <c:pt idx="7">
                  <c:v>41</c:v>
                </c:pt>
                <c:pt idx="8">
                  <c:v>30</c:v>
                </c:pt>
                <c:pt idx="9">
                  <c:v>34</c:v>
                </c:pt>
                <c:pt idx="10">
                  <c:v>34</c:v>
                </c:pt>
                <c:pt idx="11">
                  <c:v>34</c:v>
                </c:pt>
                <c:pt idx="12">
                  <c:v>26</c:v>
                </c:pt>
                <c:pt idx="13">
                  <c:v>11</c:v>
                </c:pt>
                <c:pt idx="14">
                  <c:v>22</c:v>
                </c:pt>
                <c:pt idx="1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9-4D12-864E-BD56B4752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66309120"/>
        <c:axId val="166305840"/>
      </c:barChart>
      <c:lineChart>
        <c:grouping val="standard"/>
        <c:varyColors val="0"/>
        <c:ser>
          <c:idx val="1"/>
          <c:order val="1"/>
          <c:tx>
            <c:v>ACUM</c:v>
          </c:tx>
          <c:spPr>
            <a:ln w="38100" cap="rnd">
              <a:solidFill>
                <a:srgbClr val="33333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C00000"/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9357770362625246"/>
                  <c:y val="-0.1404543718895439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lang="en-US" sz="20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</c:trendlineLbl>
          </c:trendline>
          <c:val>
            <c:numRef>
              <c:f>Hoja1!$D$17:$D$32</c:f>
              <c:numCache>
                <c:formatCode>0%</c:formatCode>
                <c:ptCount val="16"/>
                <c:pt idx="0">
                  <c:v>0.82436548223350259</c:v>
                </c:pt>
                <c:pt idx="1">
                  <c:v>0.82690355329949239</c:v>
                </c:pt>
                <c:pt idx="2">
                  <c:v>0.8289340101522843</c:v>
                </c:pt>
                <c:pt idx="3">
                  <c:v>0.8360406091370558</c:v>
                </c:pt>
                <c:pt idx="4">
                  <c:v>0.84568527918781722</c:v>
                </c:pt>
                <c:pt idx="5">
                  <c:v>0.85786802030456855</c:v>
                </c:pt>
                <c:pt idx="6">
                  <c:v>0.87360406091370557</c:v>
                </c:pt>
                <c:pt idx="7">
                  <c:v>0.89441624365482231</c:v>
                </c:pt>
                <c:pt idx="8">
                  <c:v>0.90964467005076144</c:v>
                </c:pt>
                <c:pt idx="9">
                  <c:v>0.92690355329949237</c:v>
                </c:pt>
                <c:pt idx="10">
                  <c:v>0.9441624365482234</c:v>
                </c:pt>
                <c:pt idx="11">
                  <c:v>0.96142131979695433</c:v>
                </c:pt>
                <c:pt idx="12">
                  <c:v>0.97461928934010156</c:v>
                </c:pt>
                <c:pt idx="13">
                  <c:v>0.98020304568527916</c:v>
                </c:pt>
                <c:pt idx="14">
                  <c:v>0.99137055837563448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99-4D12-864E-BD56B4752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838032"/>
        <c:axId val="886175456"/>
      </c:lineChart>
      <c:catAx>
        <c:axId val="16630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305840"/>
        <c:crosses val="autoZero"/>
        <c:auto val="1"/>
        <c:lblAlgn val="ctr"/>
        <c:lblOffset val="100"/>
        <c:noMultiLvlLbl val="0"/>
      </c:catAx>
      <c:valAx>
        <c:axId val="166305840"/>
        <c:scaling>
          <c:orientation val="minMax"/>
          <c:max val="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309120"/>
        <c:crosses val="autoZero"/>
        <c:crossBetween val="between"/>
      </c:valAx>
      <c:valAx>
        <c:axId val="88617545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57838032"/>
        <c:crosses val="max"/>
        <c:crossBetween val="between"/>
      </c:valAx>
      <c:catAx>
        <c:axId val="1057838032"/>
        <c:scaling>
          <c:orientation val="minMax"/>
        </c:scaling>
        <c:delete val="1"/>
        <c:axPos val="b"/>
        <c:majorTickMark val="out"/>
        <c:minorTickMark val="none"/>
        <c:tickLblPos val="nextTo"/>
        <c:crossAx val="886175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Data </a:t>
            </a:r>
            <a:r>
              <a:rPr lang="es-CO" dirty="0" err="1" smtClean="0"/>
              <a:t>science</a:t>
            </a:r>
            <a:r>
              <a:rPr lang="es-CO" dirty="0" smtClean="0"/>
              <a:t> en mi vida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3" y="2647406"/>
            <a:ext cx="11079583" cy="438360"/>
          </a:xfrm>
        </p:spPr>
        <p:txBody>
          <a:bodyPr/>
          <a:lstStyle/>
          <a:p>
            <a:r>
              <a:rPr lang="es-CO" dirty="0" smtClean="0"/>
              <a:t>Luisa Fernanda castro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8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dwi.org/-/media/TDWI/Upside/newsletters/2017/12/120517Pugsley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38" y="1365677"/>
            <a:ext cx="8563815" cy="51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Icon of Flat style - Available in SVG, PNG, EPS, AI &amp; Icon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4" t="28835" r="-3292" b="35746"/>
          <a:stretch/>
        </p:blipFill>
        <p:spPr bwMode="auto">
          <a:xfrm>
            <a:off x="442957" y="583474"/>
            <a:ext cx="2143489" cy="7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-BI3 - WordPress and Office 36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30048" r="19824" b="36171"/>
          <a:stretch/>
        </p:blipFill>
        <p:spPr bwMode="auto">
          <a:xfrm>
            <a:off x="9534706" y="583474"/>
            <a:ext cx="2220235" cy="59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22">
            <a:extLst>
              <a:ext uri="{FF2B5EF4-FFF2-40B4-BE49-F238E27FC236}">
                <a16:creationId xmlns:a16="http://schemas.microsoft.com/office/drawing/2014/main" id="{2D5B6EF1-3704-4D41-A03A-EC0CF391E9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1219201" y="1114348"/>
            <a:ext cx="783770" cy="7837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76891" y="2342860"/>
            <a:ext cx="375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Reportes de personas de la organización y terceros sobre problemas de seguridad operacional.</a:t>
            </a:r>
            <a:r>
              <a:rPr lang="es-CO" dirty="0"/>
              <a:t> </a:t>
            </a:r>
            <a:endParaRPr lang="es-CO" dirty="0" smtClean="0"/>
          </a:p>
          <a:p>
            <a:pPr algn="just"/>
            <a:r>
              <a:rPr lang="es-CO" dirty="0" smtClean="0"/>
              <a:t>(Descripción del Problema, Origen, Destino, Aeronave)</a:t>
            </a:r>
            <a:endParaRPr lang="es-CO" dirty="0"/>
          </a:p>
          <a:p>
            <a:pPr algn="just"/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138867" y="4120652"/>
            <a:ext cx="369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/>
              <a:t>Datos grabados por las aeronaves. (</a:t>
            </a:r>
            <a:r>
              <a:rPr lang="es-CO" dirty="0" err="1" smtClean="0"/>
              <a:t>ej</a:t>
            </a:r>
            <a:r>
              <a:rPr lang="es-CO" dirty="0" smtClean="0"/>
              <a:t> Velocidad, Altura, Parámetros de Motores)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138867" y="5382580"/>
            <a:ext cx="3556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/>
              <a:t>Vuelos operados. </a:t>
            </a:r>
          </a:p>
          <a:p>
            <a:pPr algn="just"/>
            <a:r>
              <a:rPr lang="es-CO" dirty="0" smtClean="0"/>
              <a:t>(</a:t>
            </a:r>
            <a:r>
              <a:rPr lang="es-CO" dirty="0" err="1" smtClean="0"/>
              <a:t>Origen,Destino,Aeronave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950720" y="1251787"/>
            <a:ext cx="27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Fuentes de Información</a:t>
            </a:r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492169" y="1114348"/>
            <a:ext cx="321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Identificación de Problemas a través de </a:t>
            </a:r>
            <a:r>
              <a:rPr lang="es-CO" b="1" dirty="0" err="1" smtClean="0"/>
              <a:t>Dashboards</a:t>
            </a:r>
            <a:endParaRPr lang="es-CO" b="1" dirty="0"/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82" y="2587689"/>
            <a:ext cx="5259191" cy="3020562"/>
          </a:xfrm>
          <a:prstGeom prst="rect">
            <a:avLst/>
          </a:prstGeom>
        </p:spPr>
      </p:pic>
      <p:pic>
        <p:nvPicPr>
          <p:cNvPr id="2050" name="Picture 2" descr="Coches autónomos con caja negra como la de los aviones? | BestDr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0" y="4097186"/>
            <a:ext cx="1715382" cy="9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ianca. Airline code, web site, phone, reviews and opinions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0" y="5294809"/>
            <a:ext cx="1643742" cy="8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ágenes, fotos de stock y vectores sobre Reporte Icon | Shutterstock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4" t="15673" r="23293" b="23289"/>
          <a:stretch/>
        </p:blipFill>
        <p:spPr bwMode="auto">
          <a:xfrm>
            <a:off x="594497" y="2342860"/>
            <a:ext cx="1249408" cy="150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3191D4-39C2-4C6C-A99F-8F02F07E080A}"/>
              </a:ext>
            </a:extLst>
          </p:cNvPr>
          <p:cNvSpPr txBox="1"/>
          <p:nvPr/>
        </p:nvSpPr>
        <p:spPr>
          <a:xfrm>
            <a:off x="1023776" y="2197955"/>
            <a:ext cx="332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600" b="1" dirty="0">
                <a:solidFill>
                  <a:schemeClr val="bg1"/>
                </a:solidFill>
                <a:latin typeface="Arial Nova" panose="020B0504020202020204" pitchFamily="34" charset="0"/>
              </a:rPr>
              <a:t>PROBABILITY FUNCTION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6590115-BF7F-474F-8103-9F8CFE9CC25C}"/>
              </a:ext>
            </a:extLst>
          </p:cNvPr>
          <p:cNvSpPr/>
          <p:nvPr/>
        </p:nvSpPr>
        <p:spPr>
          <a:xfrm rot="18692512">
            <a:off x="576643" y="1550475"/>
            <a:ext cx="2160000" cy="216000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1D991E-6380-436F-879E-D2D036C2CA30}"/>
              </a:ext>
            </a:extLst>
          </p:cNvPr>
          <p:cNvSpPr/>
          <p:nvPr/>
        </p:nvSpPr>
        <p:spPr>
          <a:xfrm rot="18692512">
            <a:off x="2946386" y="3758964"/>
            <a:ext cx="2160000" cy="216000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4DBEC6-0B1F-4053-ADA3-F1B66302E202}"/>
              </a:ext>
            </a:extLst>
          </p:cNvPr>
          <p:cNvSpPr/>
          <p:nvPr/>
        </p:nvSpPr>
        <p:spPr>
          <a:xfrm rot="18692512">
            <a:off x="7274085" y="3782060"/>
            <a:ext cx="2160000" cy="216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862892-135C-4B98-A007-9942FA7E9DC4}"/>
              </a:ext>
            </a:extLst>
          </p:cNvPr>
          <p:cNvSpPr/>
          <p:nvPr/>
        </p:nvSpPr>
        <p:spPr>
          <a:xfrm rot="18692512">
            <a:off x="9437937" y="1550475"/>
            <a:ext cx="2160000" cy="216000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EC17958-1412-41A3-AC3D-BF6ADC05BEAA}"/>
              </a:ext>
            </a:extLst>
          </p:cNvPr>
          <p:cNvCxnSpPr/>
          <p:nvPr/>
        </p:nvCxnSpPr>
        <p:spPr>
          <a:xfrm>
            <a:off x="231435" y="3081177"/>
            <a:ext cx="1062182" cy="95653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8E2D72-86D9-4225-90DE-036F633D3AA4}"/>
              </a:ext>
            </a:extLst>
          </p:cNvPr>
          <p:cNvCxnSpPr/>
          <p:nvPr/>
        </p:nvCxnSpPr>
        <p:spPr>
          <a:xfrm flipH="1">
            <a:off x="2504176" y="3418896"/>
            <a:ext cx="997528" cy="111452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CFBBB74-2200-474F-87E7-C2D673A5C0F4}"/>
              </a:ext>
            </a:extLst>
          </p:cNvPr>
          <p:cNvCxnSpPr>
            <a:cxnSpLocks/>
          </p:cNvCxnSpPr>
          <p:nvPr/>
        </p:nvCxnSpPr>
        <p:spPr>
          <a:xfrm>
            <a:off x="10737250" y="1105905"/>
            <a:ext cx="1305257" cy="117874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49964F2-8898-4DEB-9B55-4B9F7CAFCB48}"/>
              </a:ext>
            </a:extLst>
          </p:cNvPr>
          <p:cNvCxnSpPr/>
          <p:nvPr/>
        </p:nvCxnSpPr>
        <p:spPr>
          <a:xfrm flipH="1">
            <a:off x="8742582" y="5095864"/>
            <a:ext cx="1136073" cy="125614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567AAFD-9A31-4AE9-ADF3-49B74352FE95}"/>
              </a:ext>
            </a:extLst>
          </p:cNvPr>
          <p:cNvCxnSpPr>
            <a:cxnSpLocks/>
          </p:cNvCxnSpPr>
          <p:nvPr/>
        </p:nvCxnSpPr>
        <p:spPr>
          <a:xfrm flipV="1">
            <a:off x="4563290" y="988575"/>
            <a:ext cx="1219200" cy="1418347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245D5E9-BDAF-479B-8503-A9DCC357DAE5}"/>
              </a:ext>
            </a:extLst>
          </p:cNvPr>
          <p:cNvCxnSpPr>
            <a:cxnSpLocks/>
          </p:cNvCxnSpPr>
          <p:nvPr/>
        </p:nvCxnSpPr>
        <p:spPr>
          <a:xfrm>
            <a:off x="6392092" y="933206"/>
            <a:ext cx="1425090" cy="1288492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32">
            <a:extLst>
              <a:ext uri="{FF2B5EF4-FFF2-40B4-BE49-F238E27FC236}">
                <a16:creationId xmlns:a16="http://schemas.microsoft.com/office/drawing/2014/main" id="{26EDCA30-DE2A-4554-B02F-45E661C74886}"/>
              </a:ext>
            </a:extLst>
          </p:cNvPr>
          <p:cNvSpPr txBox="1"/>
          <p:nvPr/>
        </p:nvSpPr>
        <p:spPr>
          <a:xfrm>
            <a:off x="435484" y="2197909"/>
            <a:ext cx="239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2400" b="1">
                <a:solidFill>
                  <a:srgbClr val="333333"/>
                </a:solidFill>
                <a:latin typeface="Arial Nova" panose="020B0504020202020204" pitchFamily="34" charset="0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s-CO" dirty="0"/>
              <a:t>Identificación del Problema</a:t>
            </a:r>
            <a:endParaRPr lang="es-CO" dirty="0"/>
          </a:p>
        </p:txBody>
      </p:sp>
      <p:sp>
        <p:nvSpPr>
          <p:cNvPr id="15" name="CuadroTexto 33">
            <a:extLst>
              <a:ext uri="{FF2B5EF4-FFF2-40B4-BE49-F238E27FC236}">
                <a16:creationId xmlns:a16="http://schemas.microsoft.com/office/drawing/2014/main" id="{50FB1EB2-8491-49DB-9ADD-72A29276CF30}"/>
              </a:ext>
            </a:extLst>
          </p:cNvPr>
          <p:cNvSpPr txBox="1"/>
          <p:nvPr/>
        </p:nvSpPr>
        <p:spPr>
          <a:xfrm>
            <a:off x="2878059" y="4305756"/>
            <a:ext cx="2398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400" b="1" dirty="0" smtClean="0">
                <a:solidFill>
                  <a:srgbClr val="333333"/>
                </a:solidFill>
                <a:latin typeface="Arial Nova" panose="020B0504020202020204" pitchFamily="34" charset="0"/>
              </a:rPr>
              <a:t>Adquisición de fuentes de datos</a:t>
            </a:r>
          </a:p>
          <a:p>
            <a:pPr algn="ctr"/>
            <a:r>
              <a:rPr lang="es-CO" sz="2400" b="1" dirty="0" smtClean="0">
                <a:solidFill>
                  <a:srgbClr val="333333"/>
                </a:solidFill>
                <a:latin typeface="Arial Nova" panose="020B0504020202020204" pitchFamily="34" charset="0"/>
              </a:rPr>
              <a:t>útiles</a:t>
            </a:r>
            <a:endParaRPr lang="es-CO" sz="2400" b="1" dirty="0">
              <a:solidFill>
                <a:srgbClr val="333333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CuadroTexto 34">
            <a:extLst>
              <a:ext uri="{FF2B5EF4-FFF2-40B4-BE49-F238E27FC236}">
                <a16:creationId xmlns:a16="http://schemas.microsoft.com/office/drawing/2014/main" id="{00649912-FE78-4A76-9DC9-5C066ED1CC8A}"/>
              </a:ext>
            </a:extLst>
          </p:cNvPr>
          <p:cNvSpPr txBox="1"/>
          <p:nvPr/>
        </p:nvSpPr>
        <p:spPr>
          <a:xfrm>
            <a:off x="4575503" y="2113368"/>
            <a:ext cx="3321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bg1"/>
                </a:solidFill>
              </a:rPr>
              <a:t>PROBABILITY FUNCTION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E2ADBC-61EF-4D83-9746-44C70F8FBAAB}"/>
              </a:ext>
            </a:extLst>
          </p:cNvPr>
          <p:cNvSpPr/>
          <p:nvPr/>
        </p:nvSpPr>
        <p:spPr>
          <a:xfrm>
            <a:off x="9120406" y="1813623"/>
            <a:ext cx="2795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b="1" dirty="0" err="1" smtClean="0">
                <a:solidFill>
                  <a:srgbClr val="333333"/>
                </a:solidFill>
                <a:latin typeface="Arial Nova" panose="020B0504020202020204" pitchFamily="34" charset="0"/>
              </a:rPr>
              <a:t>Predicción</a:t>
            </a:r>
            <a:endParaRPr lang="en-US" sz="2400" b="1" dirty="0" smtClean="0">
              <a:solidFill>
                <a:srgbClr val="333333"/>
              </a:solidFill>
              <a:latin typeface="Arial Nova" panose="020B0504020202020204" pitchFamily="34" charset="0"/>
            </a:endParaRPr>
          </a:p>
          <a:p>
            <a:pPr algn="ctr" defTabSz="914400"/>
            <a:r>
              <a:rPr lang="en-US" sz="2400" b="1" dirty="0" err="1" smtClean="0">
                <a:solidFill>
                  <a:srgbClr val="333333"/>
                </a:solidFill>
                <a:latin typeface="Arial Nova" panose="020B0504020202020204" pitchFamily="34" charset="0"/>
              </a:rPr>
              <a:t>Planeación</a:t>
            </a:r>
            <a:endParaRPr lang="en-US" sz="2400" b="1" dirty="0" smtClean="0">
              <a:solidFill>
                <a:srgbClr val="333333"/>
              </a:solidFill>
              <a:latin typeface="Arial Nova" panose="020B0504020202020204" pitchFamily="34" charset="0"/>
            </a:endParaRPr>
          </a:p>
          <a:p>
            <a:pPr algn="ctr" defTabSz="914400"/>
            <a:r>
              <a:rPr lang="en-US" sz="2400" b="1" dirty="0" err="1" smtClean="0">
                <a:solidFill>
                  <a:srgbClr val="333333"/>
                </a:solidFill>
                <a:latin typeface="Arial Nova" panose="020B0504020202020204" pitchFamily="34" charset="0"/>
              </a:rPr>
              <a:t>Eficiencia</a:t>
            </a:r>
            <a:endParaRPr lang="en-US" sz="2400" b="1" dirty="0" smtClean="0">
              <a:solidFill>
                <a:srgbClr val="333333"/>
              </a:solidFill>
              <a:latin typeface="Arial Nova" panose="020B0504020202020204" pitchFamily="34" charset="0"/>
            </a:endParaRPr>
          </a:p>
          <a:p>
            <a:pPr algn="ctr" defTabSz="914400"/>
            <a:r>
              <a:rPr lang="en-US" sz="2400" b="1" dirty="0" smtClean="0">
                <a:solidFill>
                  <a:srgbClr val="333333"/>
                </a:solidFill>
                <a:latin typeface="Arial Nova" panose="020B0504020202020204" pitchFamily="34" charset="0"/>
              </a:rPr>
              <a:t>Seguridad</a:t>
            </a:r>
            <a:endParaRPr lang="en-US" sz="2400" b="1" dirty="0">
              <a:solidFill>
                <a:srgbClr val="333333"/>
              </a:solidFill>
              <a:latin typeface="Arial Nova" panose="020B0504020202020204" pitchFamily="34" charset="0"/>
            </a:endParaRPr>
          </a:p>
          <a:p>
            <a:pPr algn="ctr" defTabSz="914400"/>
            <a:endParaRPr lang="en-US" sz="2400" b="1" dirty="0">
              <a:solidFill>
                <a:srgbClr val="333333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4DBEC6-0B1F-4053-ADA3-F1B66302E202}"/>
              </a:ext>
            </a:extLst>
          </p:cNvPr>
          <p:cNvSpPr/>
          <p:nvPr/>
        </p:nvSpPr>
        <p:spPr>
          <a:xfrm rot="18692512">
            <a:off x="5138785" y="1433145"/>
            <a:ext cx="2160000" cy="216000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124098" y="5219603"/>
            <a:ext cx="3657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Experiencia del personal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Capacitaciones del Personal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Meteorología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Costos por incidentes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Historial de las aeronaves</a:t>
            </a:r>
          </a:p>
        </p:txBody>
      </p:sp>
      <p:sp>
        <p:nvSpPr>
          <p:cNvPr id="23" name="CuadroTexto 33">
            <a:extLst>
              <a:ext uri="{FF2B5EF4-FFF2-40B4-BE49-F238E27FC236}">
                <a16:creationId xmlns:a16="http://schemas.microsoft.com/office/drawing/2014/main" id="{50FB1EB2-8491-49DB-9ADD-72A29276CF30}"/>
              </a:ext>
            </a:extLst>
          </p:cNvPr>
          <p:cNvSpPr txBox="1"/>
          <p:nvPr/>
        </p:nvSpPr>
        <p:spPr>
          <a:xfrm>
            <a:off x="5065747" y="1740015"/>
            <a:ext cx="2398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400" b="1" dirty="0" smtClean="0">
                <a:solidFill>
                  <a:srgbClr val="333333"/>
                </a:solidFill>
                <a:latin typeface="Arial Nova" panose="020B0504020202020204" pitchFamily="34" charset="0"/>
              </a:rPr>
              <a:t>Relacionar diferentes fuentes de datos</a:t>
            </a:r>
            <a:endParaRPr lang="es-CO" sz="2400" b="1" dirty="0">
              <a:solidFill>
                <a:srgbClr val="333333"/>
              </a:solidFill>
              <a:latin typeface="Arial Nova" panose="020B0504020202020204" pitchFamily="34" charset="0"/>
            </a:endParaRPr>
          </a:p>
        </p:txBody>
      </p:sp>
      <p:sp>
        <p:nvSpPr>
          <p:cNvPr id="24" name="CuadroTexto 33">
            <a:extLst>
              <a:ext uri="{FF2B5EF4-FFF2-40B4-BE49-F238E27FC236}">
                <a16:creationId xmlns:a16="http://schemas.microsoft.com/office/drawing/2014/main" id="{50FB1EB2-8491-49DB-9ADD-72A29276CF30}"/>
              </a:ext>
            </a:extLst>
          </p:cNvPr>
          <p:cNvSpPr txBox="1"/>
          <p:nvPr/>
        </p:nvSpPr>
        <p:spPr>
          <a:xfrm>
            <a:off x="7145595" y="4386880"/>
            <a:ext cx="239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400" b="1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DATA SCIENCE</a:t>
            </a:r>
            <a:endParaRPr lang="es-CO" sz="24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19DFD11-DB09-4F55-8A07-5C7F460CD89A}"/>
              </a:ext>
            </a:extLst>
          </p:cNvPr>
          <p:cNvSpPr txBox="1"/>
          <p:nvPr/>
        </p:nvSpPr>
        <p:spPr>
          <a:xfrm>
            <a:off x="1006522" y="3638548"/>
            <a:ext cx="23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Arial Nova" panose="020B0504020202020204" pitchFamily="34" charset="0"/>
              </a:rPr>
              <a:t>PROBLEM FRAMING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44EDE1-862D-4D9D-A100-322910238A1A}"/>
              </a:ext>
            </a:extLst>
          </p:cNvPr>
          <p:cNvSpPr txBox="1"/>
          <p:nvPr/>
        </p:nvSpPr>
        <p:spPr>
          <a:xfrm>
            <a:off x="6265814" y="1795356"/>
            <a:ext cx="50422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b="1">
                <a:solidFill>
                  <a:srgbClr val="333333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When the co-pilots became captains, they did not have the experience and expertise to perform their new functions as captains without any restriction</a:t>
            </a:r>
            <a:endParaRPr lang="es-CO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BD05830-2BAE-4901-A0D1-4B1E5DD957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1112" y="997090"/>
            <a:ext cx="864062" cy="86406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849B7DF-3F67-41BF-BE2A-71CD06FED86C}"/>
              </a:ext>
            </a:extLst>
          </p:cNvPr>
          <p:cNvSpPr/>
          <p:nvPr/>
        </p:nvSpPr>
        <p:spPr>
          <a:xfrm>
            <a:off x="1391710" y="1934083"/>
            <a:ext cx="3482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Arial Nova" panose="020B0504020202020204" pitchFamily="34" charset="0"/>
              </a:rPr>
              <a:t>In our company there were a lot of flight restrictions for co-pilots.  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6DB4CAD-F19B-4BA0-BE5A-E4CFECFAFF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78" y="803231"/>
            <a:ext cx="864063" cy="86406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BCAE32F7-DA87-4E41-A289-C722D2634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48" y="803231"/>
            <a:ext cx="864062" cy="864062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C4DC38A-9514-4607-BEE3-3F16DC504940}"/>
              </a:ext>
            </a:extLst>
          </p:cNvPr>
          <p:cNvSpPr/>
          <p:nvPr/>
        </p:nvSpPr>
        <p:spPr>
          <a:xfrm>
            <a:off x="8639236" y="1235262"/>
            <a:ext cx="295421" cy="254993"/>
          </a:xfrm>
          <a:prstGeom prst="rightArrow">
            <a:avLst/>
          </a:prstGeom>
          <a:solidFill>
            <a:srgbClr val="76717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1BA55D-788F-4111-8698-F2F88208C291}"/>
              </a:ext>
            </a:extLst>
          </p:cNvPr>
          <p:cNvSpPr txBox="1"/>
          <p:nvPr/>
        </p:nvSpPr>
        <p:spPr>
          <a:xfrm>
            <a:off x="6265814" y="4615881"/>
            <a:ext cx="5042263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b="1">
                <a:solidFill>
                  <a:srgbClr val="333333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This safety study allowed us to relate the number of events that occur in our airline based on the experience of a co-pilot in order to remove all restrictions to a co-pilot before he becomes a captain.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4A6D32-A36D-40BB-ACB2-5724E92A4E1F}"/>
              </a:ext>
            </a:extLst>
          </p:cNvPr>
          <p:cNvSpPr txBox="1"/>
          <p:nvPr/>
        </p:nvSpPr>
        <p:spPr>
          <a:xfrm>
            <a:off x="1006522" y="4754381"/>
            <a:ext cx="4540838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b="1">
                <a:solidFill>
                  <a:srgbClr val="333333"/>
                </a:solidFill>
                <a:latin typeface="Arial Nova" panose="020B050402020202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/ landing with crosswind up to 10 knots on wet runway.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</a:t>
            </a:r>
            <a:r>
              <a:rPr lang="en-US" dirty="0"/>
              <a:t>axi in / Taxi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/ landing with visibility up to CAT I minimums.</a:t>
            </a:r>
          </a:p>
          <a:p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75A85C6-B785-4727-88F9-1D6A6C969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13" y="3673222"/>
            <a:ext cx="787914" cy="78791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C5651D2-A532-4AA9-AB92-A878971A09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45" y="3703863"/>
            <a:ext cx="815029" cy="8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62400" y="6309284"/>
            <a:ext cx="39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Horas de Experiencia</a:t>
            </a:r>
            <a:endParaRPr lang="es-CO" b="1" dirty="0"/>
          </a:p>
          <a:p>
            <a:pPr algn="ctr"/>
            <a:endParaRPr lang="es-CO" b="1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A313070-9E2A-4E57-87B1-73D191AAD65B}"/>
              </a:ext>
            </a:extLst>
          </p:cNvPr>
          <p:cNvGraphicFramePr>
            <a:graphicFrameLocks/>
          </p:cNvGraphicFramePr>
          <p:nvPr/>
        </p:nvGraphicFramePr>
        <p:xfrm>
          <a:off x="485266" y="1615108"/>
          <a:ext cx="6064301" cy="469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3AC1ACC-34D3-4346-9660-6ECCFB45082E}"/>
              </a:ext>
            </a:extLst>
          </p:cNvPr>
          <p:cNvGraphicFramePr>
            <a:graphicFrameLocks/>
          </p:cNvGraphicFramePr>
          <p:nvPr/>
        </p:nvGraphicFramePr>
        <p:xfrm>
          <a:off x="5703286" y="1611018"/>
          <a:ext cx="6368641" cy="469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 rot="16200000">
            <a:off x="-1482871" y="3404976"/>
            <a:ext cx="39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Numero de eventos</a:t>
            </a:r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962400" y="890928"/>
            <a:ext cx="39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Curva de Aprendizaje</a:t>
            </a:r>
            <a:endParaRPr lang="es-CO" b="1" dirty="0"/>
          </a:p>
          <a:p>
            <a:pPr algn="ctr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9170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94</TotalTime>
  <Words>219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Nova</vt:lpstr>
      <vt:lpstr>Gill Sans MT</vt:lpstr>
      <vt:lpstr>Wingdings 2</vt:lpstr>
      <vt:lpstr>Dividendo</vt:lpstr>
      <vt:lpstr>Data science en mi vida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en mi vida</dc:title>
  <dc:creator>Luisa Fernanda Castro</dc:creator>
  <cp:lastModifiedBy>Luisa Fernanda Castro</cp:lastModifiedBy>
  <cp:revision>12</cp:revision>
  <dcterms:created xsi:type="dcterms:W3CDTF">2020-03-30T22:40:11Z</dcterms:created>
  <dcterms:modified xsi:type="dcterms:W3CDTF">2020-03-31T00:14:38Z</dcterms:modified>
</cp:coreProperties>
</file>