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9" r:id="rId6"/>
    <p:sldId id="270" r:id="rId7"/>
    <p:sldId id="267" r:id="rId8"/>
    <p:sldId id="266" r:id="rId9"/>
    <p:sldId id="258" r:id="rId10"/>
    <p:sldId id="262" r:id="rId11"/>
    <p:sldId id="257" r:id="rId12"/>
    <p:sldId id="260" r:id="rId13"/>
    <p:sldId id="261" r:id="rId14"/>
    <p:sldId id="268" r:id="rId15"/>
    <p:sldId id="259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268"/>
  </p:normalViewPr>
  <p:slideViewPr>
    <p:cSldViewPr snapToGrid="0" snapToObjects="1">
      <p:cViewPr varScale="1">
        <p:scale>
          <a:sx n="102" d="100"/>
          <a:sy n="102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3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7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7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8675" y="6488113"/>
            <a:ext cx="652463" cy="341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D734BC4-5455-5D4A-A7C5-EEA5347E47E4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123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8675" y="6488113"/>
            <a:ext cx="652463" cy="3413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D734BC4-5455-5D4A-A7C5-EEA5347E47E4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26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0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1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6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4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0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5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8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22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FED9-82F7-BB4E-A802-A7AB7DA254AD}" type="datetimeFigureOut">
              <a:rPr lang="es-ES" smtClean="0"/>
              <a:t>26/10/16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5791-42DE-504C-8325-DE76473A65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2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thon#Example" TargetMode="External"/><Relationship Id="rId4" Type="http://schemas.openxmlformats.org/officeDocument/2006/relationships/hyperlink" Target="https://docs.scipy.org/doc/numpy-dev/f2py/" TargetMode="External"/><Relationship Id="rId5" Type="http://schemas.openxmlformats.org/officeDocument/2006/relationships/hyperlink" Target="https://github.com/Reference-LAPACK/lapack/tree/44f54c02c6242ece672619df26752d27ab5a07c0" TargetMode="External"/><Relationship Id="rId6" Type="http://schemas.openxmlformats.org/officeDocument/2006/relationships/hyperlink" Target="https://github.com/Reference-LAPACK/lapack/tree/44f54c02c6242ece672619df26752d27ab5a07c0/SRC" TargetMode="External"/><Relationship Id="rId7" Type="http://schemas.openxmlformats.org/officeDocument/2006/relationships/hyperlink" Target="https://github.com/Reference-LAPACK/lapack-releas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 smtClean="0"/>
              <a:t>El </a:t>
            </a:r>
            <a:r>
              <a:rPr lang="es-ES" dirty="0" err="1" smtClean="0"/>
              <a:t>stack</a:t>
            </a:r>
            <a:r>
              <a:rPr lang="es-ES" dirty="0" smtClean="0"/>
              <a:t> de </a:t>
            </a:r>
            <a:r>
              <a:rPr lang="es-ES" dirty="0" err="1" smtClean="0"/>
              <a:t>Python</a:t>
            </a:r>
            <a:r>
              <a:rPr lang="es-ES" dirty="0" smtClean="0"/>
              <a:t> para data </a:t>
            </a:r>
            <a:r>
              <a:rPr lang="es-ES" dirty="0" err="1" smtClean="0"/>
              <a:t>science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Entornos de data </a:t>
            </a:r>
            <a:r>
              <a:rPr lang="es-ES" dirty="0" err="1" smtClean="0"/>
              <a:t>science</a:t>
            </a:r>
            <a:r>
              <a:rPr lang="es-ES" dirty="0" smtClean="0"/>
              <a:t> con </a:t>
            </a:r>
            <a:r>
              <a:rPr lang="es-ES" dirty="0" err="1" smtClean="0"/>
              <a:t>Python</a:t>
            </a:r>
            <a:r>
              <a:rPr lang="es-ES" dirty="0" smtClean="0"/>
              <a:t> (EDSP)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45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poco de </a:t>
            </a:r>
            <a:r>
              <a:rPr lang="es-ES" dirty="0" err="1" smtClean="0"/>
              <a:t>IPython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Utilizad el documento “0_Data_science_IPython_Notebooks.pdf”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46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Jupyter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Multilenguaje (incl. </a:t>
            </a:r>
            <a:r>
              <a:rPr lang="es-ES" dirty="0" err="1" smtClean="0"/>
              <a:t>Python</a:t>
            </a:r>
            <a:r>
              <a:rPr lang="es-ES" dirty="0" smtClean="0"/>
              <a:t>, R, Julia) gracias a dividir el interfaz de los procesos (</a:t>
            </a:r>
            <a:r>
              <a:rPr lang="es-ES" dirty="0" err="1" smtClean="0"/>
              <a:t>kernels</a:t>
            </a:r>
            <a:r>
              <a:rPr lang="es-ES" dirty="0" smtClean="0"/>
              <a:t>).</a:t>
            </a:r>
          </a:p>
          <a:p>
            <a:r>
              <a:rPr lang="es-ES" dirty="0" smtClean="0"/>
              <a:t>Formato de Notebook para compartir análisis.</a:t>
            </a:r>
          </a:p>
          <a:p>
            <a:r>
              <a:rPr lang="es-ES" dirty="0" smtClean="0"/>
              <a:t>Protocolo estándar de computación interactiva.</a:t>
            </a:r>
          </a:p>
          <a:p>
            <a:r>
              <a:rPr lang="es-ES" dirty="0" smtClean="0"/>
              <a:t>Dos ideas:</a:t>
            </a:r>
          </a:p>
          <a:p>
            <a:pPr lvl="1"/>
            <a:r>
              <a:rPr lang="es-ES" dirty="0" err="1" smtClean="0"/>
              <a:t>Literate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pPr lvl="1"/>
            <a:r>
              <a:rPr lang="es-ES" dirty="0" smtClean="0"/>
              <a:t>Reproducible </a:t>
            </a:r>
            <a:r>
              <a:rPr lang="es-ES" dirty="0" err="1" smtClean="0"/>
              <a:t>experiments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661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Trabajando con Notebooks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Paradigma REPL (</a:t>
            </a:r>
            <a:r>
              <a:rPr lang="es-ES" dirty="0" err="1" smtClean="0"/>
              <a:t>read-eval-print</a:t>
            </a:r>
            <a:r>
              <a:rPr lang="es-ES" dirty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) distribuido.</a:t>
            </a:r>
          </a:p>
          <a:p>
            <a:r>
              <a:rPr lang="es-ES" dirty="0" smtClean="0"/>
              <a:t>Combinar HTML, </a:t>
            </a:r>
            <a:r>
              <a:rPr lang="es-ES" dirty="0" err="1" smtClean="0"/>
              <a:t>markdown</a:t>
            </a:r>
            <a:r>
              <a:rPr lang="es-ES" dirty="0" smtClean="0"/>
              <a:t>, </a:t>
            </a:r>
            <a:r>
              <a:rPr lang="es-ES" dirty="0" err="1" smtClean="0"/>
              <a:t>Python</a:t>
            </a:r>
            <a:r>
              <a:rPr lang="es-ES" dirty="0" smtClean="0"/>
              <a:t> (u otros lenguajes), </a:t>
            </a:r>
            <a:r>
              <a:rPr lang="es-ES" dirty="0" err="1" smtClean="0"/>
              <a:t>Latex</a:t>
            </a:r>
            <a:r>
              <a:rPr lang="es-ES" dirty="0" smtClean="0"/>
              <a:t>, </a:t>
            </a:r>
            <a:r>
              <a:rPr lang="es-ES" dirty="0" err="1" smtClean="0"/>
              <a:t>javascript</a:t>
            </a:r>
            <a:r>
              <a:rPr lang="es-ES" dirty="0" smtClean="0"/>
              <a:t>, etc.</a:t>
            </a:r>
          </a:p>
          <a:p>
            <a:r>
              <a:rPr lang="es-ES" dirty="0" smtClean="0"/>
              <a:t>Programación paralela “</a:t>
            </a:r>
            <a:r>
              <a:rPr lang="es-ES" dirty="0" err="1" smtClean="0"/>
              <a:t>lightweight</a:t>
            </a:r>
            <a:r>
              <a:rPr lang="es-ES" dirty="0" smtClean="0"/>
              <a:t>” integrada.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78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REPL con Notebooks</a:t>
            </a:r>
            <a:r>
              <a:rPr lang="is-IS" dirty="0" smtClean="0"/>
              <a:t>….</a:t>
            </a:r>
          </a:p>
          <a:p>
            <a:pPr lvl="1"/>
            <a:r>
              <a:rPr lang="es-ES" dirty="0" smtClean="0"/>
              <a:t>0_1 Uso de la interfaz</a:t>
            </a:r>
          </a:p>
          <a:p>
            <a:pPr lvl="1"/>
            <a:r>
              <a:rPr lang="es-ES" dirty="0" smtClean="0"/>
              <a:t>0_2 Más de </a:t>
            </a:r>
            <a:r>
              <a:rPr lang="es-ES" dirty="0" err="1" smtClean="0"/>
              <a:t>IPython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7111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Compartir Notebooks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rcRect t="6225" b="62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720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Jupyterhub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grupos de trabajo.</a:t>
            </a:r>
          </a:p>
          <a:p>
            <a:r>
              <a:rPr lang="es-ES" dirty="0" smtClean="0"/>
              <a:t>Uso desde el servidor de </a:t>
            </a:r>
            <a:r>
              <a:rPr lang="es-ES" dirty="0" err="1" smtClean="0"/>
              <a:t>Jupyter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Una instalación de librerías común.</a:t>
            </a:r>
          </a:p>
          <a:p>
            <a:r>
              <a:rPr lang="es-ES" dirty="0" smtClean="0"/>
              <a:t>Funcionamiento:</a:t>
            </a:r>
          </a:p>
          <a:p>
            <a:pPr lvl="1"/>
            <a:r>
              <a:rPr lang="es-ES" dirty="0"/>
              <a:t>a</a:t>
            </a:r>
            <a:r>
              <a:rPr lang="es-ES" dirty="0" smtClean="0"/>
              <a:t>utenticación de usuarios</a:t>
            </a:r>
          </a:p>
          <a:p>
            <a:pPr lvl="1"/>
            <a:r>
              <a:rPr lang="es-ES" dirty="0" smtClean="0"/>
              <a:t>Servidores </a:t>
            </a:r>
            <a:r>
              <a:rPr lang="es-ES" dirty="0" err="1" smtClean="0"/>
              <a:t>Jupyter</a:t>
            </a:r>
            <a:r>
              <a:rPr lang="es-ES" dirty="0" smtClean="0"/>
              <a:t> separados para cada usuario.</a:t>
            </a:r>
          </a:p>
          <a:p>
            <a:pPr lvl="1"/>
            <a:r>
              <a:rPr lang="es-ES" dirty="0" smtClean="0"/>
              <a:t>Se puede distribuir en clúster con diferentes servidores, y compartir datos vía NFS.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610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1644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47830" y="1600200"/>
            <a:ext cx="5338970" cy="4525963"/>
          </a:xfrm>
          <a:extLst/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ES" strike="sngStrike" dirty="0" smtClean="0">
                <a:cs typeface="+mn-cs"/>
              </a:rPr>
              <a:t>Entornos de data </a:t>
            </a:r>
            <a:r>
              <a:rPr lang="es-ES" strike="sngStrike" dirty="0" err="1" smtClean="0">
                <a:cs typeface="+mn-cs"/>
              </a:rPr>
              <a:t>science</a:t>
            </a:r>
            <a:endParaRPr lang="es-ES" strike="sngStrike" dirty="0">
              <a:cs typeface="+mn-cs"/>
            </a:endParaRPr>
          </a:p>
          <a:p>
            <a:pPr>
              <a:defRPr/>
            </a:pPr>
            <a:r>
              <a:rPr lang="es-ES" dirty="0" smtClean="0">
                <a:cs typeface="+mn-cs"/>
              </a:rPr>
              <a:t>Data </a:t>
            </a:r>
            <a:r>
              <a:rPr lang="es-ES" dirty="0" err="1" smtClean="0">
                <a:cs typeface="+mn-cs"/>
              </a:rPr>
              <a:t>analysis</a:t>
            </a:r>
            <a:r>
              <a:rPr lang="es-ES" dirty="0" smtClean="0">
                <a:cs typeface="+mn-cs"/>
              </a:rPr>
              <a:t> </a:t>
            </a:r>
            <a:r>
              <a:rPr lang="es-ES" dirty="0" err="1" smtClean="0">
                <a:cs typeface="+mn-cs"/>
              </a:rPr>
              <a:t>with</a:t>
            </a:r>
            <a:r>
              <a:rPr lang="es-ES" dirty="0" smtClean="0">
                <a:cs typeface="+mn-cs"/>
              </a:rPr>
              <a:t> (I-)</a:t>
            </a:r>
            <a:r>
              <a:rPr lang="es-ES" dirty="0" err="1" smtClean="0">
                <a:cs typeface="+mn-cs"/>
              </a:rPr>
              <a:t>Python</a:t>
            </a:r>
            <a:r>
              <a:rPr lang="es-ES" dirty="0" smtClean="0">
                <a:cs typeface="+mn-cs"/>
              </a:rPr>
              <a:t> (=</a:t>
            </a:r>
            <a:r>
              <a:rPr lang="es-ES" dirty="0" err="1" smtClean="0">
                <a:cs typeface="+mn-cs"/>
              </a:rPr>
              <a:t>Jupyter</a:t>
            </a:r>
            <a:r>
              <a:rPr lang="es-ES" dirty="0" smtClean="0">
                <a:cs typeface="+mn-cs"/>
              </a:rPr>
              <a:t>) (+</a:t>
            </a:r>
            <a:r>
              <a:rPr lang="es-ES" dirty="0" err="1" smtClean="0">
                <a:cs typeface="+mn-cs"/>
              </a:rPr>
              <a:t>libraries</a:t>
            </a:r>
            <a:r>
              <a:rPr lang="es-ES" dirty="0" smtClean="0">
                <a:cs typeface="+mn-cs"/>
              </a:rPr>
              <a:t>)</a:t>
            </a:r>
          </a:p>
          <a:p>
            <a:pPr>
              <a:defRPr/>
            </a:pPr>
            <a:r>
              <a:rPr lang="es-ES" dirty="0" smtClean="0">
                <a:cs typeface="+mn-cs"/>
              </a:rPr>
              <a:t>Del libro:</a:t>
            </a:r>
          </a:p>
          <a:p>
            <a:pPr lvl="1">
              <a:defRPr/>
            </a:pPr>
            <a:r>
              <a:rPr lang="es-ES" dirty="0" smtClean="0"/>
              <a:t>“In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/>
              <a:t>opinion</a:t>
            </a:r>
            <a:r>
              <a:rPr lang="es-ES" dirty="0"/>
              <a:t>, </a:t>
            </a:r>
            <a:r>
              <a:rPr lang="es-ES" b="1" dirty="0" err="1">
                <a:solidFill>
                  <a:srgbClr val="FF0000"/>
                </a:solidFill>
              </a:rPr>
              <a:t>it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is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not</a:t>
            </a:r>
            <a:r>
              <a:rPr lang="es-ES" b="1" dirty="0">
                <a:solidFill>
                  <a:srgbClr val="FF0000"/>
                </a:solidFill>
              </a:rPr>
              <a:t>  </a:t>
            </a:r>
            <a:r>
              <a:rPr lang="es-ES" b="1" dirty="0" err="1">
                <a:solidFill>
                  <a:srgbClr val="FF0000"/>
                </a:solidFill>
              </a:rPr>
              <a:t>necessary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to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become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proficient</a:t>
            </a:r>
            <a:r>
              <a:rPr lang="es-ES" b="1" dirty="0">
                <a:solidFill>
                  <a:srgbClr val="FF0000"/>
                </a:solidFill>
              </a:rPr>
              <a:t> at </a:t>
            </a:r>
            <a:r>
              <a:rPr lang="es-ES" b="1" dirty="0" err="1">
                <a:solidFill>
                  <a:srgbClr val="FF0000"/>
                </a:solidFill>
              </a:rPr>
              <a:t>building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good</a:t>
            </a:r>
            <a:r>
              <a:rPr lang="es-ES" b="1" dirty="0">
                <a:solidFill>
                  <a:srgbClr val="FF0000"/>
                </a:solidFill>
              </a:rPr>
              <a:t> software in </a:t>
            </a:r>
            <a:r>
              <a:rPr lang="es-ES" b="1" dirty="0" err="1" smtClean="0">
                <a:solidFill>
                  <a:srgbClr val="FF0000"/>
                </a:solidFill>
              </a:rPr>
              <a:t>Python</a:t>
            </a:r>
            <a:r>
              <a:rPr lang="es-ES" b="1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be </a:t>
            </a:r>
            <a:r>
              <a:rPr lang="es-ES" dirty="0" err="1"/>
              <a:t>able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productively</a:t>
            </a:r>
            <a:r>
              <a:rPr lang="es-ES" dirty="0"/>
              <a:t> do data </a:t>
            </a:r>
            <a:r>
              <a:rPr lang="es-ES" dirty="0" err="1"/>
              <a:t>analysis</a:t>
            </a:r>
            <a:r>
              <a:rPr lang="es-ES" dirty="0"/>
              <a:t>.</a:t>
            </a:r>
            <a:r>
              <a:rPr lang="es-ES" dirty="0" smtClean="0"/>
              <a:t>”</a:t>
            </a:r>
            <a:endParaRPr lang="es-ES" dirty="0"/>
          </a:p>
        </p:txBody>
      </p:sp>
      <p:pic>
        <p:nvPicPr>
          <p:cNvPr id="10243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209800"/>
            <a:ext cx="271462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02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109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Énfasis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0263" y="1600200"/>
            <a:ext cx="7856537" cy="4525963"/>
          </a:xfrm>
        </p:spPr>
        <p:txBody>
          <a:bodyPr/>
          <a:lstStyle/>
          <a:p>
            <a:r>
              <a:rPr lang="es-ES">
                <a:latin typeface="Arial" charset="0"/>
              </a:rPr>
              <a:t>Tareas: data gathering, processing, manipulating, crunching.</a:t>
            </a:r>
          </a:p>
          <a:p>
            <a:r>
              <a:rPr lang="es-ES">
                <a:latin typeface="Arial" charset="0"/>
              </a:rPr>
              <a:t>Datos estructurados:</a:t>
            </a:r>
          </a:p>
          <a:p>
            <a:pPr lvl="1"/>
            <a:r>
              <a:rPr lang="es-ES">
                <a:latin typeface="Arial" charset="0"/>
              </a:rPr>
              <a:t>Matrices.</a:t>
            </a:r>
          </a:p>
          <a:p>
            <a:pPr lvl="1"/>
            <a:r>
              <a:rPr lang="es-ES">
                <a:latin typeface="Arial" charset="0"/>
              </a:rPr>
              <a:t>Tabular data.</a:t>
            </a:r>
          </a:p>
          <a:p>
            <a:pPr lvl="1"/>
            <a:r>
              <a:rPr lang="es-ES">
                <a:latin typeface="Arial" charset="0"/>
              </a:rPr>
              <a:t>Inter-related tabular data.</a:t>
            </a:r>
          </a:p>
          <a:p>
            <a:endParaRPr lang="es-E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Marcador de contenido 1"/>
          <p:cNvSpPr>
            <a:spLocks noGrp="1"/>
          </p:cNvSpPr>
          <p:nvPr>
            <p:ph sz="half" idx="1"/>
          </p:nvPr>
        </p:nvSpPr>
        <p:spPr>
          <a:xfrm>
            <a:off x="763588" y="1260475"/>
            <a:ext cx="7577137" cy="4510088"/>
          </a:xfrm>
        </p:spPr>
        <p:txBody>
          <a:bodyPr/>
          <a:lstStyle/>
          <a:p>
            <a:r>
              <a:rPr lang="es-ES">
                <a:latin typeface="Arial" charset="0"/>
              </a:rPr>
              <a:t>Comienzo: 1994, Python 2 en 2000, Python 3 en 2008.</a:t>
            </a:r>
          </a:p>
          <a:p>
            <a:r>
              <a:rPr lang="es-ES">
                <a:latin typeface="Arial" charset="0"/>
              </a:rPr>
              <a:t>Resuelve el problema de “</a:t>
            </a:r>
            <a:r>
              <a:rPr lang="es-ES" altLang="ja-JP">
                <a:latin typeface="Arial" charset="0"/>
              </a:rPr>
              <a:t>two languages</a:t>
            </a:r>
            <a:r>
              <a:rPr lang="es-ES">
                <a:latin typeface="Arial" charset="0"/>
              </a:rPr>
              <a:t>”</a:t>
            </a:r>
            <a:endParaRPr lang="es-ES" altLang="ja-JP">
              <a:latin typeface="Arial" charset="0"/>
            </a:endParaRPr>
          </a:p>
          <a:p>
            <a:r>
              <a:rPr lang="es-ES">
                <a:latin typeface="Arial" charset="0"/>
              </a:rPr>
              <a:t>Python puede utilizarse para invocar bibliotecas en C o Fortran.</a:t>
            </a:r>
          </a:p>
          <a:p>
            <a:r>
              <a:rPr lang="es-ES">
                <a:latin typeface="Arial" charset="0"/>
              </a:rPr>
              <a:t>Ahora convertido en Jupyter (Julia+Python+R)</a:t>
            </a:r>
          </a:p>
          <a:p>
            <a:endParaRPr lang="es-ES">
              <a:latin typeface="Arial" charset="0"/>
            </a:endParaRPr>
          </a:p>
        </p:txBody>
      </p:sp>
      <p:sp>
        <p:nvSpPr>
          <p:cNvPr id="12290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B21FAF-A7A4-4242-A252-7B9E82E4F3DB}" type="slidenum">
              <a:rPr lang="es-ES_tradnl" sz="1500">
                <a:solidFill>
                  <a:schemeClr val="bg1"/>
                </a:solidFill>
              </a:rPr>
              <a:pPr/>
              <a:t>4</a:t>
            </a:fld>
            <a:endParaRPr lang="es-ES_tradnl" sz="1500">
              <a:solidFill>
                <a:schemeClr val="bg1"/>
              </a:solidFill>
            </a:endParaRPr>
          </a:p>
        </p:txBody>
      </p:sp>
      <p:sp>
        <p:nvSpPr>
          <p:cNvPr id="12291" name="CuadroTexto 5"/>
          <p:cNvSpPr txBox="1">
            <a:spLocks noChangeArrowheads="1"/>
          </p:cNvSpPr>
          <p:nvPr/>
        </p:nvSpPr>
        <p:spPr bwMode="auto">
          <a:xfrm>
            <a:off x="1677988" y="219075"/>
            <a:ext cx="6097587" cy="76944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¿Por qué Python?</a:t>
            </a:r>
          </a:p>
        </p:txBody>
      </p:sp>
    </p:spTree>
    <p:extLst>
      <p:ext uri="{BB962C8B-B14F-4D97-AF65-F5344CB8AC3E}">
        <p14:creationId xmlns:p14="http://schemas.microsoft.com/office/powerpoint/2010/main" val="36957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1026" name="Picture 2" descr="rimary Analytics Language 2015 R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02" y="718673"/>
            <a:ext cx="5603396" cy="55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chinchon.files.wordpress.com/2015/01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0" y="7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6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Python? C? Fortran?</a:t>
            </a:r>
            <a:endParaRPr lang="es-ES_tradnl" dirty="0"/>
          </a:p>
        </p:txBody>
      </p:sp>
      <p:pic>
        <p:nvPicPr>
          <p:cNvPr id="1026" name="Picture 2" descr="esultado de imagen de python speed fortr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1" y="3432131"/>
            <a:ext cx="4572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ángulo 55"/>
          <p:cNvSpPr/>
          <p:nvPr/>
        </p:nvSpPr>
        <p:spPr>
          <a:xfrm>
            <a:off x="1096026" y="1690394"/>
            <a:ext cx="70208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>
                <a:latin typeface="Andale Mono" charset="0"/>
                <a:ea typeface="Andale Mono" charset="0"/>
                <a:cs typeface="Andale Mono" charset="0"/>
                <a:hlinkClick r:id="rId3"/>
              </a:rPr>
              <a:t>https://</a:t>
            </a:r>
            <a:r>
              <a:rPr lang="es-ES_tradnl" sz="2000" dirty="0" smtClean="0">
                <a:latin typeface="Andale Mono" charset="0"/>
                <a:ea typeface="Andale Mono" charset="0"/>
                <a:cs typeface="Andale Mono" charset="0"/>
                <a:hlinkClick r:id="rId3"/>
              </a:rPr>
              <a:t>en.wikipedia.org/wiki/Cython#Example</a:t>
            </a:r>
            <a:endParaRPr lang="es-ES_tradnl" sz="20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s-ES_tradnl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s-ES_tradnl" sz="2000" dirty="0">
                <a:latin typeface="Andale Mono" charset="0"/>
                <a:ea typeface="Andale Mono" charset="0"/>
                <a:cs typeface="Andale Mono" charset="0"/>
                <a:hlinkClick r:id="rId4"/>
              </a:rPr>
              <a:t>https://docs.scipy.org/doc/numpy-dev/f2py</a:t>
            </a:r>
            <a:r>
              <a:rPr lang="es-ES_tradnl" sz="2000" dirty="0" smtClean="0">
                <a:latin typeface="Andale Mono" charset="0"/>
                <a:ea typeface="Andale Mono" charset="0"/>
                <a:cs typeface="Andale Mono" charset="0"/>
                <a:hlinkClick r:id="rId4"/>
              </a:rPr>
              <a:t>/</a:t>
            </a:r>
            <a:r>
              <a:rPr lang="es-ES_tradnl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s-ES_tradnl" sz="20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s-ES_tradnl" sz="2000" dirty="0">
                <a:hlinkClick r:id="rId5"/>
              </a:rPr>
              <a:t>lapack</a:t>
            </a:r>
            <a:r>
              <a:rPr lang="es-ES_tradnl" sz="2000" dirty="0"/>
              <a:t>/</a:t>
            </a:r>
            <a:r>
              <a:rPr lang="es-ES_tradnl" sz="2000" dirty="0">
                <a:hlinkClick r:id="rId6"/>
              </a:rPr>
              <a:t>SRC</a:t>
            </a:r>
            <a:r>
              <a:rPr lang="es-ES_tradnl" sz="2000" dirty="0"/>
              <a:t>/</a:t>
            </a:r>
            <a:r>
              <a:rPr lang="es-ES_tradnl" sz="2000" b="1" dirty="0" err="1"/>
              <a:t>clarcm.f</a:t>
            </a:r>
            <a:r>
              <a:rPr lang="es-ES_tradnl" sz="2000" dirty="0"/>
              <a:t> </a:t>
            </a:r>
            <a:endParaRPr lang="es-ES_tradnl" sz="2000" dirty="0" smtClean="0"/>
          </a:p>
          <a:p>
            <a:r>
              <a:rPr lang="es-ES_tradnl" sz="2000" dirty="0">
                <a:hlinkClick r:id="rId7"/>
              </a:rPr>
              <a:t>https://</a:t>
            </a:r>
            <a:r>
              <a:rPr lang="es-ES_tradnl" sz="2000" dirty="0" smtClean="0">
                <a:hlinkClick r:id="rId7"/>
              </a:rPr>
              <a:t>github.com/Reference-LAPACK/lapack-release</a:t>
            </a:r>
            <a:r>
              <a:rPr lang="es-ES_tradnl" sz="2000" smtClean="0"/>
              <a:t> </a:t>
            </a:r>
            <a:endParaRPr lang="es-ES_tradnl" sz="2000"/>
          </a:p>
          <a:p>
            <a:r>
              <a:rPr lang="es-ES_tradnl" sz="20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endParaRPr lang="es-ES_tradnl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contenido 1"/>
          <p:cNvSpPr>
            <a:spLocks noGrp="1"/>
          </p:cNvSpPr>
          <p:nvPr>
            <p:ph sz="half" idx="1"/>
          </p:nvPr>
        </p:nvSpPr>
        <p:spPr>
          <a:xfrm>
            <a:off x="763588" y="1260475"/>
            <a:ext cx="7577137" cy="4510088"/>
          </a:xfrm>
        </p:spPr>
        <p:txBody>
          <a:bodyPr>
            <a:normAutofit lnSpcReduction="10000"/>
          </a:bodyPr>
          <a:lstStyle/>
          <a:p>
            <a:r>
              <a:rPr lang="es-ES" sz="2400">
                <a:latin typeface="Arial" charset="0"/>
              </a:rPr>
              <a:t>En una frase: iniciación a data science con Python.</a:t>
            </a:r>
          </a:p>
          <a:p>
            <a:r>
              <a:rPr lang="es-ES" sz="2400">
                <a:latin typeface="Arial" charset="0"/>
              </a:rPr>
              <a:t>Concretamente:</a:t>
            </a:r>
          </a:p>
          <a:p>
            <a:pPr lvl="1"/>
            <a:r>
              <a:rPr lang="en-US">
                <a:latin typeface="Arial" charset="0"/>
              </a:rPr>
              <a:t>Usar </a:t>
            </a:r>
            <a:r>
              <a:rPr lang="en-US" b="1">
                <a:latin typeface="Arial" charset="0"/>
              </a:rPr>
              <a:t>IPython (notebooks) </a:t>
            </a:r>
            <a:r>
              <a:rPr lang="en-US">
                <a:latin typeface="Arial" charset="0"/>
              </a:rPr>
              <a:t>como herramienta.</a:t>
            </a:r>
            <a:endParaRPr lang="es-ES">
              <a:latin typeface="Arial" charset="0"/>
            </a:endParaRPr>
          </a:p>
          <a:p>
            <a:pPr lvl="1"/>
            <a:r>
              <a:rPr lang="en-US" b="1">
                <a:latin typeface="Arial" charset="0"/>
              </a:rPr>
              <a:t>Cargar datasets </a:t>
            </a:r>
            <a:r>
              <a:rPr lang="en-US">
                <a:latin typeface="Arial" charset="0"/>
              </a:rPr>
              <a:t>y tomar </a:t>
            </a:r>
            <a:r>
              <a:rPr lang="en-US" b="1">
                <a:latin typeface="Arial" charset="0"/>
              </a:rPr>
              <a:t>datos externos</a:t>
            </a:r>
            <a:r>
              <a:rPr lang="en-US">
                <a:latin typeface="Arial" charset="0"/>
              </a:rPr>
              <a:t>.</a:t>
            </a:r>
          </a:p>
          <a:p>
            <a:pPr lvl="1"/>
            <a:r>
              <a:rPr lang="en-US">
                <a:latin typeface="Arial" charset="0"/>
              </a:rPr>
              <a:t>Dibujar (</a:t>
            </a:r>
            <a:r>
              <a:rPr lang="en-US" b="1">
                <a:latin typeface="Arial" charset="0"/>
              </a:rPr>
              <a:t>plotting) </a:t>
            </a:r>
            <a:r>
              <a:rPr lang="en-US">
                <a:latin typeface="Arial" charset="0"/>
              </a:rPr>
              <a:t>con propósitos de análisis</a:t>
            </a:r>
          </a:p>
          <a:p>
            <a:pPr lvl="1"/>
            <a:r>
              <a:rPr lang="en-US">
                <a:latin typeface="Arial" charset="0"/>
              </a:rPr>
              <a:t>Ser capaz de </a:t>
            </a:r>
            <a:r>
              <a:rPr lang="en-US" b="1">
                <a:latin typeface="Arial" charset="0"/>
              </a:rPr>
              <a:t>transformar</a:t>
            </a:r>
            <a:r>
              <a:rPr lang="en-US">
                <a:latin typeface="Arial" charset="0"/>
              </a:rPr>
              <a:t>, </a:t>
            </a:r>
            <a:r>
              <a:rPr lang="en-US" b="1">
                <a:latin typeface="Arial" charset="0"/>
              </a:rPr>
              <a:t>mezclar</a:t>
            </a:r>
            <a:r>
              <a:rPr lang="en-US">
                <a:latin typeface="Arial" charset="0"/>
              </a:rPr>
              <a:t> y </a:t>
            </a:r>
            <a:r>
              <a:rPr lang="en-US" b="1">
                <a:latin typeface="Arial" charset="0"/>
              </a:rPr>
              <a:t>limpiar </a:t>
            </a:r>
            <a:r>
              <a:rPr lang="en-US">
                <a:latin typeface="Arial" charset="0"/>
              </a:rPr>
              <a:t>datasets.</a:t>
            </a:r>
            <a:endParaRPr lang="es-E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Ser capaz de </a:t>
            </a:r>
            <a:r>
              <a:rPr lang="en-US" b="1">
                <a:latin typeface="Arial" charset="0"/>
              </a:rPr>
              <a:t>agrupar</a:t>
            </a:r>
            <a:r>
              <a:rPr lang="en-US">
                <a:latin typeface="Arial" charset="0"/>
              </a:rPr>
              <a:t> y </a:t>
            </a:r>
            <a:r>
              <a:rPr lang="en-US" b="1">
                <a:latin typeface="Arial" charset="0"/>
              </a:rPr>
              <a:t>resumir</a:t>
            </a:r>
            <a:r>
              <a:rPr lang="en-US">
                <a:latin typeface="Arial" charset="0"/>
              </a:rPr>
              <a:t> datos.</a:t>
            </a:r>
            <a:endParaRPr lang="es-ES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Ser capaz de aplicar </a:t>
            </a:r>
            <a:r>
              <a:rPr lang="en-US" b="1">
                <a:latin typeface="Arial" charset="0"/>
              </a:rPr>
              <a:t>bibliotecas estadísticas</a:t>
            </a:r>
            <a:endParaRPr lang="es-ES" b="1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Comprender cómo IPython puede utilizarse para </a:t>
            </a:r>
            <a:r>
              <a:rPr lang="en-US" b="1">
                <a:latin typeface="Arial" charset="0"/>
              </a:rPr>
              <a:t>computación paralela </a:t>
            </a:r>
            <a:r>
              <a:rPr lang="en-US">
                <a:latin typeface="Arial" charset="0"/>
              </a:rPr>
              <a:t>y trabajo en grupo.</a:t>
            </a:r>
            <a:endParaRPr lang="es-ES">
              <a:latin typeface="Arial" charset="0"/>
            </a:endParaRPr>
          </a:p>
        </p:txBody>
      </p:sp>
      <p:sp>
        <p:nvSpPr>
          <p:cNvPr id="17410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30B451-BAB2-7244-B15B-901105B67C46}" type="slidenum">
              <a:rPr lang="es-ES_tradnl" sz="1500">
                <a:solidFill>
                  <a:schemeClr val="bg1"/>
                </a:solidFill>
              </a:rPr>
              <a:pPr/>
              <a:t>7</a:t>
            </a:fld>
            <a:endParaRPr lang="es-ES_tradnl" sz="1500">
              <a:solidFill>
                <a:schemeClr val="bg1"/>
              </a:solidFill>
            </a:endParaRPr>
          </a:p>
        </p:txBody>
      </p:sp>
      <p:sp>
        <p:nvSpPr>
          <p:cNvPr id="17411" name="CuadroTexto 5"/>
          <p:cNvSpPr txBox="1">
            <a:spLocks noChangeArrowheads="1"/>
          </p:cNvSpPr>
          <p:nvPr/>
        </p:nvSpPr>
        <p:spPr bwMode="auto">
          <a:xfrm>
            <a:off x="1254654" y="247650"/>
            <a:ext cx="6097587" cy="76944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3540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 bwMode="auto">
          <a:xfrm>
            <a:off x="-7937" y="252943"/>
            <a:ext cx="8229600" cy="1143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>
                <a:latin typeface="Arial Black" charset="0"/>
                <a:cs typeface="Arial Black" charset="0"/>
              </a:rPr>
              <a:t>Más sobre </a:t>
            </a:r>
            <a:r>
              <a:rPr lang="es-ES" dirty="0" err="1">
                <a:latin typeface="Arial Black" charset="0"/>
                <a:cs typeface="Arial Black" charset="0"/>
              </a:rPr>
              <a:t>Python</a:t>
            </a:r>
            <a:endParaRPr lang="es-ES" dirty="0">
              <a:latin typeface="Arial Black" charset="0"/>
              <a:cs typeface="Arial Black" charset="0"/>
            </a:endParaRPr>
          </a:p>
        </p:txBody>
      </p:sp>
      <p:sp>
        <p:nvSpPr>
          <p:cNvPr id="14338" name="Marcador de contenido 2"/>
          <p:cNvSpPr>
            <a:spLocks noGrp="1"/>
          </p:cNvSpPr>
          <p:nvPr>
            <p:ph idx="1"/>
          </p:nvPr>
        </p:nvSpPr>
        <p:spPr>
          <a:xfrm>
            <a:off x="4106863" y="1600200"/>
            <a:ext cx="4579937" cy="4525963"/>
          </a:xfrm>
        </p:spPr>
        <p:txBody>
          <a:bodyPr/>
          <a:lstStyle/>
          <a:p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Learning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Python</a:t>
            </a:r>
            <a:r>
              <a:rPr lang="es-ES" dirty="0">
                <a:latin typeface="Arial" charset="0"/>
              </a:rPr>
              <a:t>, 4th </a:t>
            </a:r>
            <a:r>
              <a:rPr lang="es-ES" dirty="0" err="1">
                <a:latin typeface="Arial" charset="0"/>
              </a:rPr>
              <a:t>Edition</a:t>
            </a:r>
            <a:endParaRPr lang="es-ES" dirty="0">
              <a:latin typeface="Arial" charset="0"/>
            </a:endParaRPr>
          </a:p>
          <a:p>
            <a:pPr lvl="1"/>
            <a:r>
              <a:rPr lang="es-ES" dirty="0" smtClean="0">
                <a:latin typeface="Arial" charset="0"/>
              </a:rPr>
              <a:t>Mark </a:t>
            </a:r>
            <a:r>
              <a:rPr lang="es-ES" dirty="0" err="1">
                <a:latin typeface="Arial" charset="0"/>
              </a:rPr>
              <a:t>Lutz</a:t>
            </a:r>
            <a:r>
              <a:rPr lang="es-ES" dirty="0">
                <a:latin typeface="Arial" charset="0"/>
              </a:rPr>
              <a:t>, </a:t>
            </a:r>
            <a:r>
              <a:rPr lang="es-ES" dirty="0" err="1">
                <a:latin typeface="Arial" charset="0"/>
              </a:rPr>
              <a:t>O’Reilly</a:t>
            </a:r>
            <a:endParaRPr lang="es-ES" dirty="0">
              <a:latin typeface="Arial" charset="0"/>
            </a:endParaRPr>
          </a:p>
        </p:txBody>
      </p:sp>
      <p:pic>
        <p:nvPicPr>
          <p:cNvPr id="14339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1488"/>
            <a:ext cx="3344863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332" y="1669365"/>
            <a:ext cx="3515912" cy="14732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09999" y="2138738"/>
            <a:ext cx="4212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Entorno de computación interactiva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5" y="5270148"/>
            <a:ext cx="2709848" cy="7662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09999" y="5270148"/>
            <a:ext cx="4529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Lenguaje abierto de propósito general</a:t>
            </a:r>
            <a:endParaRPr lang="es-ES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5" y="3467110"/>
            <a:ext cx="1208877" cy="11303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809998" y="3538834"/>
            <a:ext cx="5058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SciPy</a:t>
            </a:r>
            <a:r>
              <a:rPr lang="es-ES" sz="2800" dirty="0" smtClean="0"/>
              <a:t>: conjunto de bibliotecas para estadística, matemáticas e ingeniería (incluye </a:t>
            </a:r>
            <a:r>
              <a:rPr lang="es-ES" sz="2800" dirty="0" err="1" smtClean="0"/>
              <a:t>IPython</a:t>
            </a:r>
            <a:r>
              <a:rPr lang="es-ES" sz="2800" dirty="0" smtClean="0"/>
              <a:t>). </a:t>
            </a:r>
            <a:endParaRPr lang="es-ES" sz="28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66" y="149067"/>
            <a:ext cx="2085179" cy="152029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809999" y="747684"/>
            <a:ext cx="42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Distribución integrada</a:t>
            </a:r>
            <a:endParaRPr lang="es-ES" sz="28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7911" y="4032260"/>
            <a:ext cx="859134" cy="8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76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414</Words>
  <Application>Microsoft Macintosh PowerPoint</Application>
  <PresentationFormat>Presentación en pantalla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Andale Mono</vt:lpstr>
      <vt:lpstr>Arial Black</vt:lpstr>
      <vt:lpstr>ＭＳ Ｐゴシック</vt:lpstr>
      <vt:lpstr>Arial</vt:lpstr>
      <vt:lpstr>Tema de Office</vt:lpstr>
      <vt:lpstr>El stack de Python para data science</vt:lpstr>
      <vt:lpstr>Objetivo</vt:lpstr>
      <vt:lpstr>Énfasis</vt:lpstr>
      <vt:lpstr>Presentación de PowerPoint</vt:lpstr>
      <vt:lpstr>Presentación de PowerPoint</vt:lpstr>
      <vt:lpstr>Python? C? Fortran?</vt:lpstr>
      <vt:lpstr>Presentación de PowerPoint</vt:lpstr>
      <vt:lpstr>Más sobre Python</vt:lpstr>
      <vt:lpstr>Presentación de PowerPoint</vt:lpstr>
      <vt:lpstr>Un poco de IPython</vt:lpstr>
      <vt:lpstr>Jupyter</vt:lpstr>
      <vt:lpstr>Trabajando con Notebooks</vt:lpstr>
      <vt:lpstr>Presentación de PowerPoint</vt:lpstr>
      <vt:lpstr>Compartir Notebooks</vt:lpstr>
      <vt:lpstr>Jupyterhub</vt:lpstr>
    </vt:vector>
  </TitlesOfParts>
  <Company>University of Alcalá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stack de Python para data science</dc:title>
  <dc:creator>Miguel-Angel Sicilia</dc:creator>
  <cp:lastModifiedBy>Usuario de Microsoft Office</cp:lastModifiedBy>
  <cp:revision>19</cp:revision>
  <dcterms:created xsi:type="dcterms:W3CDTF">2015-10-26T17:59:53Z</dcterms:created>
  <dcterms:modified xsi:type="dcterms:W3CDTF">2016-10-26T06:46:21Z</dcterms:modified>
</cp:coreProperties>
</file>