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2611438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41450" y="260350"/>
            <a:ext cx="1727200" cy="129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441450" y="260350"/>
            <a:ext cx="1727200" cy="129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1af7d91a_0_0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1af7d91a_0_0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e1af7d91a_0_0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1b119bba_0_3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1b119bba_0_3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e1b119bba_0_3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1b119bba_0_9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1b119bba_0_9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e1b119bba_0_9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1b119bba_0_15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1b119bba_0_15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e1b119bba_0_15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1b119bba_0_21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1b119bba_0_21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e1b119bba_0_21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1b119bba_0_27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1b119bba_0_27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e1b119bba_0_27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1b119bba_0_38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1b119bba_0_38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e1b119bba_0_38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1b119bba_0_44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1b119bba_0_44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e1b119bba_0_44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1b119bba_0_50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1b119bba_0_50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e1b119bba_0_50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1b119bba_0_55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1b119bba_0_55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e1b119bba_0_55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4ee1f94c_0_1:notes"/>
          <p:cNvSpPr txBox="1"/>
          <p:nvPr>
            <p:ph idx="1" type="body"/>
          </p:nvPr>
        </p:nvSpPr>
        <p:spPr>
          <a:xfrm>
            <a:off x="461010" y="1665486"/>
            <a:ext cx="36882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94ee1f94c_0_1:notes"/>
          <p:cNvSpPr/>
          <p:nvPr>
            <p:ph idx="2" type="sldImg"/>
          </p:nvPr>
        </p:nvSpPr>
        <p:spPr>
          <a:xfrm>
            <a:off x="923289" y="432594"/>
            <a:ext cx="2763600" cy="116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1b119bba_0_61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1b119bba_0_61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e1b119bba_0_61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1b119bba_0_66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1b119bba_0_66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e1b119bba_0_66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1b119bba_0_72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1b119bba_0_72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e1b119bba_0_72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1af7d91a_0_7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1af7d91a_0_7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e1af7d91a_0_7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1af7d91a_0_12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e1af7d91a_0_12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e1af7d91a_0_12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1af7d91a_0_25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1af7d91a_0_25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e1af7d91a_0_25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1af7d91a_0_20:notes"/>
          <p:cNvSpPr/>
          <p:nvPr>
            <p:ph idx="2" type="sldImg"/>
          </p:nvPr>
        </p:nvSpPr>
        <p:spPr>
          <a:xfrm>
            <a:off x="1441450" y="260350"/>
            <a:ext cx="1727100" cy="129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1af7d91a_0_20:notes"/>
          <p:cNvSpPr txBox="1"/>
          <p:nvPr>
            <p:ph idx="1" type="body"/>
          </p:nvPr>
        </p:nvSpPr>
        <p:spPr>
          <a:xfrm>
            <a:off x="460375" y="1644650"/>
            <a:ext cx="36894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e1af7d91a_0_20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4ee1f94c_0_8:notes"/>
          <p:cNvSpPr txBox="1"/>
          <p:nvPr>
            <p:ph idx="1" type="body"/>
          </p:nvPr>
        </p:nvSpPr>
        <p:spPr>
          <a:xfrm>
            <a:off x="461010" y="1665486"/>
            <a:ext cx="36882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94ee1f94c_0_8:notes"/>
          <p:cNvSpPr/>
          <p:nvPr>
            <p:ph idx="2" type="sldImg"/>
          </p:nvPr>
        </p:nvSpPr>
        <p:spPr>
          <a:xfrm>
            <a:off x="923289" y="432594"/>
            <a:ext cx="2763600" cy="116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4ee1f94c_0_98:notes"/>
          <p:cNvSpPr txBox="1"/>
          <p:nvPr>
            <p:ph idx="1" type="body"/>
          </p:nvPr>
        </p:nvSpPr>
        <p:spPr>
          <a:xfrm>
            <a:off x="461010" y="1665486"/>
            <a:ext cx="36882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94ee1f94c_0_98:notes"/>
          <p:cNvSpPr/>
          <p:nvPr>
            <p:ph idx="2" type="sldImg"/>
          </p:nvPr>
        </p:nvSpPr>
        <p:spPr>
          <a:xfrm>
            <a:off x="923289" y="432594"/>
            <a:ext cx="2763600" cy="116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4ee1f94c_0_105:notes"/>
          <p:cNvSpPr txBox="1"/>
          <p:nvPr>
            <p:ph idx="1" type="body"/>
          </p:nvPr>
        </p:nvSpPr>
        <p:spPr>
          <a:xfrm>
            <a:off x="461010" y="1665486"/>
            <a:ext cx="36882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94ee1f94c_0_105:notes"/>
          <p:cNvSpPr/>
          <p:nvPr>
            <p:ph idx="2" type="sldImg"/>
          </p:nvPr>
        </p:nvSpPr>
        <p:spPr>
          <a:xfrm>
            <a:off x="923289" y="432594"/>
            <a:ext cx="2763600" cy="116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4ee1f94c_0_112:notes"/>
          <p:cNvSpPr txBox="1"/>
          <p:nvPr>
            <p:ph idx="1" type="body"/>
          </p:nvPr>
        </p:nvSpPr>
        <p:spPr>
          <a:xfrm>
            <a:off x="461010" y="1665486"/>
            <a:ext cx="36882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94ee1f94c_0_112:notes"/>
          <p:cNvSpPr/>
          <p:nvPr>
            <p:ph idx="2" type="sldImg"/>
          </p:nvPr>
        </p:nvSpPr>
        <p:spPr>
          <a:xfrm>
            <a:off x="923289" y="432594"/>
            <a:ext cx="2763600" cy="116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94ee1f94c_0_119:notes"/>
          <p:cNvSpPr txBox="1"/>
          <p:nvPr>
            <p:ph idx="1" type="body"/>
          </p:nvPr>
        </p:nvSpPr>
        <p:spPr>
          <a:xfrm>
            <a:off x="461010" y="1665486"/>
            <a:ext cx="36882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94ee1f94c_0_119:notes"/>
          <p:cNvSpPr/>
          <p:nvPr>
            <p:ph idx="2" type="sldImg"/>
          </p:nvPr>
        </p:nvSpPr>
        <p:spPr>
          <a:xfrm>
            <a:off x="923289" y="432594"/>
            <a:ext cx="2763600" cy="116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94ee1f94c_0_126:notes"/>
          <p:cNvSpPr txBox="1"/>
          <p:nvPr>
            <p:ph idx="1" type="body"/>
          </p:nvPr>
        </p:nvSpPr>
        <p:spPr>
          <a:xfrm>
            <a:off x="461010" y="1665486"/>
            <a:ext cx="36882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94ee1f94c_0_126:notes"/>
          <p:cNvSpPr/>
          <p:nvPr>
            <p:ph idx="2" type="sldImg"/>
          </p:nvPr>
        </p:nvSpPr>
        <p:spPr>
          <a:xfrm>
            <a:off x="923289" y="432594"/>
            <a:ext cx="2763600" cy="116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4ee1f94c_0_133:notes"/>
          <p:cNvSpPr txBox="1"/>
          <p:nvPr>
            <p:ph idx="1" type="body"/>
          </p:nvPr>
        </p:nvSpPr>
        <p:spPr>
          <a:xfrm>
            <a:off x="461010" y="1665486"/>
            <a:ext cx="36882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94ee1f94c_0_133:notes"/>
          <p:cNvSpPr/>
          <p:nvPr>
            <p:ph idx="2" type="sldImg"/>
          </p:nvPr>
        </p:nvSpPr>
        <p:spPr>
          <a:xfrm>
            <a:off x="923289" y="432594"/>
            <a:ext cx="2763600" cy="116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45758" y="661693"/>
            <a:ext cx="391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91515" y="1476013"/>
            <a:ext cx="3227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3188653" y="322163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1034409" y="2239098"/>
            <a:ext cx="2614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1163145" y="-125042"/>
            <a:ext cx="2283900" cy="4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2384445" y="1096340"/>
            <a:ext cx="29529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71488" y="97490"/>
            <a:ext cx="29529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3077998"/>
            <a:ext cx="4608000" cy="3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046680" y="3371227"/>
            <a:ext cx="43200" cy="30600"/>
          </a:xfrm>
          <a:custGeom>
            <a:rect b="b" l="l" r="r" t="t"/>
            <a:pathLst>
              <a:path extrusionOk="0" h="120000" w="120000">
                <a:moveTo>
                  <a:pt x="0" y="119555"/>
                </a:moveTo>
                <a:lnTo>
                  <a:pt x="119552" y="119555"/>
                </a:lnTo>
                <a:lnTo>
                  <a:pt x="119552" y="0"/>
                </a:lnTo>
                <a:lnTo>
                  <a:pt x="0" y="0"/>
                </a:lnTo>
                <a:lnTo>
                  <a:pt x="0" y="119555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967063" y="3367265"/>
            <a:ext cx="25500" cy="38100"/>
          </a:xfrm>
          <a:custGeom>
            <a:rect b="b" l="l" r="r" t="t"/>
            <a:pathLst>
              <a:path extrusionOk="0" h="120000" w="120000">
                <a:moveTo>
                  <a:pt x="119999" y="0"/>
                </a:moveTo>
                <a:lnTo>
                  <a:pt x="0" y="60000"/>
                </a:lnTo>
                <a:lnTo>
                  <a:pt x="11999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144865" y="3367265"/>
            <a:ext cx="25500" cy="3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6000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305695" y="3381349"/>
            <a:ext cx="43200" cy="30600"/>
          </a:xfrm>
          <a:custGeom>
            <a:rect b="b" l="l" r="r" t="t"/>
            <a:pathLst>
              <a:path extrusionOk="0" h="120000" w="120000">
                <a:moveTo>
                  <a:pt x="0" y="119555"/>
                </a:moveTo>
                <a:lnTo>
                  <a:pt x="119555" y="119555"/>
                </a:lnTo>
                <a:lnTo>
                  <a:pt x="119555" y="0"/>
                </a:lnTo>
                <a:lnTo>
                  <a:pt x="0" y="0"/>
                </a:lnTo>
                <a:lnTo>
                  <a:pt x="0" y="119555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3316186" y="3371074"/>
            <a:ext cx="43200" cy="30600"/>
          </a:xfrm>
          <a:custGeom>
            <a:rect b="b" l="l" r="r" t="t"/>
            <a:pathLst>
              <a:path extrusionOk="0" h="120000" w="120000">
                <a:moveTo>
                  <a:pt x="0" y="40001"/>
                </a:moveTo>
                <a:lnTo>
                  <a:pt x="0" y="0"/>
                </a:lnTo>
                <a:lnTo>
                  <a:pt x="120002" y="0"/>
                </a:lnTo>
                <a:lnTo>
                  <a:pt x="120002" y="120003"/>
                </a:lnTo>
                <a:lnTo>
                  <a:pt x="91766" y="120003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326347" y="3360914"/>
            <a:ext cx="43200" cy="30600"/>
          </a:xfrm>
          <a:custGeom>
            <a:rect b="b" l="l" r="r" t="t"/>
            <a:pathLst>
              <a:path extrusionOk="0" h="120000" w="120000">
                <a:moveTo>
                  <a:pt x="0" y="40001"/>
                </a:moveTo>
                <a:lnTo>
                  <a:pt x="0" y="0"/>
                </a:lnTo>
                <a:lnTo>
                  <a:pt x="120002" y="0"/>
                </a:lnTo>
                <a:lnTo>
                  <a:pt x="120002" y="120003"/>
                </a:lnTo>
                <a:lnTo>
                  <a:pt x="91766" y="120003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242526" y="3367265"/>
            <a:ext cx="203100" cy="38100"/>
          </a:xfrm>
          <a:custGeom>
            <a:rect b="b" l="l" r="r" t="t"/>
            <a:pathLst>
              <a:path extrusionOk="0" h="120000" w="120000">
                <a:moveTo>
                  <a:pt x="14999" y="0"/>
                </a:moveTo>
                <a:lnTo>
                  <a:pt x="0" y="60000"/>
                </a:lnTo>
                <a:lnTo>
                  <a:pt x="14999" y="120000"/>
                </a:lnTo>
                <a:lnTo>
                  <a:pt x="14999" y="0"/>
                </a:lnTo>
                <a:close/>
              </a:path>
              <a:path extrusionOk="0" h="120000" w="120000">
                <a:moveTo>
                  <a:pt x="105001" y="0"/>
                </a:moveTo>
                <a:lnTo>
                  <a:pt x="105001" y="120000"/>
                </a:lnTo>
                <a:lnTo>
                  <a:pt x="120001" y="60000"/>
                </a:lnTo>
                <a:lnTo>
                  <a:pt x="105001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606877" y="3373615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3517976" y="3367265"/>
            <a:ext cx="203100" cy="38100"/>
          </a:xfrm>
          <a:custGeom>
            <a:rect b="b" l="l" r="r" t="t"/>
            <a:pathLst>
              <a:path extrusionOk="0" h="120000" w="120000">
                <a:moveTo>
                  <a:pt x="14999" y="0"/>
                </a:moveTo>
                <a:lnTo>
                  <a:pt x="0" y="60000"/>
                </a:lnTo>
                <a:lnTo>
                  <a:pt x="14999" y="120000"/>
                </a:lnTo>
                <a:lnTo>
                  <a:pt x="14999" y="0"/>
                </a:lnTo>
                <a:close/>
              </a:path>
              <a:path extrusionOk="0" h="120000" w="120000">
                <a:moveTo>
                  <a:pt x="105001" y="0"/>
                </a:moveTo>
                <a:lnTo>
                  <a:pt x="105001" y="120000"/>
                </a:lnTo>
                <a:lnTo>
                  <a:pt x="120001" y="60000"/>
                </a:lnTo>
                <a:lnTo>
                  <a:pt x="105001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594177" y="3360914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3606877" y="3386315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3594177" y="3399015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606877" y="3411715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3869640" y="3360914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882340" y="3379965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2027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3793439" y="3367265"/>
            <a:ext cx="203100" cy="38100"/>
          </a:xfrm>
          <a:custGeom>
            <a:rect b="b" l="l" r="r" t="t"/>
            <a:pathLst>
              <a:path extrusionOk="0" h="120000" w="120000">
                <a:moveTo>
                  <a:pt x="14999" y="0"/>
                </a:moveTo>
                <a:lnTo>
                  <a:pt x="0" y="60000"/>
                </a:lnTo>
                <a:lnTo>
                  <a:pt x="14999" y="120000"/>
                </a:lnTo>
                <a:lnTo>
                  <a:pt x="14999" y="0"/>
                </a:lnTo>
                <a:close/>
              </a:path>
              <a:path extrusionOk="0" h="120000" w="120000">
                <a:moveTo>
                  <a:pt x="105001" y="0"/>
                </a:moveTo>
                <a:lnTo>
                  <a:pt x="105001" y="120000"/>
                </a:lnTo>
                <a:lnTo>
                  <a:pt x="120001" y="60000"/>
                </a:lnTo>
                <a:lnTo>
                  <a:pt x="105001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3869640" y="3399015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3882340" y="3411715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4145090" y="3360914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4157790" y="3379965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2027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145090" y="3399015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4157790" y="3411715"/>
            <a:ext cx="381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4451033" y="3391395"/>
            <a:ext cx="20400" cy="2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4423969" y="3364900"/>
            <a:ext cx="30600" cy="30600"/>
          </a:xfrm>
          <a:custGeom>
            <a:rect b="b" l="l" r="r" t="t"/>
            <a:pathLst>
              <a:path extrusionOk="0" h="120000" w="120000">
                <a:moveTo>
                  <a:pt x="119555" y="59777"/>
                </a:moveTo>
                <a:lnTo>
                  <a:pt x="119555" y="26760"/>
                </a:lnTo>
                <a:lnTo>
                  <a:pt x="92790" y="0"/>
                </a:lnTo>
                <a:lnTo>
                  <a:pt x="59777" y="0"/>
                </a:lnTo>
                <a:lnTo>
                  <a:pt x="26760" y="0"/>
                </a:lnTo>
                <a:lnTo>
                  <a:pt x="0" y="26760"/>
                </a:lnTo>
                <a:lnTo>
                  <a:pt x="0" y="59777"/>
                </a:lnTo>
                <a:lnTo>
                  <a:pt x="0" y="92790"/>
                </a:lnTo>
                <a:lnTo>
                  <a:pt x="26760" y="119555"/>
                </a:lnTo>
                <a:lnTo>
                  <a:pt x="59777" y="119555"/>
                </a:lnTo>
                <a:lnTo>
                  <a:pt x="92790" y="119555"/>
                </a:lnTo>
                <a:lnTo>
                  <a:pt x="119555" y="92790"/>
                </a:lnTo>
                <a:lnTo>
                  <a:pt x="119555" y="59777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344642" y="3362013"/>
            <a:ext cx="48300" cy="50100"/>
          </a:xfrm>
          <a:custGeom>
            <a:rect b="b" l="l" r="r" t="t"/>
            <a:pathLst>
              <a:path extrusionOk="0" h="120000" w="120000">
                <a:moveTo>
                  <a:pt x="62436" y="118894"/>
                </a:moveTo>
                <a:lnTo>
                  <a:pt x="95669" y="109582"/>
                </a:lnTo>
                <a:lnTo>
                  <a:pt x="118726" y="85399"/>
                </a:lnTo>
                <a:lnTo>
                  <a:pt x="117018" y="42893"/>
                </a:lnTo>
                <a:lnTo>
                  <a:pt x="102984" y="14673"/>
                </a:lnTo>
                <a:lnTo>
                  <a:pt x="80203" y="0"/>
                </a:lnTo>
                <a:lnTo>
                  <a:pt x="39274" y="5186"/>
                </a:lnTo>
                <a:lnTo>
                  <a:pt x="12298" y="22864"/>
                </a:lnTo>
                <a:lnTo>
                  <a:pt x="0" y="49065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329112" y="3378695"/>
            <a:ext cx="30600" cy="12600"/>
          </a:xfrm>
          <a:custGeom>
            <a:rect b="b" l="l" r="r" t="t"/>
            <a:pathLst>
              <a:path extrusionOk="0" h="120000" w="120000">
                <a:moveTo>
                  <a:pt x="120003" y="0"/>
                </a:moveTo>
                <a:lnTo>
                  <a:pt x="60001" y="11999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4499473" y="3362006"/>
            <a:ext cx="48300" cy="50100"/>
          </a:xfrm>
          <a:custGeom>
            <a:rect b="b" l="l" r="r" t="t"/>
            <a:pathLst>
              <a:path extrusionOk="0" h="120000" w="120000">
                <a:moveTo>
                  <a:pt x="56397" y="118909"/>
                </a:moveTo>
                <a:lnTo>
                  <a:pt x="22898" y="109596"/>
                </a:lnTo>
                <a:lnTo>
                  <a:pt x="0" y="85414"/>
                </a:lnTo>
                <a:lnTo>
                  <a:pt x="1780" y="42888"/>
                </a:lnTo>
                <a:lnTo>
                  <a:pt x="15861" y="14663"/>
                </a:lnTo>
                <a:lnTo>
                  <a:pt x="38675" y="0"/>
                </a:lnTo>
                <a:lnTo>
                  <a:pt x="79588" y="5200"/>
                </a:lnTo>
                <a:lnTo>
                  <a:pt x="106552" y="22897"/>
                </a:lnTo>
                <a:lnTo>
                  <a:pt x="118841" y="49115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4532315" y="3378695"/>
            <a:ext cx="30600" cy="12600"/>
          </a:xfrm>
          <a:custGeom>
            <a:rect b="b" l="l" r="r" t="t"/>
            <a:pathLst>
              <a:path extrusionOk="0" h="120000" w="120000">
                <a:moveTo>
                  <a:pt x="120003" y="0"/>
                </a:moveTo>
                <a:lnTo>
                  <a:pt x="60001" y="11999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0" y="0"/>
            <a:ext cx="4608300" cy="122700"/>
          </a:xfrm>
          <a:custGeom>
            <a:rect b="b" l="l" r="r" t="t"/>
            <a:pathLst>
              <a:path extrusionOk="0" h="120000" w="120000">
                <a:moveTo>
                  <a:pt x="0" y="119763"/>
                </a:moveTo>
                <a:lnTo>
                  <a:pt x="119995" y="119763"/>
                </a:lnTo>
                <a:lnTo>
                  <a:pt x="119995" y="11"/>
                </a:lnTo>
                <a:lnTo>
                  <a:pt x="0" y="11"/>
                </a:lnTo>
                <a:lnTo>
                  <a:pt x="0" y="11976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0" y="122301"/>
            <a:ext cx="4608300" cy="122700"/>
          </a:xfrm>
          <a:custGeom>
            <a:rect b="b" l="l" r="r" t="t"/>
            <a:pathLst>
              <a:path extrusionOk="0" h="120000" w="120000">
                <a:moveTo>
                  <a:pt x="0" y="119764"/>
                </a:moveTo>
                <a:lnTo>
                  <a:pt x="119995" y="119764"/>
                </a:lnTo>
                <a:lnTo>
                  <a:pt x="119995" y="0"/>
                </a:lnTo>
                <a:lnTo>
                  <a:pt x="0" y="0"/>
                </a:lnTo>
                <a:lnTo>
                  <a:pt x="0" y="119764"/>
                </a:lnTo>
              </a:path>
            </a:pathLst>
          </a:custGeom>
          <a:solidFill>
            <a:srgbClr val="191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135839" y="119354"/>
            <a:ext cx="0" cy="63600"/>
          </a:xfrm>
          <a:custGeom>
            <a:rect b="b" l="l" r="r" t="t"/>
            <a:pathLst>
              <a:path extrusionOk="0" h="120000" w="120000">
                <a:moveTo>
                  <a:pt x="0" y="11954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138366" y="180086"/>
            <a:ext cx="6360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542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>
            <p:ph idx="11" type="ftr"/>
          </p:nvPr>
        </p:nvSpPr>
        <p:spPr>
          <a:xfrm>
            <a:off x="1567434" y="3218497"/>
            <a:ext cx="1475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0" type="dt"/>
          </p:nvPr>
        </p:nvSpPr>
        <p:spPr>
          <a:xfrm>
            <a:off x="230505" y="3218497"/>
            <a:ext cx="1060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3319272" y="3218497"/>
            <a:ext cx="1060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3239316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4270683" y="3220207"/>
            <a:ext cx="3942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160</a:t>
            </a:r>
            <a:endParaRPr sz="7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64166" y="2223852"/>
            <a:ext cx="3918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64166" y="1466814"/>
            <a:ext cx="3918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30505" y="807508"/>
            <a:ext cx="20361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2343468" y="807508"/>
            <a:ext cx="20361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230505" y="774663"/>
            <a:ext cx="20370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230505" y="1097506"/>
            <a:ext cx="20370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048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94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94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94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94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2341867" y="774663"/>
            <a:ext cx="20379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2341867" y="1097506"/>
            <a:ext cx="20379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048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94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94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94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94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94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230505" y="137789"/>
            <a:ext cx="1516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1802421" y="137789"/>
            <a:ext cx="25770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230505" y="724194"/>
            <a:ext cx="1516800" cy="2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903612" y="2422525"/>
            <a:ext cx="276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903612" y="309224"/>
            <a:ext cx="27660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03612" y="2708518"/>
            <a:ext cx="2766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6858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92710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305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575118" y="3207603"/>
            <a:ext cx="1459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100" lIns="46100" spcFirstLastPara="1" rIns="46100" wrap="square" tIns="461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28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9271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155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384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61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41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303905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ESCRITORIO\ESCRITORIO 4\franja BS.jpg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002" y="3165945"/>
            <a:ext cx="4614105" cy="2945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/>
        </p:nvSpPr>
        <p:spPr>
          <a:xfrm>
            <a:off x="487325" y="798075"/>
            <a:ext cx="3863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Desarrollo de Aplicaciones de Big Data con Python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Python intro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/>
        </p:nvSpPr>
        <p:spPr>
          <a:xfrm>
            <a:off x="296400" y="488675"/>
            <a:ext cx="39654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es case sensitive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hay 4 tipos de </a:t>
            </a:r>
            <a:r>
              <a:rPr lang="en-US"/>
              <a:t>números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int -&gt;tiene maximo valor(maxint)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long -&gt;es un entero largo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reales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complejos-&gt; 8+90i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296400" y="488675"/>
            <a:ext cx="39654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 puede hacer casting usando funciones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float(8)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int(8.987)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round(8.76)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296400" y="488675"/>
            <a:ext cx="39654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operaciones con numeros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8+6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2*90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8/5 divicion entera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8/5.0 divicion real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3**2 potencia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pow(3,2) potencia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8%5 resto de la divicion (mod)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296400" y="488675"/>
            <a:ext cx="39654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otros operadores de comparación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4 == 5 igual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4 != 9 distinto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4 &lt;= 9 menor o igual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4 &gt;= 9 mayor o igual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not(3&gt;2) negación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/>
        </p:nvSpPr>
        <p:spPr>
          <a:xfrm>
            <a:off x="296400" y="256350"/>
            <a:ext cx="42459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ingreso=input('Digite el ingreso:')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num_hijos=input('Digite el numero de hijos:')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if num_hijos!=0: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ing_disponible=ingreso-600-(60*num_hijos)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impuesto=ingreso/num_hijos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else: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ing_disponible=ingreso-600-(60*num_hijos)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impuesto=ingreso/3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print 'Impuesto:'+str(impuesto) + '   Ingreso disponible: '+str(ing_disponible)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296400" y="256350"/>
            <a:ext cx="42459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#FUNCIONES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#def nombre_modulo(parametros):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   instrucciones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   [return valores]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#name= input('Nombre:')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def put_stars(name):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print '**************'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print 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print '**************'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#invocacion de funciones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put_stars('Universidad de</a:t>
            </a:r>
            <a:r>
              <a:rPr lang="en-US" sz="1200"/>
              <a:t> Alcala'</a:t>
            </a:r>
            <a:r>
              <a:rPr lang="en-US" sz="1200"/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put_stars('Fac. de Economicas')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/>
        </p:nvSpPr>
        <p:spPr>
          <a:xfrm>
            <a:off x="296400" y="256350"/>
            <a:ext cx="42459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Para documentar """ y que sea usado en help, queda guardado en el intérprete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Importa un objeto concreto de una libreria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from datetime import  datetime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/>
        </p:nvSpPr>
        <p:spPr>
          <a:xfrm>
            <a:off x="168225" y="256350"/>
            <a:ext cx="43740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</a:t>
            </a:r>
            <a:r>
              <a:rPr b="1" lang="en-US"/>
              <a:t>iclos for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 usan cuando se conoce el número de iteraciones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var in lista: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instrucciones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x in [1,2,3]: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print(x)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168225" y="256350"/>
            <a:ext cx="43740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Ciclos for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 usan cuando se conoce el número de iteraciones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var in lista: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instrucciones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x in [1,2,3]: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print(x)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>
            <a:off x="168225" y="256350"/>
            <a:ext cx="43740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Función range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lista de números hasta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range(10)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lista de números de 2 a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range(2,10)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lista de números de dos en dos hasta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range(2,10,2)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3239316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ython logo and wordmark.svg" id="135" name="Google Shape;1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017" y="1112640"/>
            <a:ext cx="2333863" cy="691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/>
          <p:nvPr/>
        </p:nvSpPr>
        <p:spPr>
          <a:xfrm>
            <a:off x="1905706" y="2932084"/>
            <a:ext cx="2304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www.python.org - https://www.python.org/community/logos/, GPL, https://commons.wikimedia.org/w/index.php?curid=34991637</a:t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/>
        </p:nvSpPr>
        <p:spPr>
          <a:xfrm>
            <a:off x="168225" y="256350"/>
            <a:ext cx="43740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Función range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lista de números hasta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range(10)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lista de números de 2 a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range(2,10)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lista de números de dos en dos hasta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range(2,10,2)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/>
        </p:nvSpPr>
        <p:spPr>
          <a:xfrm>
            <a:off x="168225" y="256350"/>
            <a:ext cx="43740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Listas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ejlista=['ana','maria','marta']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ejlista[1]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ejlista.index('ana')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ejlista2=['oscar','pedro','juan']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l3=ejlista+ejlista2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l3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168225" y="256350"/>
            <a:ext cx="43740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String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r>
              <a:rPr lang="en-US"/>
              <a:t>structura homogénea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a='en un lugar de la mancha'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b=a.split()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b=a.replace(' ','/')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b=b.split('/')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/>
        </p:nvSpPr>
        <p:spPr>
          <a:xfrm>
            <a:off x="168225" y="256350"/>
            <a:ext cx="43740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Tupla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 una arreglo inmutable </a:t>
            </a:r>
            <a:r>
              <a:rPr lang="en-US" sz="1350">
                <a:solidFill>
                  <a:srgbClr val="201A1B"/>
                </a:solidFill>
              </a:rPr>
              <a:t>Las tuplas son secuencias, igual que las cadenas, y se puede utilizar la misma notación de índices que en las cadenas para obtener cada una de sus componentes.</a:t>
            </a:r>
            <a:endParaRPr sz="1350">
              <a:solidFill>
                <a:srgbClr val="201A1B"/>
              </a:solidFill>
            </a:endParaRPr>
          </a:p>
          <a:p>
            <a:pPr indent="-285750" lvl="0" marL="7366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A1B"/>
              </a:buClr>
              <a:buSzPts val="900"/>
              <a:buChar char="●"/>
            </a:pPr>
            <a:r>
              <a:rPr lang="en-US" sz="900">
                <a:solidFill>
                  <a:srgbClr val="201A1B"/>
                </a:solidFill>
              </a:rPr>
              <a:t>El primer elemento de </a:t>
            </a:r>
            <a:r>
              <a:rPr lang="en-US" sz="900">
                <a:solidFill>
                  <a:srgbClr val="201A1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(25, "Mayo", 1810)</a:t>
            </a:r>
            <a:r>
              <a:rPr lang="en-US" sz="900">
                <a:solidFill>
                  <a:srgbClr val="201A1B"/>
                </a:solidFill>
              </a:rPr>
              <a:t> es 25.</a:t>
            </a:r>
            <a:endParaRPr sz="900">
              <a:solidFill>
                <a:srgbClr val="201A1B"/>
              </a:solidFill>
            </a:endParaRPr>
          </a:p>
          <a:p>
            <a:pPr indent="-28575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A1B"/>
              </a:buClr>
              <a:buSzPts val="900"/>
              <a:buChar char="●"/>
            </a:pPr>
            <a:r>
              <a:rPr lang="en-US" sz="900">
                <a:solidFill>
                  <a:srgbClr val="201A1B"/>
                </a:solidFill>
              </a:rPr>
              <a:t>El segundo elemento de </a:t>
            </a:r>
            <a:r>
              <a:rPr lang="en-US" sz="900">
                <a:solidFill>
                  <a:srgbClr val="201A1B"/>
                </a:solidFill>
                <a:highlight>
                  <a:srgbClr val="F5F5F5"/>
                </a:highlight>
              </a:rPr>
              <a:t>(25, "Mayo", 1810)</a:t>
            </a:r>
            <a:r>
              <a:rPr lang="en-US" sz="900">
                <a:solidFill>
                  <a:srgbClr val="201A1B"/>
                </a:solidFill>
              </a:rPr>
              <a:t> es "Mayo".</a:t>
            </a:r>
            <a:endParaRPr sz="900">
              <a:solidFill>
                <a:srgbClr val="201A1B"/>
              </a:solidFill>
            </a:endParaRPr>
          </a:p>
          <a:p>
            <a:pPr indent="-28575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A1B"/>
              </a:buClr>
              <a:buSzPts val="900"/>
              <a:buChar char="●"/>
            </a:pPr>
            <a:r>
              <a:rPr lang="en-US" sz="900">
                <a:solidFill>
                  <a:srgbClr val="201A1B"/>
                </a:solidFill>
              </a:rPr>
              <a:t>El tercer elemento de </a:t>
            </a:r>
            <a:r>
              <a:rPr lang="en-US" sz="900">
                <a:solidFill>
                  <a:srgbClr val="201A1B"/>
                </a:solidFill>
                <a:highlight>
                  <a:srgbClr val="F5F5F5"/>
                </a:highlight>
              </a:rPr>
              <a:t>(25, "Mayo", 1810)</a:t>
            </a:r>
            <a:r>
              <a:rPr lang="en-US" sz="900">
                <a:solidFill>
                  <a:srgbClr val="201A1B"/>
                </a:solidFill>
              </a:rPr>
              <a:t> es 1810.</a:t>
            </a:r>
            <a:endParaRPr sz="900">
              <a:solidFill>
                <a:srgbClr val="201A1B"/>
              </a:solidFill>
            </a:endParaRPr>
          </a:p>
          <a:p>
            <a:pPr indent="0" lvl="0" marL="127000" rtl="0" algn="l">
              <a:lnSpc>
                <a:spcPct val="170000"/>
              </a:lnSpc>
              <a:spcBef>
                <a:spcPts val="2500"/>
              </a:spcBef>
              <a:spcAft>
                <a:spcPts val="1000"/>
              </a:spcAft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t</a:t>
            </a:r>
            <a:r>
              <a:rPr lang="en-US" sz="900">
                <a:solidFill>
                  <a:srgbClr val="19ADB1"/>
                </a:solidFill>
                <a:highlight>
                  <a:srgbClr val="FFFFFF"/>
                </a:highlight>
              </a:rPr>
              <a:t>=</a:t>
            </a:r>
            <a:r>
              <a:rPr lang="en-US" sz="9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lang="en-US" sz="900">
                <a:solidFill>
                  <a:srgbClr val="FF9400"/>
                </a:solidFill>
                <a:highlight>
                  <a:srgbClr val="FFFFFF"/>
                </a:highlight>
              </a:rPr>
              <a:t>25</a:t>
            </a:r>
            <a:r>
              <a:rPr lang="en-US" sz="900">
                <a:solidFill>
                  <a:srgbClr val="19ADB1"/>
                </a:solidFill>
                <a:highlight>
                  <a:srgbClr val="FFFFFF"/>
                </a:highlight>
              </a:rPr>
              <a:t>,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900">
                <a:solidFill>
                  <a:srgbClr val="06960E"/>
                </a:solidFill>
                <a:highlight>
                  <a:srgbClr val="FFFFFF"/>
                </a:highlight>
              </a:rPr>
              <a:t>"Mayo"</a:t>
            </a:r>
            <a:r>
              <a:rPr lang="en-US" sz="900">
                <a:solidFill>
                  <a:srgbClr val="19ADB1"/>
                </a:solidFill>
                <a:highlight>
                  <a:srgbClr val="FFFFFF"/>
                </a:highlight>
              </a:rPr>
              <a:t>,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900">
                <a:solidFill>
                  <a:srgbClr val="FF9400"/>
                </a:solidFill>
                <a:highlight>
                  <a:srgbClr val="FFFFFF"/>
                </a:highlight>
              </a:rPr>
              <a:t>1810</a:t>
            </a:r>
            <a:r>
              <a:rPr lang="en-US" sz="90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b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t</a:t>
            </a:r>
            <a:r>
              <a:rPr lang="en-US" sz="900">
                <a:solidFill>
                  <a:srgbClr val="222222"/>
                </a:solidFill>
                <a:highlight>
                  <a:srgbClr val="FFFFFF"/>
                </a:highlight>
              </a:rPr>
              <a:t>[</a:t>
            </a:r>
            <a:r>
              <a:rPr lang="en-US" sz="900">
                <a:solidFill>
                  <a:srgbClr val="FF9400"/>
                </a:solidFill>
                <a:highlight>
                  <a:srgbClr val="FFFFFF"/>
                </a:highlight>
              </a:rPr>
              <a:t>0</a:t>
            </a:r>
            <a:r>
              <a:rPr lang="en-US" sz="9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b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t</a:t>
            </a:r>
            <a:r>
              <a:rPr lang="en-US" sz="900">
                <a:solidFill>
                  <a:srgbClr val="222222"/>
                </a:solidFill>
                <a:highlight>
                  <a:srgbClr val="FFFFFF"/>
                </a:highlight>
              </a:rPr>
              <a:t>[</a:t>
            </a:r>
            <a:r>
              <a:rPr lang="en-US" sz="900">
                <a:solidFill>
                  <a:srgbClr val="FF9400"/>
                </a:solidFill>
                <a:highlight>
                  <a:srgbClr val="FFFFFF"/>
                </a:highlight>
              </a:rPr>
              <a:t>1</a:t>
            </a:r>
            <a:r>
              <a:rPr lang="en-US" sz="9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168225" y="256350"/>
            <a:ext cx="43740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/>
              <a:t>Diccionario</a:t>
            </a:r>
            <a:endParaRPr b="1" sz="1200"/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Estructura de tipo clave - valor</a:t>
            </a:r>
            <a:endParaRPr sz="1200"/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las claves son homogéneas, los valores no</a:t>
            </a:r>
            <a:endParaRPr sz="1200"/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/>
        </p:nvSpPr>
        <p:spPr>
          <a:xfrm>
            <a:off x="168225" y="256350"/>
            <a:ext cx="43740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00"/>
              <a:t>Para definirlo junto con los miembros que va a contener, se encierra el listado de valores entre llaves, las parejas de clave y valor se separan con comas, y la clave y el valor se separan con :.</a:t>
            </a:r>
            <a:endParaRPr sz="700"/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00"/>
              <a:t>punto = {'x': 2, 'y': 1, 'z': 4}</a:t>
            </a:r>
            <a:endParaRPr sz="700"/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00"/>
              <a:t>Para declararlo vacío y luego ingresar los valores, se lo declara como un par de llaves sin nada en medio, y luego se asignan valores directamente a los índices.</a:t>
            </a:r>
            <a:endParaRPr sz="700"/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00"/>
              <a:t>materias = {}</a:t>
            </a:r>
            <a:endParaRPr sz="700"/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00"/>
              <a:t>materias["lunes"] = [6103, 7540]</a:t>
            </a:r>
            <a:endParaRPr sz="700"/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00"/>
              <a:t>materias["martes"] = [6201]</a:t>
            </a:r>
            <a:endParaRPr sz="700"/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00"/>
              <a:t>materias["miércoles"] = [6103, 7540]</a:t>
            </a:r>
            <a:endParaRPr sz="700"/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00"/>
              <a:t>materias["jueves"] = []</a:t>
            </a:r>
            <a:endParaRPr sz="700"/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700"/>
              <a:t>materias["viernes"] = [6201</a:t>
            </a:r>
            <a:r>
              <a:rPr lang="en-US" sz="700">
                <a:solidFill>
                  <a:schemeClr val="dk1"/>
                </a:solidFill>
              </a:rPr>
              <a:t>]</a:t>
            </a:r>
            <a:endParaRPr sz="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/>
        </p:nvSpPr>
        <p:spPr>
          <a:xfrm>
            <a:off x="168225" y="256350"/>
            <a:ext cx="43740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Para acceder al valor asociado a una determinada clave, se lo hace de la misma forma que con las listas, pero utilizando la clave elegida en lugar del índice.</a:t>
            </a:r>
            <a:endParaRPr sz="1200">
              <a:solidFill>
                <a:schemeClr val="dk1"/>
              </a:solidFill>
            </a:endParaRPr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print materias["lunes"]</a:t>
            </a:r>
            <a:endParaRPr sz="1200">
              <a:solidFill>
                <a:schemeClr val="dk1"/>
              </a:solidFill>
            </a:endParaRPr>
          </a:p>
          <a:p>
            <a:pPr indent="0" lvl="0" marL="127000" rtl="0" algn="l">
              <a:lnSpc>
                <a:spcPct val="17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3239316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es un lenguaje de programación interpretado cuya filosofía hace hincapié en una sintaxis que favorezca un código legible.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trata de un lenguaje de programación multiparadigma, ya que soporta orientación a objetos, programación imperativa y, en menor medida, programación funcional. Es un lenguaje interpretado, usa tipado dinámico y es multiplataforma.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Zen de Python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3239316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24800" l="22439" r="28737" t="30400"/>
          <a:stretch/>
        </p:blipFill>
        <p:spPr>
          <a:xfrm>
            <a:off x="1074427" y="1213641"/>
            <a:ext cx="2250850" cy="1162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Zen de Python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3239316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9395" l="20865" r="16921" t="26204"/>
          <a:stretch/>
        </p:blipFill>
        <p:spPr>
          <a:xfrm>
            <a:off x="616912" y="930953"/>
            <a:ext cx="3376277" cy="196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</a:t>
            </a:r>
            <a:endParaRPr/>
          </a:p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3239316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19202" l="21652" r="26372" t="20599"/>
          <a:stretch/>
        </p:blipFill>
        <p:spPr>
          <a:xfrm>
            <a:off x="889193" y="930953"/>
            <a:ext cx="3049541" cy="1988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endParaRPr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3239316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23400" l="20862" r="31099" t="22002"/>
          <a:stretch/>
        </p:blipFill>
        <p:spPr>
          <a:xfrm>
            <a:off x="635064" y="880799"/>
            <a:ext cx="3339970" cy="213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3239316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13600" l="22435" r="23228" t="27600"/>
          <a:stretch/>
        </p:blipFill>
        <p:spPr>
          <a:xfrm>
            <a:off x="784170" y="1022873"/>
            <a:ext cx="3041760" cy="185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30505" y="138590"/>
            <a:ext cx="4149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endParaRPr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3239316" y="3207603"/>
            <a:ext cx="10758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50" lIns="46100" spcFirstLastPara="1" rIns="46100" wrap="square" tIns="23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230505" y="807508"/>
            <a:ext cx="4149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19202" l="18501" r="39762" t="20599"/>
          <a:stretch/>
        </p:blipFill>
        <p:spPr>
          <a:xfrm>
            <a:off x="889193" y="858669"/>
            <a:ext cx="2686498" cy="218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