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5617aa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5617aa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e5617aa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e5617aa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e5617a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e5617a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e5617aa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e5617aa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e5617aa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e5617aa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e5617aa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e5617aa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e5617a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e5617a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e5617a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e5617a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e5617aa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e5617a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e5617a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e5617a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e5617a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e5617a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e5617a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e5617a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5617a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5617a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e5617aa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e5617aa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Cython#Example" TargetMode="External"/><Relationship Id="rId5" Type="http://schemas.openxmlformats.org/officeDocument/2006/relationships/hyperlink" Target="https://docs.scipy.org/doc/numpy-dev/f2py/lapack/SRC/clarcm.f" TargetMode="External"/><Relationship Id="rId6" Type="http://schemas.openxmlformats.org/officeDocument/2006/relationships/hyperlink" Target="https://github.com/Reference-LAPACK/lapack-release" TargetMode="External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El stack de Python para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Entornos de data science con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Python (EDSP)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Un poco de IPython</a:t>
            </a:r>
            <a:endParaRPr b="1"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Utilizar el documento</a:t>
            </a:r>
            <a:br>
              <a:rPr lang="es-419" sz="1800">
                <a:solidFill>
                  <a:srgbClr val="000000"/>
                </a:solidFill>
              </a:rPr>
            </a:br>
            <a:r>
              <a:rPr lang="es-419" sz="1800">
                <a:solidFill>
                  <a:srgbClr val="000000"/>
                </a:solidFill>
              </a:rPr>
              <a:t>“0_Data_science_IPython_Notebooks.pdf”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Jupyter</a:t>
            </a:r>
            <a:endParaRPr b="1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Multilenguaje (incl. Python, R, Julia) gracias a dividir el interfaz de los procesos (kernels).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Formato de Notebook para compartir análisis.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Protocolo estándar de computación interactiva.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Dos ideas: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Literate programming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Reproducible experiments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Trabajando con Notebooks</a:t>
            </a:r>
            <a:endParaRPr b="1"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Paradigma REPL (read-eval-print loop) distribuido.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</a:rPr>
              <a:t>Combinar HTML, markdown, Python (u otros lenguajes), Latex, javascript, etc.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Programación paralela “lightweight” integrada.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REPL con Notebooks…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0_1 Uso de la interfaz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0_2 Más de IPython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Compartir Notebooks</a:t>
            </a:r>
            <a:endParaRPr b="1"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38" y="843550"/>
            <a:ext cx="8436524" cy="17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3113" y="2620500"/>
            <a:ext cx="5735725" cy="18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Jupyterhub</a:t>
            </a:r>
            <a:endParaRPr b="1"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Para grupos de trabajo.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Uso desde el servidor de Jupyter.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Una instalación de librerías común.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Funcionamiento: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autenticación de usuarios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Servidores Jupyter separados para cada usuario.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Se puede distribuir en clúster con diferentes servidores, y compartir datos vía NFS.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Objetivo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67850" y="1100900"/>
            <a:ext cx="56562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Entornos de data science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Data analysis with (I-)Python (=Jupyter) (+libraries)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Del libro: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“In my opinion, </a:t>
            </a:r>
            <a:r>
              <a:rPr lang="es-419" sz="1800">
                <a:solidFill>
                  <a:srgbClr val="FF0000"/>
                </a:solidFill>
              </a:rPr>
              <a:t>it is not necessary to become proficient at building good software in Python</a:t>
            </a:r>
            <a:r>
              <a:rPr lang="es-419" sz="1800">
                <a:solidFill>
                  <a:srgbClr val="000000"/>
                </a:solidFill>
              </a:rPr>
              <a:t> to be able to productively do data analysis.”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2481756" cy="32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Énfasis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Tareas: data gathering, processing, manipulating, crunching.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Datos estructurados: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Matrices.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Tabular data.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Inter-related tabular data.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¿Por qué Python?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Comienzo: 1994, Python 2 en 2000, Python 3 en 2008.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Resuelve el problema de “two languages”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Python puede utilizarse para invocar bibliotecas en C o Fortran.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Ahora convertido en Jupyter (Julia+Python+R)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0193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700" y="152400"/>
            <a:ext cx="4212875" cy="43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Python? C? Fortran?</a:t>
            </a:r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chemeClr val="hlink"/>
                </a:solidFill>
                <a:hlinkClick r:id="rId4"/>
              </a:rPr>
              <a:t>https://en.wikipedia.org/wiki/Cython#Example</a:t>
            </a:r>
            <a:br>
              <a:rPr lang="es-419" sz="1800">
                <a:solidFill>
                  <a:srgbClr val="000000"/>
                </a:solidFill>
              </a:rPr>
            </a:br>
            <a:r>
              <a:rPr lang="es-419" sz="1800" u="sng">
                <a:solidFill>
                  <a:schemeClr val="hlink"/>
                </a:solidFill>
                <a:hlinkClick r:id="rId5"/>
              </a:rPr>
              <a:t>https://docs.scipy.org/doc/numpy-dev/f2py/lapack/SRC/clarcm.f</a:t>
            </a:r>
            <a:br>
              <a:rPr lang="es-419" sz="1800">
                <a:solidFill>
                  <a:srgbClr val="000000"/>
                </a:solidFill>
              </a:rPr>
            </a:br>
            <a:r>
              <a:rPr lang="es-419" sz="1800" u="sng">
                <a:solidFill>
                  <a:schemeClr val="hlink"/>
                </a:solidFill>
                <a:hlinkClick r:id="rId6"/>
              </a:rPr>
              <a:t>https://github.com/Reference-LAPACK/lapack-release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675" y="2162575"/>
            <a:ext cx="3499675" cy="22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60675" y="34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Objetivos</a:t>
            </a:r>
            <a:endParaRPr b="1"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303450" y="1100900"/>
            <a:ext cx="85206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En una frase: iniciación a data science con Python.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Concretamente: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Usar </a:t>
            </a:r>
            <a:r>
              <a:rPr b="1" lang="es-419" sz="1800">
                <a:solidFill>
                  <a:srgbClr val="000000"/>
                </a:solidFill>
              </a:rPr>
              <a:t>IPython (notebooks)</a:t>
            </a:r>
            <a:r>
              <a:rPr lang="es-419" sz="1800">
                <a:solidFill>
                  <a:srgbClr val="000000"/>
                </a:solidFill>
              </a:rPr>
              <a:t> como herramienta.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s-419" sz="1800">
                <a:solidFill>
                  <a:srgbClr val="000000"/>
                </a:solidFill>
              </a:rPr>
              <a:t>Cargar datasets</a:t>
            </a:r>
            <a:r>
              <a:rPr lang="es-419" sz="1800">
                <a:solidFill>
                  <a:srgbClr val="000000"/>
                </a:solidFill>
              </a:rPr>
              <a:t> y tomar </a:t>
            </a:r>
            <a:r>
              <a:rPr b="1" lang="es-419" sz="1800">
                <a:solidFill>
                  <a:srgbClr val="000000"/>
                </a:solidFill>
              </a:rPr>
              <a:t>datos externos</a:t>
            </a:r>
            <a:r>
              <a:rPr lang="es-419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Dibujar (</a:t>
            </a:r>
            <a:r>
              <a:rPr b="1" lang="es-419" sz="1800">
                <a:solidFill>
                  <a:srgbClr val="000000"/>
                </a:solidFill>
              </a:rPr>
              <a:t>plotting</a:t>
            </a:r>
            <a:r>
              <a:rPr lang="es-419" sz="1800">
                <a:solidFill>
                  <a:srgbClr val="000000"/>
                </a:solidFill>
              </a:rPr>
              <a:t>) con propósitos de análisis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Ser capaz de </a:t>
            </a:r>
            <a:r>
              <a:rPr b="1" lang="es-419" sz="1800">
                <a:solidFill>
                  <a:srgbClr val="000000"/>
                </a:solidFill>
              </a:rPr>
              <a:t>transformar</a:t>
            </a:r>
            <a:r>
              <a:rPr lang="es-419" sz="1800">
                <a:solidFill>
                  <a:srgbClr val="000000"/>
                </a:solidFill>
              </a:rPr>
              <a:t>, </a:t>
            </a:r>
            <a:r>
              <a:rPr b="1" lang="es-419" sz="1800">
                <a:solidFill>
                  <a:srgbClr val="000000"/>
                </a:solidFill>
              </a:rPr>
              <a:t>mezclar</a:t>
            </a:r>
            <a:r>
              <a:rPr lang="es-419" sz="1800">
                <a:solidFill>
                  <a:srgbClr val="000000"/>
                </a:solidFill>
              </a:rPr>
              <a:t> y </a:t>
            </a:r>
            <a:r>
              <a:rPr b="1" lang="es-419" sz="1800">
                <a:solidFill>
                  <a:srgbClr val="000000"/>
                </a:solidFill>
              </a:rPr>
              <a:t>limpiar</a:t>
            </a:r>
            <a:r>
              <a:rPr lang="es-419" sz="1800">
                <a:solidFill>
                  <a:srgbClr val="000000"/>
                </a:solidFill>
              </a:rPr>
              <a:t> datasets.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Ser capaz de </a:t>
            </a:r>
            <a:r>
              <a:rPr b="1" lang="es-419" sz="1800">
                <a:solidFill>
                  <a:srgbClr val="000000"/>
                </a:solidFill>
              </a:rPr>
              <a:t>agrupar</a:t>
            </a:r>
            <a:r>
              <a:rPr lang="es-419" sz="1800">
                <a:solidFill>
                  <a:srgbClr val="000000"/>
                </a:solidFill>
              </a:rPr>
              <a:t> y </a:t>
            </a:r>
            <a:r>
              <a:rPr b="1" lang="es-419" sz="1800">
                <a:solidFill>
                  <a:srgbClr val="000000"/>
                </a:solidFill>
              </a:rPr>
              <a:t>resumir</a:t>
            </a:r>
            <a:r>
              <a:rPr lang="es-419" sz="1800">
                <a:solidFill>
                  <a:srgbClr val="000000"/>
                </a:solidFill>
              </a:rPr>
              <a:t> datos.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Ser capaz de aplicar </a:t>
            </a:r>
            <a:r>
              <a:rPr b="1" lang="es-419" sz="1800">
                <a:solidFill>
                  <a:srgbClr val="000000"/>
                </a:solidFill>
              </a:rPr>
              <a:t>bibliotecas estadísticas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s-419" sz="1800">
                <a:solidFill>
                  <a:srgbClr val="000000"/>
                </a:solidFill>
              </a:rPr>
              <a:t>Comprender cómo IPython puede utilizarse para </a:t>
            </a:r>
            <a:r>
              <a:rPr b="1" lang="es-419" sz="1800">
                <a:solidFill>
                  <a:srgbClr val="000000"/>
                </a:solidFill>
              </a:rPr>
              <a:t>computación paralela</a:t>
            </a:r>
            <a:r>
              <a:rPr lang="es-419" sz="1800">
                <a:solidFill>
                  <a:srgbClr val="000000"/>
                </a:solidFill>
              </a:rPr>
              <a:t> y trabajo en grupo.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Más sobre Python</a:t>
            </a:r>
            <a:endParaRPr b="1"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167850" y="1100900"/>
            <a:ext cx="56562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419" sz="1800">
                <a:solidFill>
                  <a:srgbClr val="000000"/>
                </a:solidFill>
              </a:rPr>
              <a:t>Learning Python, 4th Edition</a:t>
            </a:r>
            <a:br>
              <a:rPr lang="es-419" sz="1800">
                <a:solidFill>
                  <a:srgbClr val="000000"/>
                </a:solidFill>
              </a:rPr>
            </a:br>
            <a:r>
              <a:rPr lang="es-419" sz="1800">
                <a:solidFill>
                  <a:srgbClr val="000000"/>
                </a:solidFill>
              </a:rPr>
              <a:t>- Mark Lutz, O’Reilly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2480833" cy="323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357" r="466" t="0"/>
          <a:stretch/>
        </p:blipFill>
        <p:spPr>
          <a:xfrm>
            <a:off x="0" y="4552855"/>
            <a:ext cx="9143999" cy="5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76025" y="676350"/>
            <a:ext cx="56562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Distribución integrada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Entorno de computación interactiva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SciPy: conjunto de bibliotecas para estadística, matemáticas e ingeniería (incluye IPython).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Lenguaje abierto de propósito general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00" y="51700"/>
            <a:ext cx="1621375" cy="10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00" y="1437650"/>
            <a:ext cx="1521375" cy="11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396" y="2748800"/>
            <a:ext cx="1727500" cy="98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400" y="3732425"/>
            <a:ext cx="2381063" cy="7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