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71" r:id="rId4"/>
    <p:sldId id="273" r:id="rId5"/>
    <p:sldId id="263" r:id="rId6"/>
    <p:sldId id="265" r:id="rId7"/>
    <p:sldId id="266" r:id="rId8"/>
    <p:sldId id="267" r:id="rId9"/>
    <p:sldId id="270" r:id="rId10"/>
    <p:sldId id="268" r:id="rId11"/>
    <p:sldId id="269" r:id="rId12"/>
    <p:sldId id="262" r:id="rId1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12"/>
    <p:restoredTop sz="94040"/>
  </p:normalViewPr>
  <p:slideViewPr>
    <p:cSldViewPr snapToGrid="0" snapToObjects="1">
      <p:cViewPr varScale="1">
        <p:scale>
          <a:sx n="71" d="100"/>
          <a:sy n="71" d="100"/>
        </p:scale>
        <p:origin x="201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FED9-82F7-BB4E-A802-A7AB7DA254AD}" type="datetimeFigureOut">
              <a:rPr lang="es-ES" smtClean="0"/>
              <a:t>27/5/16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5791-42DE-504C-8325-DE76473A65E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703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FED9-82F7-BB4E-A802-A7AB7DA254AD}" type="datetimeFigureOut">
              <a:rPr lang="es-ES" smtClean="0"/>
              <a:t>27/5/16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5791-42DE-504C-8325-DE76473A65E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77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FED9-82F7-BB4E-A802-A7AB7DA254AD}" type="datetimeFigureOut">
              <a:rPr lang="es-ES" smtClean="0"/>
              <a:t>27/5/16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5791-42DE-504C-8325-DE76473A65E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937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FED9-82F7-BB4E-A802-A7AB7DA254AD}" type="datetimeFigureOut">
              <a:rPr lang="es-ES" smtClean="0"/>
              <a:t>27/5/16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5791-42DE-504C-8325-DE76473A65E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802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FED9-82F7-BB4E-A802-A7AB7DA254AD}" type="datetimeFigureOut">
              <a:rPr lang="es-ES" smtClean="0"/>
              <a:t>27/5/16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5791-42DE-504C-8325-DE76473A65E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419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FED9-82F7-BB4E-A802-A7AB7DA254AD}" type="datetimeFigureOut">
              <a:rPr lang="es-ES" smtClean="0"/>
              <a:t>27/5/16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5791-42DE-504C-8325-DE76473A65E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096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FED9-82F7-BB4E-A802-A7AB7DA254AD}" type="datetimeFigureOut">
              <a:rPr lang="es-ES" smtClean="0"/>
              <a:t>27/5/16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5791-42DE-504C-8325-DE76473A65E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34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FED9-82F7-BB4E-A802-A7AB7DA254AD}" type="datetimeFigureOut">
              <a:rPr lang="es-ES" smtClean="0"/>
              <a:t>27/5/16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5791-42DE-504C-8325-DE76473A65E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108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FED9-82F7-BB4E-A802-A7AB7DA254AD}" type="datetimeFigureOut">
              <a:rPr lang="es-ES" smtClean="0"/>
              <a:t>27/5/16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5791-42DE-504C-8325-DE76473A65E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657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FED9-82F7-BB4E-A802-A7AB7DA254AD}" type="datetimeFigureOut">
              <a:rPr lang="es-ES" smtClean="0"/>
              <a:t>27/5/16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5791-42DE-504C-8325-DE76473A65E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288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FED9-82F7-BB4E-A802-A7AB7DA254AD}" type="datetimeFigureOut">
              <a:rPr lang="es-ES" smtClean="0"/>
              <a:t>27/5/16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5791-42DE-504C-8325-DE76473A65E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822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1FED9-82F7-BB4E-A802-A7AB7DA254AD}" type="datetimeFigureOut">
              <a:rPr lang="es-ES" smtClean="0"/>
              <a:t>27/5/16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75791-42DE-504C-8325-DE76473A65E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323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py.github.io/old-wiki/pages/Numpy_Example_List_With_Doc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ES" dirty="0" smtClean="0"/>
              <a:t>Introducción a </a:t>
            </a:r>
            <a:r>
              <a:rPr lang="es-ES" dirty="0" err="1" smtClean="0"/>
              <a:t>NumPy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Entornos de data </a:t>
            </a:r>
            <a:r>
              <a:rPr lang="es-ES" dirty="0" err="1" smtClean="0"/>
              <a:t>science</a:t>
            </a:r>
            <a:r>
              <a:rPr lang="es-ES" dirty="0" smtClean="0"/>
              <a:t> con </a:t>
            </a:r>
            <a:r>
              <a:rPr lang="es-ES" dirty="0" err="1" smtClean="0"/>
              <a:t>Python</a:t>
            </a:r>
            <a:r>
              <a:rPr lang="es-ES" dirty="0" smtClean="0"/>
              <a:t> (EDSP)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7458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42888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ES" dirty="0" err="1" smtClean="0"/>
              <a:t>Indexing</a:t>
            </a:r>
            <a:r>
              <a:rPr lang="es-ES" dirty="0" smtClean="0"/>
              <a:t> ¿cuántas dimensiones?</a:t>
            </a:r>
            <a:endParaRPr lang="es-ES" dirty="0"/>
          </a:p>
        </p:txBody>
      </p:sp>
      <p:pic>
        <p:nvPicPr>
          <p:cNvPr id="11266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002" r="-740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8006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42888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ES" dirty="0" err="1" smtClean="0"/>
              <a:t>Broadcasting</a:t>
            </a:r>
            <a:r>
              <a:rPr lang="es-ES" dirty="0" smtClean="0"/>
              <a:t> y el rellenado</a:t>
            </a:r>
            <a:endParaRPr lang="es-ES" dirty="0"/>
          </a:p>
        </p:txBody>
      </p:sp>
      <p:pic>
        <p:nvPicPr>
          <p:cNvPr id="12290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866" r="-208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2931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 finales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1.5 </a:t>
            </a:r>
            <a:r>
              <a:rPr lang="es-ES" dirty="0" err="1" smtClean="0"/>
              <a:t>Starting</a:t>
            </a:r>
            <a:r>
              <a:rPr lang="es-ES" dirty="0" smtClean="0"/>
              <a:t> data </a:t>
            </a:r>
            <a:r>
              <a:rPr lang="es-ES" dirty="0" err="1" smtClean="0"/>
              <a:t>science</a:t>
            </a:r>
            <a:endParaRPr lang="es-ES" dirty="0" smtClean="0"/>
          </a:p>
          <a:p>
            <a:pPr lvl="1"/>
            <a:r>
              <a:rPr lang="es-ES" dirty="0" smtClean="0"/>
              <a:t>1.6 </a:t>
            </a:r>
            <a:r>
              <a:rPr lang="es-ES" dirty="0" err="1" smtClean="0"/>
              <a:t>Counting</a:t>
            </a:r>
            <a:r>
              <a:rPr lang="es-ES" dirty="0" smtClean="0"/>
              <a:t> </a:t>
            </a:r>
            <a:r>
              <a:rPr lang="es-ES" dirty="0" err="1" smtClean="0"/>
              <a:t>tumblr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946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</a:t>
            </a:r>
            <a:r>
              <a:rPr lang="es-ES_tradnl" dirty="0" err="1" smtClean="0"/>
              <a:t>Qu</a:t>
            </a:r>
            <a:r>
              <a:rPr lang="es-ES" dirty="0" smtClean="0"/>
              <a:t>é es </a:t>
            </a:r>
            <a:r>
              <a:rPr lang="es-ES" dirty="0" err="1" smtClean="0"/>
              <a:t>NumPy</a:t>
            </a:r>
            <a:r>
              <a:rPr lang="es-ES_tradnl" dirty="0" smtClean="0"/>
              <a:t>?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Arrays</a:t>
            </a:r>
            <a:r>
              <a:rPr lang="es-ES_tradnl" dirty="0" smtClean="0"/>
              <a:t> (y matrices) eficientes en Python.</a:t>
            </a:r>
          </a:p>
          <a:p>
            <a:r>
              <a:rPr lang="es-ES_tradnl" dirty="0" smtClean="0"/>
              <a:t>Estructura b</a:t>
            </a:r>
            <a:r>
              <a:rPr lang="es-ES" dirty="0" err="1" smtClean="0"/>
              <a:t>ásica</a:t>
            </a:r>
            <a:r>
              <a:rPr lang="es-ES" dirty="0" smtClean="0"/>
              <a:t> para todo el </a:t>
            </a:r>
            <a:r>
              <a:rPr lang="es-ES" dirty="0" err="1" smtClean="0"/>
              <a:t>stack</a:t>
            </a:r>
            <a:r>
              <a:rPr lang="es-ES" dirty="0" smtClean="0"/>
              <a:t> científico de Python.</a:t>
            </a:r>
          </a:p>
          <a:p>
            <a:r>
              <a:rPr lang="es-ES" dirty="0" smtClean="0"/>
              <a:t>“</a:t>
            </a:r>
            <a:r>
              <a:rPr lang="es-ES" dirty="0" err="1" smtClean="0"/>
              <a:t>Batteries</a:t>
            </a:r>
            <a:r>
              <a:rPr lang="es-ES" dirty="0" smtClean="0"/>
              <a:t> </a:t>
            </a:r>
            <a:r>
              <a:rPr lang="es-ES" dirty="0" err="1" smtClean="0"/>
              <a:t>included</a:t>
            </a:r>
            <a:r>
              <a:rPr lang="es-ES" dirty="0" smtClean="0"/>
              <a:t>” para data </a:t>
            </a:r>
            <a:r>
              <a:rPr lang="es-ES" dirty="0" err="1" smtClean="0"/>
              <a:t>science</a:t>
            </a:r>
            <a:r>
              <a:rPr lang="es-ES" dirty="0" smtClean="0"/>
              <a:t>:</a:t>
            </a:r>
          </a:p>
          <a:p>
            <a:pPr lvl="1"/>
            <a:r>
              <a:rPr lang="es-ES" dirty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scipy.github.io/old-wiki/pages/Numpy_Example_List_With_Doc.html</a:t>
            </a:r>
            <a:r>
              <a:rPr lang="es-ES" dirty="0" smtClean="0"/>
              <a:t> </a:t>
            </a:r>
          </a:p>
          <a:p>
            <a:pPr lvl="1"/>
            <a:r>
              <a:rPr lang="es-ES" dirty="0" smtClean="0"/>
              <a:t>Ejemplo: buscar </a:t>
            </a:r>
            <a:r>
              <a:rPr lang="es-ES" dirty="0" err="1" smtClean="0">
                <a:latin typeface="Courier" charset="0"/>
                <a:ea typeface="Courier" charset="0"/>
                <a:cs typeface="Courier" charset="0"/>
              </a:rPr>
              <a:t>allclose</a:t>
            </a:r>
            <a:r>
              <a:rPr lang="es-ES" dirty="0" smtClean="0"/>
              <a:t> ¿para qué sirve?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8776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NumPy</a:t>
            </a:r>
            <a:r>
              <a:rPr lang="es-ES_tradnl" dirty="0" smtClean="0"/>
              <a:t> y </a:t>
            </a:r>
            <a:r>
              <a:rPr lang="es-ES_tradnl" dirty="0" err="1" smtClean="0"/>
              <a:t>SciPy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050" y="1858963"/>
            <a:ext cx="47879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80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NumPy</a:t>
            </a:r>
            <a:r>
              <a:rPr lang="es-ES_tradnl" dirty="0" smtClean="0"/>
              <a:t>, </a:t>
            </a:r>
            <a:r>
              <a:rPr lang="es-ES_tradnl" dirty="0" err="1" smtClean="0"/>
              <a:t>SciPy</a:t>
            </a:r>
            <a:r>
              <a:rPr lang="es-ES_tradnl" dirty="0" smtClean="0"/>
              <a:t> y el </a:t>
            </a:r>
            <a:r>
              <a:rPr lang="es-ES_tradnl" dirty="0" err="1" smtClean="0"/>
              <a:t>stack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56" y="1858527"/>
            <a:ext cx="7158487" cy="400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6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Construcción a partir de otros tipos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13964"/>
          </a:xfrm>
          <a:solidFill>
            <a:schemeClr val="bg1">
              <a:lumMod val="8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smtClean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pt-BR" dirty="0" err="1" smtClean="0"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pt-BR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t-BR" dirty="0" err="1">
                <a:latin typeface="Courier" charset="0"/>
                <a:ea typeface="Courier" charset="0"/>
                <a:cs typeface="Courier" charset="0"/>
              </a:rPr>
              <a:t>numpy</a:t>
            </a:r>
            <a:r>
              <a:rPr lang="pt-BR" dirty="0">
                <a:latin typeface="Courier" charset="0"/>
                <a:ea typeface="Courier" charset="0"/>
                <a:cs typeface="Courier" charset="0"/>
              </a:rPr>
              <a:t> as </a:t>
            </a:r>
            <a:r>
              <a:rPr lang="pt-BR" dirty="0" err="1">
                <a:latin typeface="Courier" charset="0"/>
                <a:ea typeface="Courier" charset="0"/>
                <a:cs typeface="Courier" charset="0"/>
              </a:rPr>
              <a:t>np</a:t>
            </a:r>
            <a:r>
              <a:rPr lang="pt-BR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r>
              <a:rPr lang="pt-BR" dirty="0" smtClean="0">
                <a:latin typeface="Courier" charset="0"/>
                <a:ea typeface="Courier" charset="0"/>
                <a:cs typeface="Courier" charset="0"/>
              </a:rPr>
              <a:t>&gt;a </a:t>
            </a:r>
            <a:r>
              <a:rPr lang="pt-BR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pt-BR" dirty="0" err="1"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pt-BR" dirty="0">
                <a:latin typeface="Courier" charset="0"/>
                <a:ea typeface="Courier" charset="0"/>
                <a:cs typeface="Courier" charset="0"/>
              </a:rPr>
              <a:t>([0, 1, 2, 3]) </a:t>
            </a:r>
          </a:p>
          <a:p>
            <a:pPr marL="0" indent="0">
              <a:buNone/>
            </a:pPr>
            <a:r>
              <a:rPr lang="pt-BR" dirty="0" smtClean="0">
                <a:latin typeface="Courier" charset="0"/>
                <a:ea typeface="Courier" charset="0"/>
                <a:cs typeface="Courier" charset="0"/>
              </a:rPr>
              <a:t>&gt;a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array</a:t>
            </a:r>
            <a:r>
              <a:rPr lang="pt-BR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([0, 1, 2, 3])</a:t>
            </a:r>
            <a:endParaRPr lang="es-ES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457200" y="4098956"/>
            <a:ext cx="8229600" cy="20919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pl-PL" dirty="0" smtClean="0">
                <a:latin typeface="Courier" charset="0"/>
                <a:ea typeface="Courier" charset="0"/>
                <a:cs typeface="Courier" charset="0"/>
              </a:rPr>
              <a:t>&gt;a </a:t>
            </a:r>
            <a:r>
              <a:rPr lang="pl-PL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pl-PL" dirty="0" err="1"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pl-PL" dirty="0">
                <a:latin typeface="Courier" charset="0"/>
                <a:ea typeface="Courier" charset="0"/>
                <a:cs typeface="Courier" charset="0"/>
              </a:rPr>
              <a:t>([1.0, 2.0, 3.0]) </a:t>
            </a:r>
            <a:endParaRPr lang="pl-PL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pl-PL" dirty="0" smtClean="0">
                <a:latin typeface="Courier" charset="0"/>
                <a:ea typeface="Courier" charset="0"/>
                <a:cs typeface="Courier" charset="0"/>
              </a:rPr>
              <a:t>&gt;b </a:t>
            </a:r>
            <a:r>
              <a:rPr lang="pl-PL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pl-PL" dirty="0" err="1"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pl-PL" dirty="0">
                <a:latin typeface="Courier" charset="0"/>
                <a:ea typeface="Courier" charset="0"/>
                <a:cs typeface="Courier" charset="0"/>
              </a:rPr>
              <a:t>([2.0, 2.0, 2.0]) </a:t>
            </a:r>
            <a:r>
              <a:rPr lang="pl-PL" dirty="0" smtClean="0">
                <a:latin typeface="Courier" charset="0"/>
                <a:ea typeface="Courier" charset="0"/>
                <a:cs typeface="Courier" charset="0"/>
              </a:rPr>
              <a:t>&gt;a*b</a:t>
            </a:r>
            <a:endParaRPr lang="pt-BR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pt-BR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array</a:t>
            </a:r>
            <a:r>
              <a:rPr lang="pt-BR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([ 2., 4., 6.])</a:t>
            </a:r>
            <a:endParaRPr lang="es-ES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15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3611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ES" dirty="0" smtClean="0"/>
              <a:t>¿Para qué si ya tenemos listas?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0263" y="1600200"/>
            <a:ext cx="7856537" cy="4525963"/>
          </a:xfrm>
        </p:spPr>
        <p:txBody>
          <a:bodyPr>
            <a:normAutofit/>
          </a:bodyPr>
          <a:lstStyle/>
          <a:p>
            <a:r>
              <a:rPr lang="es-ES" sz="2800" dirty="0" err="1">
                <a:latin typeface="Arial" charset="0"/>
              </a:rPr>
              <a:t>Arrays</a:t>
            </a:r>
            <a:r>
              <a:rPr lang="es-ES" sz="2800" dirty="0">
                <a:latin typeface="Arial" charset="0"/>
              </a:rPr>
              <a:t> </a:t>
            </a:r>
            <a:r>
              <a:rPr lang="es-ES" sz="2800" b="1" u="sng" dirty="0">
                <a:latin typeface="Arial" charset="0"/>
              </a:rPr>
              <a:t>homogéneos</a:t>
            </a:r>
            <a:r>
              <a:rPr lang="es-ES" sz="2800" dirty="0">
                <a:latin typeface="Arial" charset="0"/>
              </a:rPr>
              <a:t> eficientes en </a:t>
            </a:r>
            <a:r>
              <a:rPr lang="es-ES" sz="2800" dirty="0" err="1">
                <a:latin typeface="Arial" charset="0"/>
              </a:rPr>
              <a:t>Python</a:t>
            </a:r>
            <a:r>
              <a:rPr lang="es-ES" sz="2800" dirty="0">
                <a:latin typeface="Arial" charset="0"/>
              </a:rPr>
              <a:t>.</a:t>
            </a:r>
          </a:p>
          <a:p>
            <a:r>
              <a:rPr lang="es-ES" sz="2800" dirty="0">
                <a:latin typeface="Arial" charset="0"/>
              </a:rPr>
              <a:t>Conceptos básicos:</a:t>
            </a:r>
          </a:p>
          <a:p>
            <a:pPr lvl="1"/>
            <a:endParaRPr lang="es-ES" sz="2400" dirty="0">
              <a:latin typeface="Arial" charset="0"/>
            </a:endParaRPr>
          </a:p>
        </p:txBody>
      </p:sp>
      <p:pic>
        <p:nvPicPr>
          <p:cNvPr id="8195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5913"/>
            <a:ext cx="9144000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26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42888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ES" dirty="0"/>
              <a:t>¿Qué nos da </a:t>
            </a:r>
            <a:r>
              <a:rPr lang="es-ES" dirty="0" err="1"/>
              <a:t>NumPy</a:t>
            </a:r>
            <a:r>
              <a:rPr lang="es-ES" dirty="0"/>
              <a:t> además?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0263" y="1600200"/>
            <a:ext cx="7856537" cy="4525963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>
                <a:latin typeface="Arial" charset="0"/>
              </a:rPr>
              <a:t>Funciones </a:t>
            </a:r>
            <a:r>
              <a:rPr lang="es-ES" dirty="0">
                <a:latin typeface="Arial" charset="0"/>
              </a:rPr>
              <a:t>matemáticas estándar que nos evitan programar con iteraciones.</a:t>
            </a:r>
          </a:p>
          <a:p>
            <a:r>
              <a:rPr lang="es-ES" dirty="0">
                <a:latin typeface="Arial" charset="0"/>
              </a:rPr>
              <a:t>Herramientas para leer/escribir </a:t>
            </a:r>
            <a:r>
              <a:rPr lang="es-ES" dirty="0" err="1">
                <a:latin typeface="Arial" charset="0"/>
              </a:rPr>
              <a:t>arrays</a:t>
            </a:r>
            <a:r>
              <a:rPr lang="es-ES" dirty="0">
                <a:latin typeface="Arial" charset="0"/>
              </a:rPr>
              <a:t> a disco.</a:t>
            </a:r>
          </a:p>
          <a:p>
            <a:r>
              <a:rPr lang="es-ES" dirty="0">
                <a:latin typeface="Arial" charset="0"/>
              </a:rPr>
              <a:t>Algebra lineal, generación de números aleatorios, transformadas de </a:t>
            </a:r>
            <a:r>
              <a:rPr lang="es-ES" dirty="0" smtClean="0">
                <a:latin typeface="Arial" charset="0"/>
              </a:rPr>
              <a:t>Fourier.</a:t>
            </a:r>
          </a:p>
          <a:p>
            <a:pPr lvl="1"/>
            <a:r>
              <a:rPr lang="es-ES" dirty="0" smtClean="0">
                <a:latin typeface="Arial" charset="0"/>
              </a:rPr>
              <a:t>La primera y la última ahora en bibliotecas separadas.</a:t>
            </a:r>
            <a:endParaRPr lang="es-ES" dirty="0">
              <a:latin typeface="Arial" charset="0"/>
            </a:endParaRPr>
          </a:p>
          <a:p>
            <a:r>
              <a:rPr lang="es-ES" dirty="0">
                <a:latin typeface="Arial" charset="0"/>
              </a:rPr>
              <a:t>Herramientas para integrar con código Fortran/C/C++.</a:t>
            </a:r>
          </a:p>
          <a:p>
            <a:pPr lvl="1"/>
            <a:endParaRPr lang="es-ES" dirty="0">
              <a:latin typeface="Arial" charset="0"/>
            </a:endParaRPr>
          </a:p>
          <a:p>
            <a:pPr lvl="1"/>
            <a:endParaRPr lang="es-ES" dirty="0">
              <a:latin typeface="Arial" charset="0"/>
            </a:endParaRPr>
          </a:p>
          <a:p>
            <a:pPr lvl="1"/>
            <a:endParaRPr lang="es-E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58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4288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Elementos básicos</a:t>
            </a:r>
            <a:endParaRPr lang="es-ES" dirty="0"/>
          </a:p>
        </p:txBody>
      </p:sp>
      <p:pic>
        <p:nvPicPr>
          <p:cNvPr id="10242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866" r="-20866"/>
          <a:stretch>
            <a:fillRect/>
          </a:stretch>
        </p:blipFill>
        <p:spPr>
          <a:xfrm>
            <a:off x="-313766" y="1385887"/>
            <a:ext cx="9509875" cy="5230065"/>
          </a:xfrm>
        </p:spPr>
      </p:pic>
    </p:spTree>
    <p:extLst>
      <p:ext uri="{BB962C8B-B14F-4D97-AF65-F5344CB8AC3E}">
        <p14:creationId xmlns:p14="http://schemas.microsoft.com/office/powerpoint/2010/main" val="279754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Ejemplos básicos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1_1 creación de </a:t>
            </a:r>
            <a:r>
              <a:rPr lang="es-ES" dirty="0" err="1" smtClean="0"/>
              <a:t>arrays</a:t>
            </a:r>
            <a:endParaRPr lang="es-ES" dirty="0" smtClean="0"/>
          </a:p>
          <a:p>
            <a:pPr lvl="1"/>
            <a:r>
              <a:rPr lang="es-ES" dirty="0" smtClean="0"/>
              <a:t>1_2 </a:t>
            </a:r>
            <a:r>
              <a:rPr lang="es-ES" dirty="0" err="1" smtClean="0"/>
              <a:t>timing</a:t>
            </a:r>
            <a:r>
              <a:rPr lang="es-ES" dirty="0" smtClean="0"/>
              <a:t> (sobre el rendimiento)</a:t>
            </a:r>
          </a:p>
          <a:p>
            <a:pPr lvl="1"/>
            <a:endParaRPr lang="es-ES" dirty="0"/>
          </a:p>
          <a:p>
            <a:r>
              <a:rPr lang="es-ES" dirty="0" smtClean="0"/>
              <a:t>Un poco menos básicos</a:t>
            </a:r>
          </a:p>
          <a:p>
            <a:pPr lvl="1"/>
            <a:r>
              <a:rPr lang="es-ES" dirty="0" smtClean="0"/>
              <a:t>1_3 </a:t>
            </a:r>
            <a:r>
              <a:rPr lang="es-ES" dirty="0" err="1" smtClean="0"/>
              <a:t>NumPy</a:t>
            </a:r>
            <a:r>
              <a:rPr lang="es-ES" dirty="0" smtClean="0"/>
              <a:t> 1 </a:t>
            </a:r>
            <a:r>
              <a:rPr lang="es-ES" dirty="0" err="1" smtClean="0"/>
              <a:t>dim</a:t>
            </a:r>
            <a:endParaRPr lang="es-ES" dirty="0" smtClean="0"/>
          </a:p>
          <a:p>
            <a:pPr lvl="1"/>
            <a:r>
              <a:rPr lang="es-ES" dirty="0" smtClean="0"/>
              <a:t>1_4 </a:t>
            </a:r>
            <a:r>
              <a:rPr lang="es-ES" dirty="0" err="1" smtClean="0"/>
              <a:t>NumPy</a:t>
            </a:r>
            <a:r>
              <a:rPr lang="es-ES" dirty="0" smtClean="0"/>
              <a:t> 2 </a:t>
            </a:r>
            <a:r>
              <a:rPr lang="es-ES" dirty="0" err="1" smtClean="0"/>
              <a:t>dim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057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enc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3035</TotalTime>
  <Words>250</Words>
  <Application>Microsoft Macintosh PowerPoint</Application>
  <PresentationFormat>Presentación en pantalla (4:3)</PresentationFormat>
  <Paragraphs>41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 Black</vt:lpstr>
      <vt:lpstr>Courier</vt:lpstr>
      <vt:lpstr>Arial</vt:lpstr>
      <vt:lpstr>Tema de Office</vt:lpstr>
      <vt:lpstr>Introducción a NumPy</vt:lpstr>
      <vt:lpstr>¿Qué es NumPy?</vt:lpstr>
      <vt:lpstr>NumPy y SciPy</vt:lpstr>
      <vt:lpstr>NumPy, SciPy y el stack</vt:lpstr>
      <vt:lpstr>Construcción a partir de otros tipos</vt:lpstr>
      <vt:lpstr>¿Para qué si ya tenemos listas?</vt:lpstr>
      <vt:lpstr>¿Qué nos da NumPy además?</vt:lpstr>
      <vt:lpstr>Elementos básicos</vt:lpstr>
      <vt:lpstr>Ejemplos básicos</vt:lpstr>
      <vt:lpstr>Indexing ¿cuántas dimensiones?</vt:lpstr>
      <vt:lpstr>Broadcasting y el rellenado</vt:lpstr>
      <vt:lpstr>Ejemplos finales</vt:lpstr>
    </vt:vector>
  </TitlesOfParts>
  <Company>University of Alcalá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stack de Python para data science</dc:title>
  <dc:creator>Miguel-Angel Sicilia</dc:creator>
  <cp:lastModifiedBy>Sicilia Urbán Miguel Ángel</cp:lastModifiedBy>
  <cp:revision>23</cp:revision>
  <dcterms:created xsi:type="dcterms:W3CDTF">2015-10-26T17:59:53Z</dcterms:created>
  <dcterms:modified xsi:type="dcterms:W3CDTF">2016-05-27T12:34:16Z</dcterms:modified>
</cp:coreProperties>
</file>