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3460750" cx="4610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c85ea44_0_93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ec85ea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c85ea44_0_103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ec85ea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ec85ea44_0_112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ec85ea4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c85ea44_0_3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ec85ea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ec85ea44_0_12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ec85ea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c85ea44_0_21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c85ea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c85ea44_0_30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ec85ea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ec85ea44_0_49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ec85ea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c85ea44_0_58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c85ea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ec85ea44_0_67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ec85ea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ec85ea44_0_84:notes"/>
          <p:cNvSpPr/>
          <p:nvPr>
            <p:ph idx="2" type="sldImg"/>
          </p:nvPr>
        </p:nvSpPr>
        <p:spPr>
          <a:xfrm>
            <a:off x="1145397" y="685800"/>
            <a:ext cx="456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ec85ea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45758" y="661693"/>
            <a:ext cx="391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1515" y="1476013"/>
            <a:ext cx="3227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3188653" y="322163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034409" y="2239098"/>
            <a:ext cx="2614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1163145" y="-125042"/>
            <a:ext cx="22839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2384445" y="1096340"/>
            <a:ext cx="2952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71488" y="97490"/>
            <a:ext cx="29529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 1">
  <p:cSld name="Dos objeto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45758" y="999772"/>
            <a:ext cx="19209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2343468" y="999772"/>
            <a:ext cx="19209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4067453" y="3120283"/>
            <a:ext cx="329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b="0" sz="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3" type="sldNum"/>
          </p:nvPr>
        </p:nvSpPr>
        <p:spPr>
          <a:xfrm>
            <a:off x="4029035" y="3274094"/>
            <a:ext cx="329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b="0" sz="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0946" y="3262178"/>
            <a:ext cx="32877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FFFFFF"/>
                </a:solidFill>
              </a:rPr>
              <a:t>MASTER EN BIG DATA &amp; BUSINESS ANALYTICS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 1">
  <p:cSld name="En blanc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77643" y="603663"/>
            <a:ext cx="4254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4314045" y="3195887"/>
            <a:ext cx="276600" cy="264900"/>
          </a:xfrm>
          <a:prstGeom prst="rect">
            <a:avLst/>
          </a:prstGeom>
        </p:spPr>
        <p:txBody>
          <a:bodyPr anchorCtr="0" anchor="t" bIns="23050" lIns="46100" spcFirstLastPara="1" rIns="46100" wrap="square" tIns="23050">
            <a:noAutofit/>
          </a:bodyPr>
          <a:lstStyle>
            <a:lvl1pPr lvl="0">
              <a:buNone/>
              <a:defRPr sz="700">
                <a:solidFill>
                  <a:schemeClr val="dk1"/>
                </a:solidFill>
              </a:defRPr>
            </a:lvl1pPr>
            <a:lvl2pPr lvl="1">
              <a:buNone/>
              <a:defRPr sz="700">
                <a:solidFill>
                  <a:schemeClr val="dk1"/>
                </a:solidFill>
              </a:defRPr>
            </a:lvl2pPr>
            <a:lvl3pPr lvl="2">
              <a:buNone/>
              <a:defRPr sz="700">
                <a:solidFill>
                  <a:schemeClr val="dk1"/>
                </a:solidFill>
              </a:defRPr>
            </a:lvl3pPr>
            <a:lvl4pPr lvl="3">
              <a:buNone/>
              <a:defRPr sz="700">
                <a:solidFill>
                  <a:schemeClr val="dk1"/>
                </a:solidFill>
              </a:defRPr>
            </a:lvl4pPr>
            <a:lvl5pPr lvl="4">
              <a:buNone/>
              <a:defRPr sz="700">
                <a:solidFill>
                  <a:schemeClr val="dk1"/>
                </a:solidFill>
              </a:defRPr>
            </a:lvl5pPr>
            <a:lvl6pPr lvl="5">
              <a:buNone/>
              <a:defRPr sz="700">
                <a:solidFill>
                  <a:schemeClr val="dk1"/>
                </a:solidFill>
              </a:defRPr>
            </a:lvl6pPr>
            <a:lvl7pPr lvl="6">
              <a:buNone/>
              <a:defRPr sz="700">
                <a:solidFill>
                  <a:schemeClr val="dk1"/>
                </a:solidFill>
              </a:defRPr>
            </a:lvl7pPr>
            <a:lvl8pPr lvl="7">
              <a:buNone/>
              <a:defRPr sz="700">
                <a:solidFill>
                  <a:schemeClr val="dk1"/>
                </a:solidFill>
              </a:defRPr>
            </a:lvl8pPr>
            <a:lvl9pPr lvl="8">
              <a:buNone/>
              <a:defRPr sz="7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4270683" y="3220207"/>
            <a:ext cx="3942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160</a:t>
            </a:r>
            <a:endParaRPr sz="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64166" y="2223852"/>
            <a:ext cx="3918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64166" y="1466814"/>
            <a:ext cx="3918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30505" y="807508"/>
            <a:ext cx="20361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343468" y="807508"/>
            <a:ext cx="20361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30505" y="774663"/>
            <a:ext cx="2037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30505" y="1097506"/>
            <a:ext cx="2037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2341867" y="774663"/>
            <a:ext cx="2037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2341867" y="1097506"/>
            <a:ext cx="20379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30505" y="137789"/>
            <a:ext cx="1516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802421" y="137789"/>
            <a:ext cx="25770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30505" y="724194"/>
            <a:ext cx="15168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903612" y="2422525"/>
            <a:ext cx="276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903612" y="309224"/>
            <a:ext cx="27660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03612" y="2708518"/>
            <a:ext cx="2766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E:\ESCRITORIO\ESCRITORIO 4\franja BS.jp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002" y="3165945"/>
            <a:ext cx="4614105" cy="2945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cipy.github.io/old-wiki/pages/Numpy_Example_List_With_Doc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4294967295" type="ctrTitle"/>
          </p:nvPr>
        </p:nvSpPr>
        <p:spPr>
          <a:xfrm>
            <a:off x="157153" y="500979"/>
            <a:ext cx="4295700" cy="13809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Introducción a NumPy</a:t>
            </a:r>
            <a:endParaRPr b="1"/>
          </a:p>
        </p:txBody>
      </p:sp>
      <p:sp>
        <p:nvSpPr>
          <p:cNvPr id="97" name="Google Shape;97;p15"/>
          <p:cNvSpPr txBox="1"/>
          <p:nvPr>
            <p:ph idx="4294967295" type="subTitle"/>
          </p:nvPr>
        </p:nvSpPr>
        <p:spPr>
          <a:xfrm>
            <a:off x="157149" y="1906911"/>
            <a:ext cx="4295700" cy="5334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76200" lvl="0" marL="1778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419"/>
              <a:t>Desarrollo de aplicaciones Big Data con </a:t>
            </a:r>
            <a:r>
              <a:rPr lang="es-419"/>
              <a:t>Python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199699" y="348004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s-419"/>
              <a:t>Indexing ¿cuántas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s-419"/>
              <a:t>dimensiones?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788399"/>
            <a:ext cx="1770850" cy="2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4294967295" type="title"/>
          </p:nvPr>
        </p:nvSpPr>
        <p:spPr>
          <a:xfrm>
            <a:off x="157149" y="43079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Broadcasting y el rellenado</a:t>
            </a:r>
            <a:endParaRPr b="1"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38661" l="0" r="38661" t="0"/>
          <a:stretch/>
        </p:blipFill>
        <p:spPr>
          <a:xfrm>
            <a:off x="708653" y="582596"/>
            <a:ext cx="3080476" cy="23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Ejemplos finales</a:t>
            </a:r>
            <a:endParaRPr b="1"/>
          </a:p>
        </p:txBody>
      </p:sp>
      <p:sp>
        <p:nvSpPr>
          <p:cNvPr id="165" name="Google Shape;165;p26"/>
          <p:cNvSpPr txBox="1"/>
          <p:nvPr>
            <p:ph idx="4294967295" type="body"/>
          </p:nvPr>
        </p:nvSpPr>
        <p:spPr>
          <a:xfrm>
            <a:off x="157149" y="87797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s-419" sz="1200">
                <a:solidFill>
                  <a:srgbClr val="000000"/>
                </a:solidFill>
              </a:rPr>
              <a:t>1.5 Starting data science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s-419" sz="1200">
                <a:solidFill>
                  <a:srgbClr val="000000"/>
                </a:solidFill>
              </a:rPr>
              <a:t>1.6 Counting tumblr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es NumPy?</a:t>
            </a:r>
            <a:endParaRPr b="1"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190500" lvl="0" marL="2286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s-419" sz="1200">
                <a:solidFill>
                  <a:srgbClr val="000000"/>
                </a:solidFill>
              </a:rPr>
              <a:t>Arrays (y matrices) eficientes en Python.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s-419" sz="1200">
                <a:solidFill>
                  <a:srgbClr val="000000"/>
                </a:solidFill>
              </a:rPr>
              <a:t>Estructura básica para todo el stack científico de Python.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s-419" sz="1200">
                <a:solidFill>
                  <a:srgbClr val="000000"/>
                </a:solidFill>
              </a:rPr>
              <a:t>“Batteries included” para data science:</a:t>
            </a:r>
            <a:endParaRPr sz="1200">
              <a:solidFill>
                <a:srgbClr val="000000"/>
              </a:solidFill>
            </a:endParaRPr>
          </a:p>
          <a:p>
            <a:pPr indent="-17145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</a:pPr>
            <a:r>
              <a:rPr lang="es-419" sz="900" u="sng">
                <a:solidFill>
                  <a:schemeClr val="hlink"/>
                </a:solidFill>
                <a:hlinkClick r:id="rId3"/>
              </a:rPr>
              <a:t>http://scipy.github.io/old-wiki/pages/Numpy_Example_List_With_Doc.html</a:t>
            </a:r>
            <a:endParaRPr sz="900">
              <a:solidFill>
                <a:srgbClr val="000000"/>
              </a:solidFill>
            </a:endParaRPr>
          </a:p>
          <a:p>
            <a:pPr indent="-17145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</a:pPr>
            <a:r>
              <a:rPr lang="es-419" sz="900">
                <a:solidFill>
                  <a:srgbClr val="000000"/>
                </a:solidFill>
              </a:rPr>
              <a:t>Ejemplo: buscar allclose ¿para qué sirve?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NumPy y SciPy</a:t>
            </a:r>
            <a:endParaRPr b="1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27" y="701980"/>
            <a:ext cx="2265550" cy="20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NumPy, SciPy y el stack</a:t>
            </a:r>
            <a:endParaRPr b="1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28" y="684766"/>
            <a:ext cx="2461032" cy="135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¿Para qué si ya tenemos</a:t>
            </a:r>
            <a:br>
              <a:rPr b="1" lang="es-419"/>
            </a:br>
            <a:r>
              <a:rPr b="1" lang="es-419"/>
              <a:t>listas?</a:t>
            </a:r>
            <a:endParaRPr b="1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8" y="1086457"/>
            <a:ext cx="2682862" cy="61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33" y="2022584"/>
            <a:ext cx="2682858" cy="68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es NumPy?</a:t>
            </a:r>
            <a:endParaRPr b="1"/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Arrays homogéneos  eficientes en Python.</a:t>
            </a:r>
            <a:endParaRPr>
              <a:solidFill>
                <a:srgbClr val="000000"/>
              </a:solidFill>
            </a:endParaRPr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Conceptos básicos: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1378900"/>
            <a:ext cx="4258649" cy="1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nos da NumPy</a:t>
            </a:r>
            <a:br>
              <a:rPr b="1" lang="es-419"/>
            </a:br>
            <a:r>
              <a:rPr b="1" lang="es-419"/>
              <a:t>además?</a:t>
            </a:r>
            <a:endParaRPr b="1"/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157149" y="87797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419" sz="1200">
                <a:solidFill>
                  <a:srgbClr val="000000"/>
                </a:solidFill>
              </a:rPr>
              <a:t>Funciones matemáticas estándar que nos evitan programar con iteraciones.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419" sz="1200">
                <a:solidFill>
                  <a:srgbClr val="000000"/>
                </a:solidFill>
              </a:rPr>
              <a:t>Herramientas para leer/escribir arrays a disco.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419" sz="1200">
                <a:solidFill>
                  <a:srgbClr val="000000"/>
                </a:solidFill>
              </a:rPr>
              <a:t>Algebra lineal, generación de números aleatorios, transformadas de Fourier.</a:t>
            </a:r>
            <a:endParaRPr sz="1200">
              <a:solidFill>
                <a:srgbClr val="000000"/>
              </a:solidFill>
            </a:endParaRPr>
          </a:p>
          <a:p>
            <a:pPr indent="-1714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–"/>
            </a:pPr>
            <a:r>
              <a:rPr lang="es-419" sz="900">
                <a:solidFill>
                  <a:srgbClr val="000000"/>
                </a:solidFill>
              </a:rPr>
              <a:t>La primera y la última ahora en bibliotecas separadas.</a:t>
            </a:r>
            <a:endParaRPr sz="900">
              <a:solidFill>
                <a:srgbClr val="000000"/>
              </a:solidFill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419" sz="1200">
                <a:solidFill>
                  <a:srgbClr val="000000"/>
                </a:solidFill>
              </a:rPr>
              <a:t>Herramientas para integrar con código Fortran/C/C++.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157149" y="-6781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Elementos básicos</a:t>
            </a:r>
            <a:endParaRPr b="1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5" y="421850"/>
            <a:ext cx="3481551" cy="27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Ejemplos básicos</a:t>
            </a:r>
            <a:endParaRPr b="1"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157149" y="877971"/>
            <a:ext cx="4295700" cy="2298600"/>
          </a:xfrm>
          <a:prstGeom prst="rect">
            <a:avLst/>
          </a:prstGeom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s-419" sz="1200">
                <a:solidFill>
                  <a:srgbClr val="000000"/>
                </a:solidFill>
              </a:rPr>
              <a:t>1_1 creación de arrays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s-419" sz="1200">
                <a:solidFill>
                  <a:srgbClr val="000000"/>
                </a:solidFill>
              </a:rPr>
              <a:t>1_2 timing (sobre el rendimiento)</a:t>
            </a:r>
            <a:endParaRPr sz="1200">
              <a:solidFill>
                <a:srgbClr val="000000"/>
              </a:solidFill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419" sz="1200">
                <a:solidFill>
                  <a:srgbClr val="000000"/>
                </a:solidFill>
              </a:rPr>
              <a:t>Un poco menos básicos</a:t>
            </a:r>
            <a:endParaRPr sz="1200">
              <a:solidFill>
                <a:srgbClr val="000000"/>
              </a:solidFill>
            </a:endParaRPr>
          </a:p>
          <a:p>
            <a:pPr indent="-1905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s-419" sz="1200">
                <a:solidFill>
                  <a:srgbClr val="000000"/>
                </a:solidFill>
              </a:rPr>
              <a:t>1_3 NumPy 1 dim</a:t>
            </a:r>
            <a:endParaRPr sz="1200">
              <a:solidFill>
                <a:srgbClr val="000000"/>
              </a:solidFill>
            </a:endParaRPr>
          </a:p>
          <a:p>
            <a:pPr indent="-1905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s-419" sz="1200">
                <a:solidFill>
                  <a:srgbClr val="000000"/>
                </a:solidFill>
              </a:rPr>
              <a:t>1_4 NumPy 2 dim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