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3460750" cx="4610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540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114540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ee321a7f_0_3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ee321a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ee321a7f_0_11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ee321a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ee321a7f_0_20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ee321a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ee321a7f_0_29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ee321a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45758" y="661693"/>
            <a:ext cx="391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91515" y="1476013"/>
            <a:ext cx="3227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3188653" y="322163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1034409" y="2239098"/>
            <a:ext cx="2614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1163145" y="-125042"/>
            <a:ext cx="22839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2384445" y="1096340"/>
            <a:ext cx="29529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71488" y="97490"/>
            <a:ext cx="29529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 1">
  <p:cSld name="Dos objeto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45758" y="999772"/>
            <a:ext cx="19209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2343468" y="999772"/>
            <a:ext cx="19209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4067453" y="3120283"/>
            <a:ext cx="3291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b="0" sz="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3" type="sldNum"/>
          </p:nvPr>
        </p:nvSpPr>
        <p:spPr>
          <a:xfrm>
            <a:off x="4029035" y="3274094"/>
            <a:ext cx="3291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b="0" sz="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10946" y="3262178"/>
            <a:ext cx="3287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</a:rPr>
              <a:t>MASTER EN BIG DATA &amp; BUSINESS ANALYTICS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 1">
  <p:cSld name="En blanc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77643" y="603663"/>
            <a:ext cx="4254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4314045" y="3195887"/>
            <a:ext cx="276600" cy="264900"/>
          </a:xfrm>
          <a:prstGeom prst="rect">
            <a:avLst/>
          </a:prstGeom>
        </p:spPr>
        <p:txBody>
          <a:bodyPr anchorCtr="0" anchor="t" bIns="23050" lIns="46100" spcFirstLastPara="1" rIns="46100" wrap="square" tIns="23050">
            <a:noAutofit/>
          </a:bodyPr>
          <a:lstStyle>
            <a:lvl1pPr lvl="0">
              <a:buNone/>
              <a:defRPr sz="700">
                <a:solidFill>
                  <a:schemeClr val="dk1"/>
                </a:solidFill>
              </a:defRPr>
            </a:lvl1pPr>
            <a:lvl2pPr lvl="1">
              <a:buNone/>
              <a:defRPr sz="700">
                <a:solidFill>
                  <a:schemeClr val="dk1"/>
                </a:solidFill>
              </a:defRPr>
            </a:lvl2pPr>
            <a:lvl3pPr lvl="2">
              <a:buNone/>
              <a:defRPr sz="700">
                <a:solidFill>
                  <a:schemeClr val="dk1"/>
                </a:solidFill>
              </a:defRPr>
            </a:lvl3pPr>
            <a:lvl4pPr lvl="3">
              <a:buNone/>
              <a:defRPr sz="700">
                <a:solidFill>
                  <a:schemeClr val="dk1"/>
                </a:solidFill>
              </a:defRPr>
            </a:lvl4pPr>
            <a:lvl5pPr lvl="4">
              <a:buNone/>
              <a:defRPr sz="700">
                <a:solidFill>
                  <a:schemeClr val="dk1"/>
                </a:solidFill>
              </a:defRPr>
            </a:lvl5pPr>
            <a:lvl6pPr lvl="5">
              <a:buNone/>
              <a:defRPr sz="700">
                <a:solidFill>
                  <a:schemeClr val="dk1"/>
                </a:solidFill>
              </a:defRPr>
            </a:lvl6pPr>
            <a:lvl7pPr lvl="6">
              <a:buNone/>
              <a:defRPr sz="700">
                <a:solidFill>
                  <a:schemeClr val="dk1"/>
                </a:solidFill>
              </a:defRPr>
            </a:lvl7pPr>
            <a:lvl8pPr lvl="7">
              <a:buNone/>
              <a:defRPr sz="700">
                <a:solidFill>
                  <a:schemeClr val="dk1"/>
                </a:solidFill>
              </a:defRPr>
            </a:lvl8pPr>
            <a:lvl9pPr lvl="8">
              <a:buNone/>
              <a:defRPr sz="7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57153" y="500979"/>
            <a:ext cx="4295700" cy="1381200"/>
          </a:xfrm>
          <a:prstGeom prst="rect">
            <a:avLst/>
          </a:prstGeom>
        </p:spPr>
        <p:txBody>
          <a:bodyPr anchorCtr="0" anchor="b" bIns="46100" lIns="46100" spcFirstLastPara="1" rIns="46100" wrap="square" tIns="461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57149" y="1906911"/>
            <a:ext cx="4295700" cy="5334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23050" lIns="46100" spcFirstLastPara="1" rIns="46100" wrap="square" tIns="23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23050" lIns="46100" spcFirstLastPara="1" rIns="46100" wrap="square" tIns="23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4270683" y="3220207"/>
            <a:ext cx="3942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160</a:t>
            </a:r>
            <a:endParaRPr sz="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64166" y="2223852"/>
            <a:ext cx="3918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64166" y="1466814"/>
            <a:ext cx="3918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30505" y="807508"/>
            <a:ext cx="20361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2343468" y="807508"/>
            <a:ext cx="20361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30505" y="774663"/>
            <a:ext cx="20370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230505" y="1097506"/>
            <a:ext cx="2037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048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94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94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94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94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2341867" y="774663"/>
            <a:ext cx="2037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2341867" y="1097506"/>
            <a:ext cx="20379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048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94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94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94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94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30505" y="137789"/>
            <a:ext cx="1516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802421" y="137789"/>
            <a:ext cx="25770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230505" y="724194"/>
            <a:ext cx="15168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903612" y="2422525"/>
            <a:ext cx="276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903612" y="309224"/>
            <a:ext cx="27660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903612" y="2708518"/>
            <a:ext cx="2766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E:\ESCRITORIO\ESCRITORIO 4\franja BS.jp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002" y="3165945"/>
            <a:ext cx="4614105" cy="2945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157153" y="500979"/>
            <a:ext cx="4295700" cy="1381200"/>
          </a:xfrm>
          <a:prstGeom prst="rect">
            <a:avLst/>
          </a:prstGeom>
        </p:spPr>
        <p:txBody>
          <a:bodyPr anchorCtr="0" anchor="b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Introducción a Pandas</a:t>
            </a:r>
            <a:endParaRPr b="1"/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157149" y="1906911"/>
            <a:ext cx="4295700" cy="5334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76200" lvl="0" marL="17780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-419"/>
              <a:t>Desarrollo de aplicaciones big data con python</a:t>
            </a:r>
            <a:endParaRPr/>
          </a:p>
          <a:p>
            <a:pPr indent="-76200" lvl="0" marL="17780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¿Qué es pandas?</a:t>
            </a:r>
            <a:endParaRPr b="1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209550" lvl="0" marL="2540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es-419" sz="1300">
                <a:solidFill>
                  <a:srgbClr val="000000"/>
                </a:solidFill>
              </a:rPr>
              <a:t>Tablas estilo “Excel” para manejo </a:t>
            </a:r>
            <a:r>
              <a:rPr b="1" lang="es-419" sz="1300" u="sng">
                <a:solidFill>
                  <a:srgbClr val="000000"/>
                </a:solidFill>
              </a:rPr>
              <a:t>sencillo</a:t>
            </a:r>
            <a:r>
              <a:rPr lang="es-419" sz="1300">
                <a:solidFill>
                  <a:srgbClr val="000000"/>
                </a:solidFill>
              </a:rPr>
              <a:t> de datos con columnas heterogéneas</a:t>
            </a:r>
            <a:endParaRPr sz="1300">
              <a:solidFill>
                <a:srgbClr val="000000"/>
              </a:solidFill>
            </a:endParaRPr>
          </a:p>
          <a:p>
            <a:pPr indent="-190500" lvl="1" marL="508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–"/>
            </a:pPr>
            <a:r>
              <a:rPr lang="es-419" sz="1000">
                <a:solidFill>
                  <a:srgbClr val="000000"/>
                </a:solidFill>
              </a:rPr>
              <a:t>Índices que no necesariamente son numéricos.</a:t>
            </a:r>
            <a:endParaRPr sz="1000">
              <a:solidFill>
                <a:srgbClr val="000000"/>
              </a:solidFill>
            </a:endParaRPr>
          </a:p>
          <a:p>
            <a:pPr indent="-190500" lvl="1" marL="508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–"/>
            </a:pPr>
            <a:r>
              <a:rPr lang="es-419" sz="1000">
                <a:solidFill>
                  <a:srgbClr val="000000"/>
                </a:solidFill>
              </a:rPr>
              <a:t>Series temporales integradas.</a:t>
            </a:r>
            <a:endParaRPr sz="1000">
              <a:solidFill>
                <a:srgbClr val="000000"/>
              </a:solidFill>
            </a:endParaRPr>
          </a:p>
          <a:p>
            <a:pPr indent="-190500" lvl="1" marL="508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–"/>
            </a:pPr>
            <a:r>
              <a:rPr lang="es-419" sz="1000">
                <a:solidFill>
                  <a:srgbClr val="000000"/>
                </a:solidFill>
              </a:rPr>
              <a:t>Manejo de datos faltantes.</a:t>
            </a:r>
            <a:endParaRPr sz="1000">
              <a:solidFill>
                <a:srgbClr val="000000"/>
              </a:solidFill>
            </a:endParaRPr>
          </a:p>
          <a:p>
            <a:pPr indent="-190500" lvl="1" marL="508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–"/>
            </a:pPr>
            <a:r>
              <a:rPr lang="es-419" sz="1000">
                <a:solidFill>
                  <a:srgbClr val="000000"/>
                </a:solidFill>
              </a:rPr>
              <a:t>Agrupación (join) y fusión de datos (grouping).</a:t>
            </a:r>
            <a:endParaRPr sz="1000">
              <a:solidFill>
                <a:srgbClr val="000000"/>
              </a:solidFill>
            </a:endParaRPr>
          </a:p>
          <a:p>
            <a:pPr indent="-190500" lvl="1" marL="508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–"/>
            </a:pPr>
            <a:r>
              <a:rPr lang="es-419" sz="1000">
                <a:solidFill>
                  <a:srgbClr val="000000"/>
                </a:solidFill>
              </a:rPr>
              <a:t>Integración con fuentes de datos externas.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Series y DataFrames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2095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s-419" sz="1300">
                <a:solidFill>
                  <a:srgbClr val="000000"/>
                </a:solidFill>
              </a:rPr>
              <a:t>Esencialmente:</a:t>
            </a:r>
            <a:endParaRPr sz="1300">
              <a:solidFill>
                <a:srgbClr val="000000"/>
              </a:solidFill>
            </a:endParaRPr>
          </a:p>
          <a:p>
            <a:pPr indent="-190500" lvl="1" marL="508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–"/>
            </a:pPr>
            <a:r>
              <a:rPr lang="es-419" sz="1000">
                <a:solidFill>
                  <a:srgbClr val="000000"/>
                </a:solidFill>
              </a:rPr>
              <a:t>Una serie es esencialmente un array con un índice especial.</a:t>
            </a:r>
            <a:endParaRPr sz="1000">
              <a:solidFill>
                <a:srgbClr val="000000"/>
              </a:solidFill>
            </a:endParaRPr>
          </a:p>
          <a:p>
            <a:pPr indent="-190500" lvl="1" marL="508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–"/>
            </a:pPr>
            <a:r>
              <a:rPr lang="es-419" sz="1000">
                <a:solidFill>
                  <a:srgbClr val="000000"/>
                </a:solidFill>
              </a:rPr>
              <a:t>Un DataFrame es una lista de Series con un índice común.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Agrupaciones complejas</a:t>
            </a:r>
            <a:endParaRPr b="1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02" y="684766"/>
            <a:ext cx="2248497" cy="1782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Lectura y tipos</a:t>
            </a:r>
            <a:endParaRPr b="1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2095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Los índices pueden adaptarse: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" y="1172734"/>
            <a:ext cx="4389199" cy="141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