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7099300" cy="10234600"/>
  <p:embeddedFontLst>
    <p:embeddedFont>
      <p:font typeface="Arial Black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ArialBlac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2" y="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spcFirstLastPara="1" rIns="95500" wrap="square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:notes"/>
          <p:cNvSpPr/>
          <p:nvPr>
            <p:ph idx="2" type="sldImg"/>
          </p:nvPr>
        </p:nvSpPr>
        <p:spPr>
          <a:xfrm>
            <a:off x="990600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:notes"/>
          <p:cNvSpPr/>
          <p:nvPr>
            <p:ph idx="2" type="sldImg"/>
          </p:nvPr>
        </p:nvSpPr>
        <p:spPr>
          <a:xfrm>
            <a:off x="990600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:notes"/>
          <p:cNvSpPr/>
          <p:nvPr>
            <p:ph idx="2" type="sldImg"/>
          </p:nvPr>
        </p:nvSpPr>
        <p:spPr>
          <a:xfrm>
            <a:off x="990600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:notes"/>
          <p:cNvSpPr/>
          <p:nvPr>
            <p:ph idx="2" type="sldImg"/>
          </p:nvPr>
        </p:nvSpPr>
        <p:spPr>
          <a:xfrm>
            <a:off x="990600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:notes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:notes"/>
          <p:cNvSpPr/>
          <p:nvPr>
            <p:ph idx="2" type="sldImg"/>
          </p:nvPr>
        </p:nvSpPr>
        <p:spPr>
          <a:xfrm>
            <a:off x="990600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:notes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:notes"/>
          <p:cNvSpPr/>
          <p:nvPr>
            <p:ph idx="2" type="sldImg"/>
          </p:nvPr>
        </p:nvSpPr>
        <p:spPr>
          <a:xfrm>
            <a:off x="990600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:notes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:notes"/>
          <p:cNvSpPr/>
          <p:nvPr>
            <p:ph idx="2" type="sldImg"/>
          </p:nvPr>
        </p:nvSpPr>
        <p:spPr>
          <a:xfrm>
            <a:off x="990600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:notes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:notes"/>
          <p:cNvSpPr/>
          <p:nvPr>
            <p:ph idx="2" type="sldImg"/>
          </p:nvPr>
        </p:nvSpPr>
        <p:spPr>
          <a:xfrm>
            <a:off x="990600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:notes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:notes"/>
          <p:cNvSpPr/>
          <p:nvPr>
            <p:ph idx="2" type="sldImg"/>
          </p:nvPr>
        </p:nvSpPr>
        <p:spPr>
          <a:xfrm>
            <a:off x="990600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200" u="none" cap="none" strike="noStrik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23850" y="1196975"/>
            <a:ext cx="8439300" cy="4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600"/>
              <a:buFont typeface="Times"/>
              <a:buChar char="•"/>
              <a:defRPr b="1" i="0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Char char="■"/>
              <a:defRPr b="0" i="0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2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2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2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274050" y="6429375"/>
            <a:ext cx="8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>
  <p:cSld name="Imagen con títul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48675" y="6488112"/>
            <a:ext cx="652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python.org/ipython-doc/dev/development/messaging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ipython-on-ec2-with-starclust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633537" y="3206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6BCF"/>
              </a:buClr>
              <a:buSzPts val="2200"/>
              <a:buFont typeface="Arial Black"/>
              <a:buNone/>
            </a:pPr>
            <a:r>
              <a:rPr b="1" i="0" lang="en-US" sz="2200" u="none" cap="none" strike="noStrike">
                <a:solidFill>
                  <a:srgbClr val="6B6BCF"/>
                </a:solidFill>
                <a:latin typeface="Arial Black"/>
                <a:ea typeface="Arial Black"/>
                <a:cs typeface="Arial Black"/>
                <a:sym typeface="Arial Black"/>
              </a:rPr>
              <a:t>¿Qué es IPython?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830262" y="1600200"/>
            <a:ext cx="78565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68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Parece un entorno de edición de Python, pero realmente es un protocolo sobre el que se soportan muchas herramientas.</a:t>
            </a:r>
            <a:endParaRPr/>
          </a:p>
          <a:p>
            <a:pPr indent="-285750" lvl="1" marL="768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 protocolo para la ejecución remota de código.</a:t>
            </a:r>
            <a:endParaRPr/>
          </a:p>
          <a:p>
            <a:pPr indent="-285750" lvl="1" marL="768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Aquí está su especificación concreta:</a:t>
            </a:r>
            <a:endParaRPr/>
          </a:p>
          <a:p>
            <a:pPr indent="-228600" lvl="2" marL="1187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SzPts val="2000"/>
              <a:buFont typeface="Arial"/>
              <a:buChar char="–"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http://ipython.org/ipython-doc/dev/development/messaging.html</a:t>
            </a:r>
            <a:endParaRPr/>
          </a:p>
          <a:p>
            <a:pPr indent="-285750" lvl="1" marL="768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Al ejecutar una celda en un Notebook, se envía un JSON con una solicitud de ejecución. </a:t>
            </a:r>
            <a:endParaRPr/>
          </a:p>
          <a:p>
            <a:pPr indent="-285750" lvl="1" marL="768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El código enviado NO está limitado a Python. </a:t>
            </a:r>
            <a:endParaRPr/>
          </a:p>
          <a:p>
            <a:pPr indent="-285750" lvl="1" marL="768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%%javascript</a:t>
            </a:r>
            <a:endParaRPr/>
          </a:p>
          <a:p>
            <a:pPr indent="-285750" lvl="1" marL="768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IPython.notebook.kernel.execute(“a=1”)</a:t>
            </a:r>
            <a:endParaRPr/>
          </a:p>
          <a:p>
            <a:pPr indent="-307975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550"/>
              <a:buFont typeface="Times"/>
              <a:buNone/>
            </a:pPr>
            <a:r>
              <a:t/>
            </a:r>
            <a:endParaRPr b="0" i="0" sz="2200" u="none" cap="none" strike="noStrike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633537" y="3206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6BCF"/>
              </a:buClr>
              <a:buSzPts val="2200"/>
              <a:buFont typeface="Arial Black"/>
              <a:buNone/>
            </a:pPr>
            <a:r>
              <a:rPr b="1" i="0" lang="en-US" sz="2200" u="none" cap="none" strike="noStrike">
                <a:solidFill>
                  <a:srgbClr val="6B6BCF"/>
                </a:solidFill>
                <a:latin typeface="Arial Black"/>
                <a:ea typeface="Arial Black"/>
                <a:cs typeface="Arial Black"/>
                <a:sym typeface="Arial Black"/>
              </a:rPr>
              <a:t>¿Qué es IPython, realmente?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814387" y="1176337"/>
            <a:ext cx="78565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68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Parece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87" y="0"/>
            <a:ext cx="8137525" cy="6491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633537" y="3206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6BCF"/>
              </a:buClr>
              <a:buSzPts val="2200"/>
              <a:buFont typeface="Arial Black"/>
              <a:buNone/>
            </a:pPr>
            <a:r>
              <a:rPr b="1" i="0" lang="en-US" sz="2200" u="none" cap="none" strike="noStrike">
                <a:solidFill>
                  <a:srgbClr val="6B6BCF"/>
                </a:solidFill>
                <a:latin typeface="Arial Black"/>
                <a:ea typeface="Arial Black"/>
                <a:cs typeface="Arial Black"/>
                <a:sym typeface="Arial Black"/>
              </a:rPr>
              <a:t>¿Qué es IPython, realmente?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0" y="1144587"/>
            <a:ext cx="55197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82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IPython engine. Ejecuta el código, por ejemplo, un intérprete de Python.</a:t>
            </a:r>
            <a:endParaRPr/>
          </a:p>
          <a:p>
            <a:pPr indent="0" lvl="1" marL="482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el “controller”:</a:t>
            </a:r>
            <a:endParaRPr/>
          </a:p>
          <a:p>
            <a:pPr indent="-228600" lvl="2" marL="1187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IPython hub. Intemediario que coordina al resto de las partes.</a:t>
            </a:r>
            <a:endParaRPr/>
          </a:p>
          <a:p>
            <a:pPr indent="-228600" lvl="2" marL="1187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IPython schedulers (en el API son 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Views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). Permiten la ejecución asíncrona y la distribución. </a:t>
            </a:r>
            <a:endParaRPr/>
          </a:p>
          <a:p>
            <a:pPr indent="-228600" lvl="3" marL="1606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Utiliza 0MQ</a:t>
            </a:r>
            <a:endParaRPr/>
          </a:p>
          <a:p>
            <a:pPr indent="-228600" lvl="3" marL="1606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Permiten, por ejemplo, balancear la carga.</a:t>
            </a:r>
            <a:endParaRPr/>
          </a:p>
          <a:p>
            <a:pPr indent="0" lvl="1" marL="482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El cliente, que es nuestro Notebook por ejemplo.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1462" y="454025"/>
            <a:ext cx="52990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633537" y="3206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6BCF"/>
              </a:buClr>
              <a:buSzPts val="2200"/>
              <a:buFont typeface="Arial Black"/>
              <a:buNone/>
            </a:pPr>
            <a:r>
              <a:rPr b="1" i="0" lang="en-US" sz="2200" u="none" cap="none" strike="noStrike">
                <a:solidFill>
                  <a:srgbClr val="6B6BCF"/>
                </a:solidFill>
                <a:latin typeface="Arial Black"/>
                <a:ea typeface="Arial Black"/>
                <a:cs typeface="Arial Black"/>
                <a:sym typeface="Arial Black"/>
              </a:rPr>
              <a:t>Se elimina el GIL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814387" y="1176337"/>
            <a:ext cx="78565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68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Evita los problemas del GIL (Global Interpreter Lock) </a:t>
            </a:r>
            <a:endParaRPr/>
          </a:p>
          <a:p>
            <a:pPr indent="-285750" lvl="1" marL="768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La ejecución de los threads en Python está controlada por el de forma que sólo un thread puede ejecutarse a la vez, independientemente del número de procesadores con el que cuente la máquina</a:t>
            </a:r>
            <a:endParaRPr/>
          </a:p>
          <a:p>
            <a:pPr indent="-285750" lvl="1" marL="768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Los controladores están escritos en C y desacoplan el cálculo de los kernels.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633537" y="3206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6BCF"/>
              </a:buClr>
              <a:buSzPts val="2200"/>
              <a:buFont typeface="Arial Black"/>
              <a:buNone/>
            </a:pPr>
            <a:r>
              <a:rPr b="1" i="0" lang="en-US" sz="2200" u="none" cap="none" strike="noStrike">
                <a:solidFill>
                  <a:srgbClr val="6B6BCF"/>
                </a:solidFill>
                <a:latin typeface="Arial Black"/>
                <a:ea typeface="Arial Black"/>
                <a:cs typeface="Arial Black"/>
                <a:sym typeface="Arial Black"/>
              </a:rPr>
              <a:t>Arrancando clusters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814387" y="1176337"/>
            <a:ext cx="78565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68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ipcluster start –n 4</a:t>
            </a:r>
            <a:endParaRPr/>
          </a:p>
          <a:p>
            <a:pPr indent="-285750" lvl="1" marL="768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 puede utilizar con difrentes tecnologías:</a:t>
            </a:r>
            <a:endParaRPr/>
          </a:p>
          <a:p>
            <a:pPr indent="-228600" lvl="2" marL="1187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mpiexec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PBS-style (Torque, SGE, LSF), and Windows HPC Server</a:t>
            </a:r>
            <a:endParaRPr/>
          </a:p>
          <a:p>
            <a:pPr indent="-285750" lvl="1" marL="768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También en Amazon EC:</a:t>
            </a:r>
            <a:endParaRPr/>
          </a:p>
          <a:p>
            <a:pPr indent="-228600" lvl="2" marL="1187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SzPts val="2000"/>
              <a:buFont typeface="Arial"/>
              <a:buChar char="–"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http://ipython.org/ipython-doc/2/parallel/parallel_process.html#ipython-on-ec2-with-starcluster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1633537" y="3206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6BCF"/>
              </a:buClr>
              <a:buSzPts val="2200"/>
              <a:buFont typeface="Arial Black"/>
              <a:buNone/>
            </a:pPr>
            <a:r>
              <a:rPr b="1" i="0" lang="en-US" sz="2200" u="none" cap="none" strike="noStrike">
                <a:solidFill>
                  <a:srgbClr val="6B6BCF"/>
                </a:solidFill>
                <a:latin typeface="Arial Black"/>
                <a:ea typeface="Arial Black"/>
                <a:cs typeface="Arial Black"/>
                <a:sym typeface="Arial Black"/>
              </a:rPr>
              <a:t>Modelos de paralelismo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814387" y="1176337"/>
            <a:ext cx="78565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68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Soporta cualquiera de los siguientes:</a:t>
            </a:r>
            <a:endParaRPr/>
          </a:p>
          <a:p>
            <a:pPr indent="-228600" lvl="2" marL="1187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Single program, multiple data (SPMD), es decir, “cortar” los datos en “fragmentos”. </a:t>
            </a:r>
            <a:endParaRPr/>
          </a:p>
          <a:p>
            <a:pPr indent="-228600" lvl="2" marL="1187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Multiple program, multiple data (MPMD).</a:t>
            </a:r>
            <a:endParaRPr/>
          </a:p>
          <a:p>
            <a:pPr indent="-228600" lvl="2" marL="1187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Message passing using MPI (un tipo de SPMD). </a:t>
            </a:r>
            <a:endParaRPr/>
          </a:p>
          <a:p>
            <a:pPr indent="-228600" lvl="2" marL="1187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Task farming. Mismo programa y datos, ejecución de variantes. </a:t>
            </a:r>
            <a:endParaRPr/>
          </a:p>
          <a:p>
            <a:pPr indent="-228600" lvl="3" marL="16065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24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Por ejemplo, en una tarea de aprendizaje automático, distintas validaciones cruzadas.  </a:t>
            </a:r>
            <a:endParaRPr/>
          </a:p>
          <a:p>
            <a:pPr indent="-228600" lvl="2" marL="1187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Otros.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1633537" y="3206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6BCF"/>
              </a:buClr>
              <a:buSzPts val="2200"/>
              <a:buFont typeface="Arial Black"/>
              <a:buNone/>
            </a:pPr>
            <a:r>
              <a:rPr b="1" i="0" lang="en-US" sz="2200" u="none" cap="none" strike="noStrike">
                <a:solidFill>
                  <a:srgbClr val="6B6BCF"/>
                </a:solidFill>
                <a:latin typeface="Arial Black"/>
                <a:ea typeface="Arial Black"/>
                <a:cs typeface="Arial Black"/>
                <a:sym typeface="Arial Black"/>
              </a:rPr>
              <a:t>Ipython parallel en un ejemplo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4325" y="1176337"/>
            <a:ext cx="8356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def mi_funcion(x):</a:t>
            </a:r>
            <a:endParaRPr/>
          </a:p>
          <a:p>
            <a:pPr indent="0" lvl="1" marL="482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   # función a paralelizar</a:t>
            </a:r>
            <a:endParaRPr/>
          </a:p>
          <a:p>
            <a:pPr indent="0" lvl="1" marL="482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rc = parallel.Client()</a:t>
            </a:r>
            <a:endParaRPr/>
          </a:p>
          <a:p>
            <a:pPr indent="0" lvl="1" marL="482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all_engines = rc[:]</a:t>
            </a:r>
            <a:endParaRPr/>
          </a:p>
          <a:p>
            <a:pPr indent="0" lvl="1" marL="482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view = rc.load_balanced_view()</a:t>
            </a:r>
            <a:endParaRPr/>
          </a:p>
          <a:p>
            <a:pPr indent="0" lvl="1" marL="482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%%px</a:t>
            </a:r>
            <a:endParaRPr/>
          </a:p>
          <a:p>
            <a:pPr indent="0" lvl="1" marL="482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import bibliotecaA  # se importa en todos los kernels </a:t>
            </a:r>
            <a:endParaRPr/>
          </a:p>
          <a:p>
            <a:pPr indent="0" lvl="1" marL="482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res = view.apply_sync(mi_funcion, a[:])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633537" y="3206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6BCF"/>
              </a:buClr>
              <a:buSzPts val="2200"/>
              <a:buFont typeface="Arial Black"/>
              <a:buNone/>
            </a:pPr>
            <a:r>
              <a:rPr b="1" i="0" lang="en-US" sz="2200" u="none" cap="none" strike="noStrike">
                <a:solidFill>
                  <a:srgbClr val="6B6BCF"/>
                </a:solidFill>
                <a:latin typeface="Arial Black"/>
                <a:ea typeface="Arial Black"/>
                <a:cs typeface="Arial Black"/>
                <a:sym typeface="Arial Black"/>
              </a:rPr>
              <a:t>Ejecución asíncrona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4325" y="1176337"/>
            <a:ext cx="8356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def wait(t): </a:t>
            </a:r>
            <a:endParaRPr/>
          </a:p>
          <a:p>
            <a:pPr indent="0" lvl="1" marL="482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import time</a:t>
            </a:r>
            <a:endParaRPr/>
          </a:p>
          <a:p>
            <a:pPr indent="0" lvl="1" marL="482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tic = time.time() </a:t>
            </a:r>
            <a:endParaRPr/>
          </a:p>
          <a:p>
            <a:pPr indent="0" lvl="1" marL="482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time.sleep(t) </a:t>
            </a:r>
            <a:endParaRPr/>
          </a:p>
          <a:p>
            <a:pPr indent="0" lvl="1" marL="482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return time.time()-tic </a:t>
            </a:r>
            <a:endParaRPr/>
          </a:p>
          <a:p>
            <a:pPr indent="0" lvl="1" marL="482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ar = e0.apply_async(wait, 2) </a:t>
            </a:r>
            <a:endParaRPr/>
          </a:p>
          <a:p>
            <a:pPr indent="0" lvl="1" marL="482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ar.get(50)  # Bloquea a la espera un máximo de 50 seg.</a:t>
            </a:r>
            <a:endParaRPr/>
          </a:p>
          <a:p>
            <a:pPr indent="0" lvl="1" marL="482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ar = e0.apply_async(wait, 10) </a:t>
            </a:r>
            <a:endParaRPr/>
          </a:p>
          <a:p>
            <a:pPr indent="0" lvl="1" marL="482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ar.ready()  # Pregunta si está listo…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8448675" y="6488112"/>
            <a:ext cx="652462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75" y="846137"/>
            <a:ext cx="8012112" cy="583088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1536700" y="439737"/>
            <a:ext cx="7493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Posible caso: buscar los n-gramas en los que aparece la palabra 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