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3" r:id="rId2"/>
    <p:sldId id="284" r:id="rId3"/>
    <p:sldId id="285" r:id="rId4"/>
    <p:sldId id="28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5400" autoAdjust="0"/>
  </p:normalViewPr>
  <p:slideViewPr>
    <p:cSldViewPr snapToGrid="0">
      <p:cViewPr varScale="1">
        <p:scale>
          <a:sx n="81" d="100"/>
          <a:sy n="81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45D73-D96C-4317-86F0-02F7776E4DEC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EBB82-F449-422B-BC44-066F940D2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19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0B37-2A24-44B5-9B4D-367DC0E001D0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07A2-DDC7-4D6D-A6D8-12C2BBAEA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65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0B37-2A24-44B5-9B4D-367DC0E001D0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07A2-DDC7-4D6D-A6D8-12C2BBAEA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0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0B37-2A24-44B5-9B4D-367DC0E001D0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07A2-DDC7-4D6D-A6D8-12C2BBAEA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7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0B37-2A24-44B5-9B4D-367DC0E001D0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07A2-DDC7-4D6D-A6D8-12C2BBAEA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0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0B37-2A24-44B5-9B4D-367DC0E001D0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07A2-DDC7-4D6D-A6D8-12C2BBAEA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8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0B37-2A24-44B5-9B4D-367DC0E001D0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07A2-DDC7-4D6D-A6D8-12C2BBAEA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1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0B37-2A24-44B5-9B4D-367DC0E001D0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07A2-DDC7-4D6D-A6D8-12C2BBAEA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7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0B37-2A24-44B5-9B4D-367DC0E001D0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07A2-DDC7-4D6D-A6D8-12C2BBAEA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5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0B37-2A24-44B5-9B4D-367DC0E001D0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07A2-DDC7-4D6D-A6D8-12C2BBAEA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2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0B37-2A24-44B5-9B4D-367DC0E001D0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07A2-DDC7-4D6D-A6D8-12C2BBAEA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47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0B37-2A24-44B5-9B4D-367DC0E001D0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07A2-DDC7-4D6D-A6D8-12C2BBAEA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3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50B37-2A24-44B5-9B4D-367DC0E001D0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B07A2-DDC7-4D6D-A6D8-12C2BBAEA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6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230.png"/><Relationship Id="rId7" Type="http://schemas.openxmlformats.org/officeDocument/2006/relationships/image" Target="../media/image27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Relationship Id="rId9" Type="http://schemas.openxmlformats.org/officeDocument/2006/relationships/image" Target="../media/image29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6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639" y="177553"/>
            <a:ext cx="38490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/>
              <a:t>Coflow</a:t>
            </a:r>
            <a:r>
              <a:rPr lang="en-US" sz="4400" dirty="0" smtClean="0"/>
              <a:t> Problem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61639" y="1115669"/>
            <a:ext cx="1055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Chowdhury, </a:t>
            </a:r>
            <a:r>
              <a:rPr lang="en-US" dirty="0" err="1"/>
              <a:t>Mosharaf</a:t>
            </a:r>
            <a:r>
              <a:rPr lang="en-US" dirty="0"/>
              <a:t>, and Ion </a:t>
            </a:r>
            <a:r>
              <a:rPr lang="en-US" dirty="0" err="1"/>
              <a:t>Stoica</a:t>
            </a:r>
            <a:r>
              <a:rPr lang="en-US" dirty="0"/>
              <a:t>. "</a:t>
            </a:r>
            <a:r>
              <a:rPr lang="en-US" dirty="0" err="1"/>
              <a:t>Coflow</a:t>
            </a:r>
            <a:r>
              <a:rPr lang="en-US" dirty="0"/>
              <a:t>: A networking abstraction for cluster applications." </a:t>
            </a:r>
            <a:r>
              <a:rPr lang="en-US" i="1" dirty="0"/>
              <a:t>Proceedings of the 11th ACM Workshop on Hot Topics in Networks</a:t>
            </a:r>
            <a:r>
              <a:rPr lang="en-US" dirty="0"/>
              <a:t>. ACM, 2012.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1639" y="1930675"/>
                <a:ext cx="3903248" cy="413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Single </a:t>
                </a:r>
                <a:r>
                  <a:rPr lang="en-US" b="1" dirty="0" err="1" smtClean="0"/>
                  <a:t>Coflow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39" y="1930675"/>
                <a:ext cx="3903248" cy="413318"/>
              </a:xfrm>
              <a:prstGeom prst="rect">
                <a:avLst/>
              </a:prstGeom>
              <a:blipFill rotWithShape="0">
                <a:blip r:embed="rId2"/>
                <a:stretch>
                  <a:fillRect l="-1406" t="-2941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96645" y="2300007"/>
                <a:ext cx="49442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Two sets of machines which may overlap: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45" y="2300007"/>
                <a:ext cx="494423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98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96645" y="2671846"/>
                <a:ext cx="521392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Each flow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from a machine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to a machine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start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𝑠𝑡𝑎𝑟𝑡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and end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	</a:t>
                </a:r>
                <a:r>
                  <a:rPr lang="en-US" dirty="0" smtClean="0"/>
                  <a:t>total number of bits to transfer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𝑖𝑧𝑒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45" y="2671846"/>
                <a:ext cx="5213928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936" t="-3289" r="-117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96645" y="3527318"/>
                <a:ext cx="3774751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Start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𝑠𝑡𝑎𝑟𝑡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𝑠𝑡𝑎𝑟𝑡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45" y="3527318"/>
                <a:ext cx="3774751" cy="396519"/>
              </a:xfrm>
              <a:prstGeom prst="rect">
                <a:avLst/>
              </a:prstGeom>
              <a:blipFill rotWithShape="0">
                <a:blip r:embed="rId5"/>
                <a:stretch>
                  <a:fillRect l="-1292" t="-7692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00772" y="3923837"/>
                <a:ext cx="3409395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End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𝑒𝑛𝑑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𝑒𝑛𝑑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72" y="3923837"/>
                <a:ext cx="3409395" cy="396519"/>
              </a:xfrm>
              <a:prstGeom prst="rect">
                <a:avLst/>
              </a:prstGeom>
              <a:blipFill rotWithShape="0">
                <a:blip r:embed="rId6"/>
                <a:stretch>
                  <a:fillRect l="-1610" t="-7692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96645" y="4320356"/>
                <a:ext cx="32584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dirty="0" smtClean="0"/>
                  <a:t>uration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𝑒𝑛𝑑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𝑠𝑡𝑎𝑟𝑡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45" y="4320356"/>
                <a:ext cx="325845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49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96645" y="4689688"/>
                <a:ext cx="38432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 smtClean="0"/>
                  <a:t>Objective</a:t>
                </a:r>
                <a:r>
                  <a:rPr lang="en-US" dirty="0" smtClean="0"/>
                  <a:t>: Meet deadline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𝐃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	 </a:t>
                </a:r>
                <a:r>
                  <a:rPr lang="en-US" dirty="0" smtClean="0"/>
                  <a:t>Minimize completion time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45" y="4689688"/>
                <a:ext cx="3843296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1268" t="-4717" r="-491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110573" y="1952668"/>
            <a:ext cx="180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Multiple </a:t>
            </a:r>
            <a:r>
              <a:rPr lang="en-US" b="1" dirty="0" err="1" smtClean="0"/>
              <a:t>Coflows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684885" y="2300007"/>
                <a:ext cx="470558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Shared network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Coflow</a:t>
                </a:r>
                <a:r>
                  <a:rPr lang="en-US" dirty="0" smtClean="0"/>
                  <a:t> demands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Network allocations </a:t>
                </a:r>
                <a:r>
                  <a:rPr lang="en-US" dirty="0"/>
                  <a:t>demands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885" y="2300007"/>
                <a:ext cx="4705584" cy="923330"/>
              </a:xfrm>
              <a:prstGeom prst="rect">
                <a:avLst/>
              </a:prstGeom>
              <a:blipFill rotWithShape="0">
                <a:blip r:embed="rId9"/>
                <a:stretch>
                  <a:fillRect l="-1166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684885" y="3329519"/>
            <a:ext cx="2616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Sharing</a:t>
            </a:r>
            <a:r>
              <a:rPr lang="en-US" dirty="0" smtClean="0"/>
              <a:t>: Max-min fairness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84885" y="3651299"/>
            <a:ext cx="462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Prioritization</a:t>
            </a:r>
            <a:r>
              <a:rPr lang="en-US" dirty="0" smtClean="0"/>
              <a:t>: priority weights between </a:t>
            </a:r>
            <a:r>
              <a:rPr lang="en-US" dirty="0" err="1" smtClean="0"/>
              <a:t>coflows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84885" y="3997190"/>
            <a:ext cx="4968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Ordering</a:t>
            </a:r>
            <a:r>
              <a:rPr lang="en-US" dirty="0" smtClean="0"/>
              <a:t>: “finishes after” and “starts after” 	precedence constraints between </a:t>
            </a:r>
            <a:r>
              <a:rPr lang="en-US" dirty="0" err="1" smtClean="0"/>
              <a:t>coflows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7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639" y="177553"/>
            <a:ext cx="54134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NP-hardness of </a:t>
            </a:r>
            <a:r>
              <a:rPr lang="en-US" sz="4400" dirty="0" err="1" smtClean="0"/>
              <a:t>Coflow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61639" y="1098948"/>
            <a:ext cx="11370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Chowdhury, </a:t>
            </a:r>
            <a:r>
              <a:rPr lang="en-US" dirty="0" err="1"/>
              <a:t>Mosharaf</a:t>
            </a:r>
            <a:r>
              <a:rPr lang="en-US" dirty="0"/>
              <a:t>, Yuan </a:t>
            </a:r>
            <a:r>
              <a:rPr lang="en-US" dirty="0" err="1"/>
              <a:t>Zhong</a:t>
            </a:r>
            <a:r>
              <a:rPr lang="en-US" dirty="0"/>
              <a:t>, and Ion </a:t>
            </a:r>
            <a:r>
              <a:rPr lang="en-US" dirty="0" err="1"/>
              <a:t>Stoica</a:t>
            </a:r>
            <a:r>
              <a:rPr lang="en-US" dirty="0"/>
              <a:t>. "Efficient </a:t>
            </a:r>
            <a:r>
              <a:rPr lang="en-US" dirty="0" err="1"/>
              <a:t>coflow</a:t>
            </a:r>
            <a:r>
              <a:rPr lang="en-US" dirty="0"/>
              <a:t> scheduling with </a:t>
            </a:r>
            <a:r>
              <a:rPr lang="en-US" dirty="0" err="1"/>
              <a:t>varys</a:t>
            </a:r>
            <a:r>
              <a:rPr lang="en-US" dirty="0"/>
              <a:t>." </a:t>
            </a:r>
            <a:r>
              <a:rPr lang="en-US" i="1" dirty="0"/>
              <a:t>ACM SIGCOMM Computer Communication Review</a:t>
            </a:r>
            <a:r>
              <a:rPr lang="en-US" dirty="0"/>
              <a:t>. Vol. 44. No. 4. ACM, 2014.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1345" y="1897233"/>
            <a:ext cx="7066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Reduced from concurrent open-shop scheduling (only proof sketch given)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39718" y="2595418"/>
                <a:ext cx="847065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 smtClean="0"/>
                  <a:t>Inter-</a:t>
                </a:r>
                <a:r>
                  <a:rPr lang="en-US" u="sng" dirty="0" err="1" smtClean="0"/>
                  <a:t>coflow</a:t>
                </a:r>
                <a:r>
                  <a:rPr lang="en-US" u="sng" dirty="0" smtClean="0"/>
                  <a:t> scheduling:</a:t>
                </a:r>
              </a:p>
              <a:p>
                <a:r>
                  <a:rPr lang="en-US" dirty="0" smtClean="0"/>
                  <a:t>2x2 switch where flows only go from 1 to 2 and from 2 to 1. Unit bandwidth at each port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coflows</a:t>
                </a:r>
                <a:r>
                  <a:rPr lang="en-US" dirty="0" smtClean="0"/>
                  <a:t> with arbitrary flow sizes which all arrive at time 0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718" y="2595418"/>
                <a:ext cx="8470652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647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39718" y="3694786"/>
                <a:ext cx="53023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 smtClean="0"/>
                  <a:t>Concurrent Open-shop scheduling:</a:t>
                </a:r>
                <a:endParaRPr lang="en-US" u="sng" dirty="0"/>
              </a:p>
              <a:p>
                <a:r>
                  <a:rPr lang="en-US" dirty="0" smtClean="0"/>
                  <a:t>2 identical machines that run at unit speed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jobs with arbitrary job sizes which all arrive at time 0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718" y="3694786"/>
                <a:ext cx="5302349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1034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639718" y="4794154"/>
            <a:ext cx="9942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flow sizes and job sizes are equal in these problems which maps them together.</a:t>
            </a:r>
          </a:p>
          <a:p>
            <a:r>
              <a:rPr lang="en-US" dirty="0" smtClean="0"/>
              <a:t>Since </a:t>
            </a:r>
            <a:r>
              <a:rPr lang="en-US" dirty="0"/>
              <a:t>concurrent open-shop scheduling </a:t>
            </a:r>
            <a:r>
              <a:rPr lang="en-US" dirty="0" smtClean="0"/>
              <a:t>is NP-hard, so is Inter-</a:t>
            </a:r>
            <a:r>
              <a:rPr lang="en-US" dirty="0" err="1" smtClean="0"/>
              <a:t>coflow</a:t>
            </a:r>
            <a:r>
              <a:rPr lang="en-US" dirty="0" smtClean="0"/>
              <a:t> scheduling.</a:t>
            </a:r>
          </a:p>
          <a:p>
            <a:r>
              <a:rPr lang="en-US" dirty="0" smtClean="0"/>
              <a:t>(Note that they mention that algorithmic techniques for concurrent open-shop scheduling do not work for inter-</a:t>
            </a:r>
            <a:r>
              <a:rPr lang="en-US" dirty="0" err="1" smtClean="0"/>
              <a:t>coflow</a:t>
            </a:r>
            <a:r>
              <a:rPr lang="en-US" dirty="0" smtClean="0"/>
              <a:t> scheduling because of extra coupled constraints)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19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639" y="177553"/>
            <a:ext cx="85042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Approximation Algorithm for </a:t>
            </a:r>
            <a:r>
              <a:rPr lang="en-US" sz="4400" dirty="0" err="1" smtClean="0"/>
              <a:t>Coflow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61639" y="1098948"/>
            <a:ext cx="11370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Qiu</a:t>
            </a:r>
            <a:r>
              <a:rPr lang="en-US" dirty="0"/>
              <a:t>, Zhen, Cliff Stein, and Yuan </a:t>
            </a:r>
            <a:r>
              <a:rPr lang="en-US" dirty="0" err="1"/>
              <a:t>Zhong</a:t>
            </a:r>
            <a:r>
              <a:rPr lang="en-US" dirty="0"/>
              <a:t>. "Minimizing the total weighted completion time of </a:t>
            </a:r>
            <a:r>
              <a:rPr lang="en-US" dirty="0" err="1"/>
              <a:t>coflows</a:t>
            </a:r>
            <a:r>
              <a:rPr lang="en-US" dirty="0"/>
              <a:t> in datacenter networks." </a:t>
            </a:r>
            <a:r>
              <a:rPr lang="en-US" i="1" dirty="0"/>
              <a:t>Proceedings of the 27th ACM symposium on Parallelism in Algorithms and Architectures</a:t>
            </a:r>
            <a:r>
              <a:rPr lang="en-US" dirty="0"/>
              <a:t>. ACM, 2015.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48881" y="2266565"/>
                <a:ext cx="3893182" cy="789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/>
                  <a:t>-approx. deterministic algorithm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9+16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/3</m:t>
                    </m:r>
                  </m:oMath>
                </a14:m>
                <a:r>
                  <a:rPr lang="en-US" dirty="0" smtClean="0"/>
                  <a:t>-approx. random algorithm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881" y="2266565"/>
                <a:ext cx="3893182" cy="789447"/>
              </a:xfrm>
              <a:prstGeom prst="rect">
                <a:avLst/>
              </a:prstGeom>
              <a:blipFill rotWithShape="0">
                <a:blip r:embed="rId2"/>
                <a:stretch>
                  <a:fillRect r="-782" b="-12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70383" y="1897233"/>
            <a:ext cx="771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Arbitrary </a:t>
            </a:r>
            <a:r>
              <a:rPr lang="en-US" b="1" dirty="0" err="1" smtClean="0"/>
              <a:t>coflow</a:t>
            </a:r>
            <a:r>
              <a:rPr lang="en-US" b="1" dirty="0" smtClean="0"/>
              <a:t> release dates: </a:t>
            </a:r>
            <a:r>
              <a:rPr lang="en-US" dirty="0"/>
              <a:t>(Same release dates only reduce each ratio by 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2670" y="3425344"/>
            <a:ext cx="10556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Relax the </a:t>
            </a:r>
            <a:r>
              <a:rPr lang="en-US" dirty="0" err="1" smtClean="0"/>
              <a:t>Coflow</a:t>
            </a:r>
            <a:r>
              <a:rPr lang="en-US" dirty="0" smtClean="0"/>
              <a:t> Scheduling </a:t>
            </a:r>
            <a:r>
              <a:rPr lang="en-US" dirty="0"/>
              <a:t>P</a:t>
            </a:r>
            <a:r>
              <a:rPr lang="en-US" dirty="0" smtClean="0"/>
              <a:t>roblem to a time-indexed LP with geometrically increasing time intervals.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Group the </a:t>
            </a:r>
            <a:r>
              <a:rPr lang="en-US" dirty="0" err="1" smtClean="0"/>
              <a:t>coflows</a:t>
            </a:r>
            <a:r>
              <a:rPr lang="en-US" dirty="0" smtClean="0"/>
              <a:t> that complete in the same interval. (Randomization can be used on the interval bounds)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Schedule each group using a sequence of </a:t>
            </a:r>
            <a:r>
              <a:rPr lang="en-US" dirty="0"/>
              <a:t> bipartite </a:t>
            </a:r>
            <a:r>
              <a:rPr lang="en-US" dirty="0" smtClean="0"/>
              <a:t>matchings which were formed by decomposing the flow matrices.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13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13025</TotalTime>
  <Words>318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Coflow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P|pmtn;in-tree|C_max with arbitrary machine</dc:title>
  <dc:creator>Joshua A Comden</dc:creator>
  <cp:lastModifiedBy>Joshua A Comden</cp:lastModifiedBy>
  <cp:revision>256</cp:revision>
  <dcterms:created xsi:type="dcterms:W3CDTF">2017-07-11T16:32:18Z</dcterms:created>
  <dcterms:modified xsi:type="dcterms:W3CDTF">2017-08-08T15:55:58Z</dcterms:modified>
</cp:coreProperties>
</file>