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8" r:id="rId4"/>
    <p:sldId id="269" r:id="rId5"/>
    <p:sldId id="256" r:id="rId6"/>
    <p:sldId id="264" r:id="rId7"/>
    <p:sldId id="263" r:id="rId8"/>
    <p:sldId id="265" r:id="rId9"/>
    <p:sldId id="257" r:id="rId10"/>
    <p:sldId id="259" r:id="rId11"/>
    <p:sldId id="260" r:id="rId12"/>
    <p:sldId id="25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990E-D04E-4FCA-B1DA-F5B7AA79CC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799-6DEB-4E1B-9962-5C5C06FF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990E-D04E-4FCA-B1DA-F5B7AA79CC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799-6DEB-4E1B-9962-5C5C06FF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990E-D04E-4FCA-B1DA-F5B7AA79CC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799-6DEB-4E1B-9962-5C5C06FF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990E-D04E-4FCA-B1DA-F5B7AA79CC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799-6DEB-4E1B-9962-5C5C06FF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990E-D04E-4FCA-B1DA-F5B7AA79CC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799-6DEB-4E1B-9962-5C5C06FF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990E-D04E-4FCA-B1DA-F5B7AA79CC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799-6DEB-4E1B-9962-5C5C06FF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990E-D04E-4FCA-B1DA-F5B7AA79CC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799-6DEB-4E1B-9962-5C5C06FF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990E-D04E-4FCA-B1DA-F5B7AA79CC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799-6DEB-4E1B-9962-5C5C06FF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990E-D04E-4FCA-B1DA-F5B7AA79CC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799-6DEB-4E1B-9962-5C5C06FF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990E-D04E-4FCA-B1DA-F5B7AA79CC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799-6DEB-4E1B-9962-5C5C06FF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1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990E-D04E-4FCA-B1DA-F5B7AA79CC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799-6DEB-4E1B-9962-5C5C06FF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990E-D04E-4FCA-B1DA-F5B7AA79CC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5799-6DEB-4E1B-9962-5C5C06FF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Offline, Two Uniform Machines, </a:t>
            </a:r>
            <a:r>
              <a:rPr lang="en-US" dirty="0" smtClean="0"/>
              <a:t>Job </a:t>
            </a:r>
            <a:r>
              <a:rPr lang="en-US" dirty="0" smtClean="0"/>
              <a:t>Scheduling allowing preemption </a:t>
            </a:r>
            <a:r>
              <a:rPr lang="en-US" dirty="0" smtClean="0"/>
              <a:t>with Precedence Constraints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4091234"/>
            <a:ext cx="978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Lawler EL. </a:t>
            </a:r>
            <a:r>
              <a:rPr lang="en-US" b="1" dirty="0"/>
              <a:t>Preemptive scheduling of precedence-constrained jobs on parallel machines</a:t>
            </a:r>
            <a:r>
              <a:rPr lang="en-US" dirty="0"/>
              <a:t>. Deterministic and stochastic scheduling. </a:t>
            </a:r>
            <a:r>
              <a:rPr lang="en-US" b="1" dirty="0"/>
              <a:t>1982</a:t>
            </a:r>
            <a:r>
              <a:rPr lang="en-US" dirty="0"/>
              <a:t> Apr 30;84:101-23.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085" y="341028"/>
            <a:ext cx="11345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[5] Epstein L. </a:t>
            </a:r>
            <a:r>
              <a:rPr lang="en-US" b="1" dirty="0" smtClean="0"/>
              <a:t>A note on on-line scheduling with precedence constraints on identical machines</a:t>
            </a:r>
            <a:r>
              <a:rPr lang="en-US" dirty="0" smtClean="0"/>
              <a:t>. Information processing letters. </a:t>
            </a:r>
            <a:r>
              <a:rPr lang="en-US" b="1" dirty="0" smtClean="0"/>
              <a:t>2000</a:t>
            </a:r>
            <a:r>
              <a:rPr lang="en-US" dirty="0" smtClean="0"/>
              <a:t> Dec 31;76(4-6):149-53.</a:t>
            </a:r>
          </a:p>
          <a:p>
            <a:r>
              <a:rPr lang="en-US" dirty="0" smtClean="0"/>
              <a:t>[6] Epstein L. </a:t>
            </a:r>
            <a:r>
              <a:rPr lang="en-US" b="1" dirty="0" smtClean="0"/>
              <a:t>Lower bounds for on-line scheduling with precedence constraints on identical machines</a:t>
            </a:r>
            <a:r>
              <a:rPr lang="en-US" dirty="0" smtClean="0"/>
              <a:t>. Approximation Algorithms for </a:t>
            </a:r>
            <a:r>
              <a:rPr lang="en-US" dirty="0" err="1" smtClean="0"/>
              <a:t>Combinatiorial</a:t>
            </a:r>
            <a:r>
              <a:rPr lang="en-US" dirty="0" smtClean="0"/>
              <a:t> Optimization. </a:t>
            </a:r>
            <a:r>
              <a:rPr lang="en-US" b="1" dirty="0" smtClean="0"/>
              <a:t>1998</a:t>
            </a:r>
            <a:r>
              <a:rPr lang="en-US" dirty="0" smtClean="0"/>
              <a:t>:89-98.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085" y="2383236"/>
            <a:ext cx="996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Online environment: </a:t>
            </a:r>
            <a:r>
              <a:rPr lang="en-US" dirty="0" smtClean="0"/>
              <a:t>A job becomes known as soon as its predecessors are completed (no release times)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085" y="1644572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Goal:</a:t>
            </a:r>
            <a:r>
              <a:rPr lang="en-US" dirty="0" smtClean="0"/>
              <a:t> Minimize </a:t>
            </a:r>
            <a:r>
              <a:rPr lang="en-US" dirty="0" err="1" smtClean="0"/>
              <a:t>makespan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6267" y="3698896"/>
            <a:ext cx="309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preemptive or non-preemptive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3097" y="3462728"/>
            <a:ext cx="19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identical machines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03758" y="2654910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running times known (clairvoyant case)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03758" y="2899958"/>
            <a:ext cx="490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running times unknown (non-clairvoyant case)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4085" y="3199928"/>
                <a:ext cx="4306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Machine environment: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parallel machines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5" y="3199928"/>
                <a:ext cx="430662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75" t="-9836" r="-4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085" y="4046811"/>
                <a:ext cx="116363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Competitive ratio lower bound: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2−1/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for deterministic, preemptive/non-preemptive, clairvoyant/non-clairvoyant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 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2−2/(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 smtClean="0"/>
                  <a:t> for randomized, preemptive/non-preemptive, clairvoyant/non-clairvoyant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5" y="4046811"/>
                <a:ext cx="1163639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7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2862" y="4857068"/>
                <a:ext cx="110704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List Scheduling Algorithm with a Competitive ratio: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2−1/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for deterministic, non-preemptive, clairvoyant/non-clairvoyant</a:t>
                </a:r>
              </a:p>
              <a:p>
                <a:r>
                  <a:rPr lang="en-US" dirty="0" smtClean="0"/>
                  <a:t>[7] Graham RL. Bounds for certain multiprocessing anomalies. Bell Labs Technical Journal. 1966 Nov 1;45(9):1563-81.</a:t>
                </a:r>
              </a:p>
              <a:p>
                <a:r>
                  <a:rPr lang="en-US" dirty="0" smtClean="0"/>
                  <a:t>[8] Graham RL. Bounds on multiprocessing timing anomalies. SIAM journal on Applied Mathematics. 1969 Mar;17(2):416-29.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" y="4857068"/>
                <a:ext cx="11070454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441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84085" y="2013904"/>
            <a:ext cx="456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Job environment:</a:t>
            </a:r>
            <a:r>
              <a:rPr lang="en-US" dirty="0" smtClean="0"/>
              <a:t> DAG precedence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0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229" y="328473"/>
            <a:ext cx="110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[9] </a:t>
            </a:r>
            <a:r>
              <a:rPr lang="en-US" dirty="0" err="1" smtClean="0"/>
              <a:t>Megow</a:t>
            </a:r>
            <a:r>
              <a:rPr lang="en-US" dirty="0" smtClean="0"/>
              <a:t> N, </a:t>
            </a:r>
            <a:r>
              <a:rPr lang="en-US" dirty="0" err="1" smtClean="0"/>
              <a:t>Vredeveld</a:t>
            </a:r>
            <a:r>
              <a:rPr lang="en-US" dirty="0" smtClean="0"/>
              <a:t> T. </a:t>
            </a:r>
            <a:r>
              <a:rPr lang="en-US" b="1" dirty="0" smtClean="0"/>
              <a:t>Stochastic online scheduling with precedence constraints</a:t>
            </a:r>
            <a:r>
              <a:rPr lang="en-US" dirty="0" smtClean="0"/>
              <a:t>. Preprint. </a:t>
            </a:r>
            <a:r>
              <a:rPr lang="en-US" b="1" dirty="0" smtClean="0"/>
              <a:t>2009</a:t>
            </a:r>
            <a:r>
              <a:rPr lang="en-US" dirty="0" smtClean="0"/>
              <a:t> Jan 5:029-2007.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622" y="870659"/>
            <a:ext cx="533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Goal:</a:t>
            </a:r>
            <a:r>
              <a:rPr lang="en-US" dirty="0" smtClean="0"/>
              <a:t> Minimize the sum of weighted completion times.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2444" y="3414884"/>
            <a:ext cx="309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preemptive or non-preemptive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3622" y="2760845"/>
                <a:ext cx="4306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Machine environment: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parallel machines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2" y="2760845"/>
                <a:ext cx="430662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75" t="-10000" r="-4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3622" y="1603940"/>
            <a:ext cx="1078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Online environment: </a:t>
            </a:r>
            <a:r>
              <a:rPr lang="en-US" dirty="0" smtClean="0"/>
              <a:t>A job, its running time (distribution), and weight becomes known as soon as its predecessors 		   are completed (no release times).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3622" y="1227329"/>
                <a:ext cx="5247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Job environment: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jobs, DAG precedence constraints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2" y="1227329"/>
                <a:ext cx="524778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45" t="-8197" r="-2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88471" y="2117790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running times known (clairvoyant case)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2266" y="2407606"/>
            <a:ext cx="763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Job running times uncertain but have a distribution (independent between jobs)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62444" y="3107383"/>
            <a:ext cx="19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identical machines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6230" y="3852614"/>
                <a:ext cx="11217968" cy="1048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Competitive Ratio lower bound: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with general weights, preemptive/non-preemptive, clairvoyant/uncertain.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with equal weights, preemptive/non-preemptive, clairvoyant/uncertain.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30" y="3852614"/>
                <a:ext cx="11217968" cy="1048620"/>
              </a:xfrm>
              <a:prstGeom prst="rect">
                <a:avLst/>
              </a:prstGeom>
              <a:blipFill rotWithShape="0">
                <a:blip r:embed="rId4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229" y="4852588"/>
                <a:ext cx="11750569" cy="1503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Competitive Ratio for SE(expected)PT: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with general weights, preemptive/non-preemptive, clairvoyant/uncertain.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rad>
                  </m:oMath>
                </a14:m>
                <a:r>
                  <a:rPr lang="en-US" dirty="0" smtClean="0"/>
                  <a:t> with equal weights, non-preemptive, clairvoyant/uncertain where the 					variance is less than or equal to the square of the expected running time.</a:t>
                </a:r>
              </a:p>
              <a:p>
                <a:r>
                  <a:rPr lang="en-US" dirty="0" smtClean="0"/>
                  <a:t>Some results given in [10] </a:t>
                </a:r>
                <a:r>
                  <a:rPr lang="en-US" dirty="0" err="1" smtClean="0"/>
                  <a:t>Erlebach</a:t>
                </a:r>
                <a:r>
                  <a:rPr lang="en-US" dirty="0" smtClean="0"/>
                  <a:t> T, </a:t>
                </a:r>
                <a:r>
                  <a:rPr lang="en-US" dirty="0" err="1" smtClean="0"/>
                  <a:t>Kääb</a:t>
                </a:r>
                <a:r>
                  <a:rPr lang="en-US" dirty="0" smtClean="0"/>
                  <a:t> V, </a:t>
                </a:r>
                <a:r>
                  <a:rPr lang="en-US" dirty="0" err="1" smtClean="0"/>
                  <a:t>Möhring</a:t>
                </a:r>
                <a:r>
                  <a:rPr lang="en-US" dirty="0" smtClean="0"/>
                  <a:t> RH. Scheduling AND/OR-networks on identical parallel machines. </a:t>
                </a:r>
                <a:r>
                  <a:rPr lang="en-US" dirty="0" err="1" smtClean="0"/>
                  <a:t>InWAOA</a:t>
                </a:r>
                <a:r>
                  <a:rPr lang="en-US" dirty="0" smtClean="0"/>
                  <a:t> 2003 Dec (pp. 123-136).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9" y="4852588"/>
                <a:ext cx="11750569" cy="1503425"/>
              </a:xfrm>
              <a:prstGeom prst="rect">
                <a:avLst/>
              </a:prstGeom>
              <a:blipFill rotWithShape="0">
                <a:blip r:embed="rId5"/>
                <a:stretch>
                  <a:fillRect l="-467" t="-202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84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141" y="795062"/>
            <a:ext cx="11061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[11] </a:t>
            </a:r>
            <a:r>
              <a:rPr lang="en-US" dirty="0" err="1" smtClean="0"/>
              <a:t>Kanade</a:t>
            </a:r>
            <a:r>
              <a:rPr lang="en-US" dirty="0" smtClean="0"/>
              <a:t> U. Performance of work conserving schedulers and scheduling of some synchronous dataflow graphs. </a:t>
            </a:r>
            <a:r>
              <a:rPr lang="en-US" dirty="0" err="1" smtClean="0"/>
              <a:t>InParallel</a:t>
            </a:r>
            <a:r>
              <a:rPr lang="en-US" dirty="0" smtClean="0"/>
              <a:t> and Distributed Systems, 2004. ICPADS 2004. Proceedings. Tenth International Conference on 2004 Jul 7 (pp. 521-529). IEEE.</a:t>
            </a:r>
          </a:p>
          <a:p>
            <a:r>
              <a:rPr lang="en-US" dirty="0" smtClean="0"/>
              <a:t>[12] </a:t>
            </a:r>
            <a:r>
              <a:rPr lang="en-US" dirty="0" err="1"/>
              <a:t>Feldmann</a:t>
            </a:r>
            <a:r>
              <a:rPr lang="en-US" dirty="0"/>
              <a:t> A, Kao MY, </a:t>
            </a:r>
            <a:r>
              <a:rPr lang="en-US" dirty="0" err="1"/>
              <a:t>Sgall</a:t>
            </a:r>
            <a:r>
              <a:rPr lang="en-US" dirty="0"/>
              <a:t> J, </a:t>
            </a:r>
            <a:r>
              <a:rPr lang="en-US" dirty="0" err="1"/>
              <a:t>Teng</a:t>
            </a:r>
            <a:r>
              <a:rPr lang="en-US" dirty="0"/>
              <a:t> SH. Optimal on-line scheduling of parallel jobs with dependencies. Journal of Combinatorial Optimization. 1998 Dec 1;1(4):393-411</a:t>
            </a:r>
            <a:r>
              <a:rPr lang="en-US" dirty="0" smtClean="0"/>
              <a:t>.</a:t>
            </a:r>
          </a:p>
          <a:p>
            <a:r>
              <a:rPr lang="en-US" dirty="0" smtClean="0"/>
              <a:t>[13] </a:t>
            </a:r>
            <a:r>
              <a:rPr lang="en-US" dirty="0"/>
              <a:t>Hall LA, Schulz AS, </a:t>
            </a:r>
            <a:r>
              <a:rPr lang="en-US" dirty="0" err="1"/>
              <a:t>Shmoys</a:t>
            </a:r>
            <a:r>
              <a:rPr lang="en-US" dirty="0"/>
              <a:t> DB, Wein J. Scheduling to minimize average completion time: Off-line and on-line approximation algorithms. Mathematics of operations research. 1997 Aug;22(3):513-44</a:t>
            </a:r>
            <a:r>
              <a:rPr lang="en-US" dirty="0" smtClean="0"/>
              <a:t>.</a:t>
            </a:r>
          </a:p>
          <a:p>
            <a:r>
              <a:rPr lang="en-US" dirty="0" smtClean="0"/>
              <a:t>[14] </a:t>
            </a:r>
            <a:r>
              <a:rPr lang="en-US" dirty="0" err="1" smtClean="0"/>
              <a:t>Sgall</a:t>
            </a:r>
            <a:r>
              <a:rPr lang="en-US" dirty="0" smtClean="0"/>
              <a:t> J. On-line scheduling on parallel machines. CARNEGIE-MELLON UNIV PITTSBURGH PA DEPT OF COMPUTER SCIENCE; 1994 May.</a:t>
            </a:r>
          </a:p>
          <a:p>
            <a:r>
              <a:rPr lang="en-US" dirty="0" smtClean="0"/>
              <a:t>[15] </a:t>
            </a:r>
            <a:r>
              <a:rPr lang="en-US" dirty="0"/>
              <a:t>Jaffe JM. Efficient scheduling of tasks without full use of processor resources. Theoretical Computer Science. 1980 Sep 1;12(1):1-7.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8218" y="113121"/>
            <a:ext cx="419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Remaining References to look at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9141" y="4554059"/>
            <a:ext cx="11275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work that schedule jobs with precedence constraints and </a:t>
            </a:r>
            <a:r>
              <a:rPr lang="en-US" b="1" dirty="0" smtClean="0"/>
              <a:t>Network topology of machines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[N1] </a:t>
            </a:r>
            <a:r>
              <a:rPr lang="en-US" dirty="0" err="1" smtClean="0"/>
              <a:t>Feldmann</a:t>
            </a:r>
            <a:r>
              <a:rPr lang="en-US" dirty="0" smtClean="0"/>
              <a:t> A, Kao MY, </a:t>
            </a:r>
            <a:r>
              <a:rPr lang="en-US" dirty="0" err="1" smtClean="0"/>
              <a:t>Sgall</a:t>
            </a:r>
            <a:r>
              <a:rPr lang="en-US" dirty="0" smtClean="0"/>
              <a:t> J, </a:t>
            </a:r>
            <a:r>
              <a:rPr lang="en-US" dirty="0" err="1" smtClean="0"/>
              <a:t>Teng</a:t>
            </a:r>
            <a:r>
              <a:rPr lang="en-US" dirty="0" smtClean="0"/>
              <a:t> SH. Optimal on-line scheduling of parallel jobs with dependencies. Journal of Combinatorial Optimization. 1998 Dec 1;1(4):393-411.</a:t>
            </a:r>
          </a:p>
          <a:p>
            <a:r>
              <a:rPr lang="en-US" dirty="0" smtClean="0"/>
              <a:t>[N2] </a:t>
            </a:r>
            <a:r>
              <a:rPr lang="en-US" dirty="0" err="1" smtClean="0"/>
              <a:t>Sgall</a:t>
            </a:r>
            <a:r>
              <a:rPr lang="en-US" dirty="0" smtClean="0"/>
              <a:t> </a:t>
            </a:r>
            <a:r>
              <a:rPr lang="en-US" dirty="0"/>
              <a:t>J. On-line scheduling. Online algorithms. 1998:196-231.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15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755" y="1254981"/>
            <a:ext cx="1111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 J, </a:t>
            </a:r>
            <a:r>
              <a:rPr lang="en-US" dirty="0" err="1" smtClean="0"/>
              <a:t>Schabanel</a:t>
            </a:r>
            <a:r>
              <a:rPr lang="en-US" dirty="0" smtClean="0"/>
              <a:t> N. </a:t>
            </a:r>
            <a:r>
              <a:rPr lang="en-US" b="1" dirty="0" smtClean="0"/>
              <a:t>Non-clairvoyant scheduling with precedence constraints</a:t>
            </a:r>
            <a:r>
              <a:rPr lang="en-US" dirty="0" smtClean="0"/>
              <a:t>. </a:t>
            </a:r>
            <a:r>
              <a:rPr lang="en-US" dirty="0" err="1" smtClean="0"/>
              <a:t>InProceedings</a:t>
            </a:r>
            <a:r>
              <a:rPr lang="en-US" dirty="0" smtClean="0"/>
              <a:t> of the nineteenth annual ACM-SIAM symposium on Discrete algorithms </a:t>
            </a:r>
            <a:r>
              <a:rPr lang="en-US" b="1" dirty="0" smtClean="0"/>
              <a:t>2008</a:t>
            </a:r>
            <a:r>
              <a:rPr lang="en-US" dirty="0" smtClean="0"/>
              <a:t> Jan 20 (pp. 491-500). Society for Industrial and Applied Mathematics.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755" y="2507530"/>
            <a:ext cx="11462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Assigns processors to work on tasks</a:t>
            </a:r>
            <a:r>
              <a:rPr lang="en-US" dirty="0" smtClean="0"/>
              <a:t> that have stages with different degrees of parallelization between processors (malleable).</a:t>
            </a:r>
          </a:p>
          <a:p>
            <a:r>
              <a:rPr lang="en-US" dirty="0" smtClean="0"/>
              <a:t>Processors can be divided arbitrarily.</a:t>
            </a:r>
          </a:p>
          <a:p>
            <a:r>
              <a:rPr lang="en-US" dirty="0" smtClean="0"/>
              <a:t>Each task stage has a </a:t>
            </a:r>
            <a:r>
              <a:rPr lang="en-US" b="1" dirty="0" smtClean="0"/>
              <a:t>different speed depending on the amount of processors</a:t>
            </a:r>
            <a:r>
              <a:rPr lang="en-US" dirty="0" smtClean="0"/>
              <a:t> working on that stage task.</a:t>
            </a:r>
          </a:p>
          <a:p>
            <a:r>
              <a:rPr lang="en-US" dirty="0" smtClean="0"/>
              <a:t>The scheduler does not know the DAG structure for each job.</a:t>
            </a:r>
          </a:p>
          <a:p>
            <a:r>
              <a:rPr lang="en-US" dirty="0" smtClean="0"/>
              <a:t>Proves bounds for Series-parallel, IN-trees, OUT-trees, and Chains.</a:t>
            </a:r>
          </a:p>
          <a:p>
            <a:r>
              <a:rPr lang="en-US" dirty="0" smtClean="0"/>
              <a:t>Preemptive strategy.</a:t>
            </a:r>
          </a:p>
          <a:p>
            <a:r>
              <a:rPr lang="en-US" b="1" dirty="0" smtClean="0"/>
              <a:t>Minimizes the sum of flowtimes</a:t>
            </a:r>
            <a:r>
              <a:rPr lang="en-US" dirty="0" smtClean="0"/>
              <a:t>. A flowtime for a job is the length of time the DAG is alive in the system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231" y="235670"/>
            <a:ext cx="10821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a different Machine/Job Model than we have been discussing.  However, it is trying to schedule multiple DAGs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374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6642" y="485363"/>
                <a:ext cx="7607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Machine environment: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fast machines</a:t>
                </a:r>
                <a:r>
                  <a:rPr lang="en-US" dirty="0" smtClean="0"/>
                  <a:t>, 1 slow machine with 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2" y="485363"/>
                <a:ext cx="760714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4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54148" y="854695"/>
            <a:ext cx="311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reemptive scheduling allowed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6642" y="1224027"/>
                <a:ext cx="1155463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Job environment: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jobs: each with a release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and processing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DAG of precedence constraints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2" y="1224027"/>
                <a:ext cx="11554638" cy="391646"/>
              </a:xfrm>
              <a:prstGeom prst="rect">
                <a:avLst/>
              </a:prstGeom>
              <a:blipFill rotWithShape="0">
                <a:blip r:embed="rId3"/>
                <a:stretch>
                  <a:fillRect l="-422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6642" y="116031"/>
            <a:ext cx="341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Goal:</a:t>
            </a:r>
            <a:r>
              <a:rPr lang="en-US" dirty="0" smtClean="0"/>
              <a:t> </a:t>
            </a:r>
            <a:r>
              <a:rPr lang="en-US" dirty="0" smtClean="0"/>
              <a:t>Minimize maximum </a:t>
            </a:r>
            <a:r>
              <a:rPr lang="en-US" dirty="0" smtClean="0"/>
              <a:t>lateness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6642" y="1786146"/>
                <a:ext cx="3209468" cy="69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Metrics:</a:t>
                </a:r>
                <a:r>
                  <a:rPr lang="en-US" dirty="0" smtClean="0"/>
                  <a:t> Completion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Lateness,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2" y="1786146"/>
                <a:ext cx="3209468" cy="690958"/>
              </a:xfrm>
              <a:prstGeom prst="rect">
                <a:avLst/>
              </a:prstGeom>
              <a:blipFill rotWithShape="0">
                <a:blip r:embed="rId4"/>
                <a:stretch>
                  <a:fillRect l="-1518" t="-3540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8318" y="3813092"/>
            <a:ext cx="8381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Compute the transitive closure of the precedence constraints.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Modify the due dates.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Apply the priority scheduling algorithm to determine a sequence of time intervals and the amount of each job to be processed in each interval.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Construct an optimal schedule from the output of the priority scheduling algorithm.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15638" y="2706271"/>
                <a:ext cx="2226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pmtn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intree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8" y="2706271"/>
                <a:ext cx="222605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69916" y="2695114"/>
                <a:ext cx="2207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pmtn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16" y="2695114"/>
                <a:ext cx="220759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555586" y="2664522"/>
                <a:ext cx="246394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pmtn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586" y="2664522"/>
                <a:ext cx="2463944" cy="391646"/>
              </a:xfrm>
              <a:prstGeom prst="rect">
                <a:avLst/>
              </a:prstGeom>
              <a:blipFill rotWithShape="0"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569916" y="3117195"/>
                <a:ext cx="25521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pmtn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16" y="3117195"/>
                <a:ext cx="2552109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15638" y="3139509"/>
                <a:ext cx="254101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pmtn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outree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8" y="3139509"/>
                <a:ext cx="2541017" cy="391646"/>
              </a:xfrm>
              <a:prstGeom prst="rect">
                <a:avLst/>
              </a:prstGeom>
              <a:blipFill rotWithShape="0"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2791838" y="2879780"/>
            <a:ext cx="17780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77508" y="2890937"/>
            <a:ext cx="17780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261391" y="3536093"/>
                <a:ext cx="6499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391" y="3536093"/>
                <a:ext cx="64998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411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433976" y="3587615"/>
                <a:ext cx="6499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76" y="3587615"/>
                <a:ext cx="64998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477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462565" y="3117195"/>
                <a:ext cx="6499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565" y="3117195"/>
                <a:ext cx="64998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7477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293808" y="5608229"/>
            <a:ext cx="683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#3 has sufficient “consistency” conditions to guarantee optimality.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93808" y="5946732"/>
            <a:ext cx="659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#2 transforms the problem to satisfy the consistency conditions.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93808" y="6304906"/>
            <a:ext cx="1065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#4 transforms the priority schedule output into a feasible schedule for the original problem (if and only if).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1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157510" y="1202426"/>
                <a:ext cx="7485639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is the latest possible time to start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and complete by deadline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10" y="1202426"/>
                <a:ext cx="7485639" cy="476221"/>
              </a:xfrm>
              <a:prstGeom prst="rect">
                <a:avLst/>
              </a:prstGeom>
              <a:blipFill rotWithShape="0">
                <a:blip r:embed="rId2"/>
                <a:stretch>
                  <a:fillRect r="-489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61610" y="406707"/>
                <a:ext cx="1214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 smtClean="0"/>
                  <a:t>:</a:t>
                </a:r>
                <a:endParaRPr lang="en-US" b="1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0" y="406707"/>
                <a:ext cx="121462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020" t="-10000" r="-35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57510" y="776039"/>
                <a:ext cx="4159280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is the remaining processing time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10" y="776039"/>
                <a:ext cx="4159280" cy="476221"/>
              </a:xfrm>
              <a:prstGeom prst="rect">
                <a:avLst/>
              </a:prstGeom>
              <a:blipFill rotWithShape="0"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63647" y="1756086"/>
            <a:ext cx="24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Consistency conditions</a:t>
            </a:r>
            <a:r>
              <a:rPr lang="en-US" b="1" dirty="0" smtClean="0"/>
              <a:t>: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04666" y="2125690"/>
                <a:ext cx="951298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(deadline of predecessor job must be before latest start time of successor)</a:t>
                </a:r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66" y="2125690"/>
                <a:ext cx="9512989" cy="391646"/>
              </a:xfrm>
              <a:prstGeom prst="rect">
                <a:avLst/>
              </a:prstGeom>
              <a:blipFill rotWithShape="0">
                <a:blip r:embed="rId5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904666" y="2560382"/>
                <a:ext cx="156414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66" y="2560382"/>
                <a:ext cx="1564146" cy="391646"/>
              </a:xfrm>
              <a:prstGeom prst="rect">
                <a:avLst/>
              </a:prstGeom>
              <a:blipFill rotWithShape="0">
                <a:blip r:embed="rId6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18" y="2964379"/>
            <a:ext cx="9136021" cy="9830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3155" y="4491653"/>
                <a:ext cx="2226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pmtn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intree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55" y="4491653"/>
                <a:ext cx="222605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78" y="4991717"/>
            <a:ext cx="5481944" cy="5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91387" y="183351"/>
                <a:ext cx="2207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pmtn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87" y="183351"/>
                <a:ext cx="220759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93" y="552683"/>
            <a:ext cx="4844274" cy="1097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93" y="2640784"/>
            <a:ext cx="7913628" cy="676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93" y="1650435"/>
            <a:ext cx="8733760" cy="8409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87" y="3834776"/>
            <a:ext cx="6447321" cy="17663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1387" y="3582891"/>
                <a:ext cx="246394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pmtn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87" y="3582891"/>
                <a:ext cx="2463944" cy="391646"/>
              </a:xfrm>
              <a:prstGeom prst="rect">
                <a:avLst/>
              </a:prstGeom>
              <a:blipFill rotWithShape="0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8708" y="3880663"/>
            <a:ext cx="5071501" cy="172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8707" y="5481488"/>
            <a:ext cx="5071501" cy="5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On-line, Multiple Machine, Job Scheduling with Precedence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Scheduling Multiple DAGs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3298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439" y="2029324"/>
            <a:ext cx="10819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Agrawal K, Li J, Lu K, Moseley B. </a:t>
            </a:r>
            <a:r>
              <a:rPr lang="en-US" b="1" dirty="0" smtClean="0"/>
              <a:t>Scheduling parallel DAG jobs online to minimize average flow time</a:t>
            </a:r>
            <a:r>
              <a:rPr lang="en-US" dirty="0" smtClean="0"/>
              <a:t>. </a:t>
            </a:r>
            <a:r>
              <a:rPr lang="en-US" dirty="0" err="1" smtClean="0"/>
              <a:t>InProceedings</a:t>
            </a:r>
            <a:r>
              <a:rPr lang="en-US" dirty="0" smtClean="0"/>
              <a:t> of the Twenty-Seventh Annual ACM-SIAM Symposium on Discrete Algorithms </a:t>
            </a:r>
            <a:r>
              <a:rPr lang="en-US" b="1" dirty="0" smtClean="0"/>
              <a:t>2016</a:t>
            </a:r>
            <a:r>
              <a:rPr lang="en-US" dirty="0" smtClean="0"/>
              <a:t> Jan 10 (pp. 176-189). Society for Industrial and Applied Mathematics.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439" y="168486"/>
            <a:ext cx="112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Goal:</a:t>
            </a:r>
            <a:r>
              <a:rPr lang="en-US" dirty="0" smtClean="0"/>
              <a:t> Minimize the average flowtime of among all jobs. Flowtime is the length of time the job is released to completed.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3439" y="573858"/>
                <a:ext cx="7168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Job environment: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jobs, each with its own release time and DAG of tasks.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39" y="573858"/>
                <a:ext cx="716811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53439" y="979230"/>
            <a:ext cx="11412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Online environment: </a:t>
            </a:r>
            <a:r>
              <a:rPr lang="en-US" dirty="0" smtClean="0"/>
              <a:t>A task becomes known as soon as its predecessors are completed but DAG structure is not known.</a:t>
            </a:r>
          </a:p>
          <a:p>
            <a:r>
              <a:rPr lang="en-US" dirty="0"/>
              <a:t>	</a:t>
            </a:r>
            <a:r>
              <a:rPr lang="en-US" dirty="0" smtClean="0"/>
              <a:t>	The original amount of total work needed to be done for a DAG is known.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439" y="1564138"/>
            <a:ext cx="508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Machine environment:  </a:t>
            </a:r>
            <a:r>
              <a:rPr lang="en-US" dirty="0" smtClean="0"/>
              <a:t>identical parallel processors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92446" y="2964273"/>
                <a:ext cx="7498784" cy="1475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Analyzes the scheduling rules:</a:t>
                </a:r>
              </a:p>
              <a:p>
                <a:r>
                  <a:rPr lang="en-US" b="1" dirty="0" smtClean="0"/>
                  <a:t>Latest-Arrival-Processor-Sharing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-speed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-competitive*</a:t>
                </a:r>
              </a:p>
              <a:p>
                <a:r>
                  <a:rPr lang="en-US" b="1" dirty="0" smtClean="0"/>
                  <a:t>Round Robin</a:t>
                </a:r>
                <a:r>
                  <a:rPr lang="en-US" b="0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(2+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-speed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-competitive*</a:t>
                </a:r>
                <a:endParaRPr lang="en-US" b="1" dirty="0" smtClean="0"/>
              </a:p>
              <a:p>
                <a:r>
                  <a:rPr lang="en-US" b="1" dirty="0" smtClean="0"/>
                  <a:t>Shortest (total work in a DAG) Job First </a:t>
                </a:r>
                <a:r>
                  <a:rPr lang="en-US" dirty="0" smtClean="0"/>
                  <a:t>is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(2+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-speed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-competitive*.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46" y="2964273"/>
                <a:ext cx="7498784" cy="1475404"/>
              </a:xfrm>
              <a:prstGeom prst="rect">
                <a:avLst/>
              </a:prstGeom>
              <a:blipFill rotWithShape="0">
                <a:blip r:embed="rId3"/>
                <a:stretch>
                  <a:fillRect l="-732" t="-2066" b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439" y="5915081"/>
                <a:ext cx="1158240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*This type of competitive ratio is given because the normal competitive ratio has a lower bound that is arbitrarily bad.</a:t>
                </a:r>
              </a:p>
              <a:p>
                <a:r>
                  <a:rPr lang="en-US" b="0" dirty="0" smtClean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-speed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-competitive” means that if the analyzed algorithm is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extra speed over the adversary,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hen the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-competitive.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39" y="5915081"/>
                <a:ext cx="11582401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47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53439" y="4439677"/>
            <a:ext cx="11162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 Agrawal </a:t>
            </a:r>
            <a:r>
              <a:rPr lang="en-US" dirty="0"/>
              <a:t>K, Li J, Lu K, Moseley B. </a:t>
            </a:r>
            <a:r>
              <a:rPr lang="en-US" b="1" dirty="0"/>
              <a:t>Scheduling parallelizable jobs online to minimize the maximum flow time</a:t>
            </a:r>
            <a:r>
              <a:rPr lang="en-US" dirty="0"/>
              <a:t>. </a:t>
            </a:r>
            <a:r>
              <a:rPr lang="en-US" dirty="0" err="1"/>
              <a:t>InProceedings</a:t>
            </a:r>
            <a:r>
              <a:rPr lang="en-US" dirty="0"/>
              <a:t> of the 28th ACM Symposium on Parallelism in Algorithms and Architectures </a:t>
            </a:r>
            <a:r>
              <a:rPr lang="en-US" b="1" dirty="0"/>
              <a:t>2016</a:t>
            </a:r>
            <a:r>
              <a:rPr lang="en-US" dirty="0"/>
              <a:t> Jul 11 (pp. 195-205). ACM.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32799" y="5064880"/>
                <a:ext cx="11025391" cy="921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First In First Out</a:t>
                </a:r>
                <a:r>
                  <a:rPr lang="en-US" b="0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-speed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-competitive and so does not require any knowledge of job.</a:t>
                </a:r>
              </a:p>
              <a:p>
                <a:r>
                  <a:rPr lang="en-US" b="1" dirty="0" smtClean="0"/>
                  <a:t>Steal-k-first work stealing </a:t>
                </a:r>
                <a:r>
                  <a:rPr lang="en-US" b="0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-speed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/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OPT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-competitive* with high probability.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99" y="5064880"/>
                <a:ext cx="11025391" cy="921406"/>
              </a:xfrm>
              <a:prstGeom prst="rect">
                <a:avLst/>
              </a:prstGeom>
              <a:blipFill rotWithShape="0">
                <a:blip r:embed="rId5"/>
                <a:stretch>
                  <a:fillRect l="-442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9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Scheduling a Single DAG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08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790" y="337081"/>
            <a:ext cx="1146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[3] Azar </a:t>
            </a:r>
            <a:r>
              <a:rPr lang="en-US" dirty="0"/>
              <a:t>Y, Epstein L. </a:t>
            </a:r>
            <a:r>
              <a:rPr lang="en-US" b="1" dirty="0"/>
              <a:t>On-line scheduling with precedence constraints. </a:t>
            </a:r>
            <a:r>
              <a:rPr lang="en-US" dirty="0"/>
              <a:t>Discrete Applied Mathematics. </a:t>
            </a:r>
            <a:r>
              <a:rPr lang="en-US" b="1" dirty="0"/>
              <a:t>2002</a:t>
            </a:r>
            <a:r>
              <a:rPr lang="en-US" dirty="0"/>
              <a:t> Jun 15;119(1):169-80.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905" y="1806188"/>
            <a:ext cx="996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Online environment: </a:t>
            </a:r>
            <a:r>
              <a:rPr lang="en-US" dirty="0" smtClean="0"/>
              <a:t>A job becomes known as soon as its predecessors are completed (no release times)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905" y="1067524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Goal:</a:t>
            </a:r>
            <a:r>
              <a:rPr lang="en-US" dirty="0" smtClean="0"/>
              <a:t> Minimize </a:t>
            </a:r>
            <a:r>
              <a:rPr lang="en-US" dirty="0" err="1" smtClean="0"/>
              <a:t>makespan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7087" y="3761041"/>
            <a:ext cx="309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preemptive or non-preemptive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905" y="1436856"/>
            <a:ext cx="456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Job environment:</a:t>
            </a:r>
            <a:r>
              <a:rPr lang="en-US" dirty="0" smtClean="0"/>
              <a:t> DAG precedence constraints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3917" y="3391709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uniform machines (also called related machines)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34578" y="2175520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running times known (clairvoyant case)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34578" y="2544852"/>
            <a:ext cx="490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running times unknown (non-clairvoyant case)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4905" y="3022377"/>
                <a:ext cx="4306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Machine environment: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parallel machines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5" y="3022377"/>
                <a:ext cx="430662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32"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7718" y="4327821"/>
                <a:ext cx="9479711" cy="926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Competitive ratio lower bound: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This holds for deterministic/randomized, preemptive/non-preemptive, clairvoyant/non-clairvoyant.</a:t>
                </a:r>
              </a:p>
              <a:p>
                <a:r>
                  <a:rPr lang="en-US" dirty="0" smtClean="0"/>
                  <a:t>The proof only needs to use two machine speeds (1 fast machine,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slow machines).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18" y="4327821"/>
                <a:ext cx="9479711" cy="926407"/>
              </a:xfrm>
              <a:prstGeom prst="rect">
                <a:avLst/>
              </a:prstGeom>
              <a:blipFill rotWithShape="0">
                <a:blip r:embed="rId3"/>
                <a:stretch>
                  <a:fillRect l="-579"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7718" y="5636651"/>
                <a:ext cx="11310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Offline version has 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func>
                      </m:e>
                    </m:d>
                  </m:oMath>
                </a14:m>
                <a:r>
                  <a:rPr lang="en-US" b="1" dirty="0" smtClean="0"/>
                  <a:t>-approximation: </a:t>
                </a:r>
                <a:r>
                  <a:rPr lang="en-US" dirty="0" smtClean="0"/>
                  <a:t>[4]</a:t>
                </a:r>
                <a:r>
                  <a:rPr lang="en-US" b="1" dirty="0" smtClean="0"/>
                  <a:t> </a:t>
                </a:r>
                <a:r>
                  <a:rPr lang="en-US" dirty="0" err="1" smtClean="0"/>
                  <a:t>Chudak</a:t>
                </a:r>
                <a:r>
                  <a:rPr lang="en-US" dirty="0" smtClean="0"/>
                  <a:t> </a:t>
                </a:r>
                <a:r>
                  <a:rPr lang="en-US" dirty="0"/>
                  <a:t>FA, </a:t>
                </a:r>
                <a:r>
                  <a:rPr lang="en-US" dirty="0" err="1"/>
                  <a:t>Shmoys</a:t>
                </a:r>
                <a:r>
                  <a:rPr lang="en-US" dirty="0"/>
                  <a:t> DB. Approximation algorithms for precedence-constrained scheduling problems on parallel machines that run at different speeds. Journal of Algorithms. 1999 Feb 1;30(2):323-43.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18" y="5636651"/>
                <a:ext cx="11310152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485" t="-3974" r="-377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1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1257</Words>
  <Application>Microsoft Office PowerPoint</Application>
  <PresentationFormat>Widescreen</PresentationFormat>
  <Paragraphs>112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Offline, Two Uniform Machines, Job Scheduling allowing preemption with Precedence Constraints</vt:lpstr>
      <vt:lpstr>PowerPoint Presentation</vt:lpstr>
      <vt:lpstr>PowerPoint Presentation</vt:lpstr>
      <vt:lpstr>PowerPoint Presentation</vt:lpstr>
      <vt:lpstr>On-line, Multiple Machine, Job Scheduling with Precedence Constraints</vt:lpstr>
      <vt:lpstr>Scheduling Multiple DAGs</vt:lpstr>
      <vt:lpstr>PowerPoint Presentation</vt:lpstr>
      <vt:lpstr>Scheduling a Single DAG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On-line, Multiple Machine, Job Scheduling with Precedence Constraints</dc:title>
  <dc:creator>Joshua A Comden</dc:creator>
  <cp:lastModifiedBy>Joshua A Comden</cp:lastModifiedBy>
  <cp:revision>100</cp:revision>
  <dcterms:created xsi:type="dcterms:W3CDTF">2017-06-29T19:27:13Z</dcterms:created>
  <dcterms:modified xsi:type="dcterms:W3CDTF">2017-07-06T16:50:48Z</dcterms:modified>
</cp:coreProperties>
</file>