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36CE-6699-404F-BEC1-D4AC2972FFD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F2F1-FE5F-43B4-B9D7-316BED2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57165" y="199085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pmtn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tree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Single job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57165" y="199085"/>
                <a:ext cx="9144000" cy="2387600"/>
              </a:xfrm>
              <a:blipFill rotWithShape="0">
                <a:blip r:embed="rId2"/>
                <a:stretch>
                  <a:fillRect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9260" y="3506490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the </a:t>
            </a:r>
            <a:r>
              <a:rPr lang="en-US" dirty="0" smtClean="0"/>
              <a:t>job’s completion time.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9260" y="3911862"/>
                <a:ext cx="864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Job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tasks</a:t>
                </a:r>
                <a:r>
                  <a:rPr lang="en-US" dirty="0" smtClean="0"/>
                  <a:t>, with a (in)tree of precedence constraints, preemptions allowed.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0" y="3911862"/>
                <a:ext cx="86470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9260" y="4317234"/>
                <a:ext cx="528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identical parallel processors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0" y="4317234"/>
                <a:ext cx="52815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6331" y="195309"/>
                <a:ext cx="10613355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Algorithm #1: recursively schedule from leaves to root,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 smtClean="0"/>
                  <a:t> running time,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e>
                    </m:d>
                  </m:oMath>
                </a14:m>
                <a:r>
                  <a:rPr lang="en-US" sz="2000" b="1" dirty="0" smtClean="0"/>
                  <a:t> preemptions.</a:t>
                </a:r>
                <a:endParaRPr lang="en-US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1" y="195309"/>
                <a:ext cx="10613355" cy="439736"/>
              </a:xfrm>
              <a:prstGeom prst="rect">
                <a:avLst/>
              </a:prstGeom>
              <a:blipFill rotWithShape="0">
                <a:blip r:embed="rId2"/>
                <a:stretch>
                  <a:fillRect l="-632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12667" y="656974"/>
            <a:ext cx="9034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Muntz</a:t>
            </a:r>
            <a:r>
              <a:rPr lang="en-US" dirty="0" smtClean="0"/>
              <a:t> RR, Coffman Jr EG. Preemptive scheduling of real-time tasks on multiprocessor systems. Journal of the ACM (JACM). </a:t>
            </a:r>
            <a:r>
              <a:rPr lang="en-US" b="1" dirty="0" smtClean="0"/>
              <a:t>1970</a:t>
            </a:r>
            <a:r>
              <a:rPr lang="en-US" dirty="0" smtClean="0"/>
              <a:t> Apr 1;17(2):324-38.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6331" y="1455937"/>
                <a:ext cx="10974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Level of 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= sum of execution times of tasks on path from 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to root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’s remaining execution time).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1" y="1455937"/>
                <a:ext cx="109740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0" t="-10000" r="-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38688" y="1825269"/>
                <a:ext cx="45175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# leaves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# machines: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assign each leaf task to a machine.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88" y="1825269"/>
                <a:ext cx="451758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80" t="-4717" r="-27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38688" y="2509133"/>
                <a:ext cx="66785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# leaves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# machines: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assign the leaves with the highest levels to each machine.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88" y="2509133"/>
                <a:ext cx="667856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3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24326" y="3130888"/>
                <a:ext cx="98385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# leaves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th</a:t>
                </a:r>
                <a:r>
                  <a:rPr lang="en-US" dirty="0"/>
                  <a:t>-</a:t>
                </a:r>
                <a:r>
                  <a:rPr lang="en-US" dirty="0" smtClean="0"/>
                  <a:t>highest level or higher (i.e. ties)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# machines: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assign each leaf with a level higher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th</a:t>
                </a:r>
                <a:r>
                  <a:rPr lang="en-US" dirty="0"/>
                  <a:t>-</a:t>
                </a:r>
                <a:r>
                  <a:rPr lang="en-US" dirty="0" smtClean="0"/>
                  <a:t>highest to a</a:t>
                </a:r>
                <a:r>
                  <a:rPr lang="en-US" dirty="0" smtClean="0"/>
                  <a:t> machine.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assign the leaves with a level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-</a:t>
                </a:r>
                <a:r>
                  <a:rPr lang="en-US" dirty="0" smtClean="0"/>
                  <a:t>highest to remaining machines.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</a:t>
                </a:r>
                <a:r>
                  <a:rPr lang="en-US" dirty="0" smtClean="0"/>
                  <a:t>(i.e. they share machines and run slower)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26" y="3130888"/>
                <a:ext cx="9838587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55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38688" y="4233563"/>
                <a:ext cx="1036142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 until either: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A task is completed.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 Then remove it.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The level of the leaves on the shared machines declines to maximum level of unscheduled leaves.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 Add those max level leaves to shared machines.</a:t>
                </a:r>
              </a:p>
              <a:p>
                <a:r>
                  <a:rPr lang="en-US" dirty="0" smtClean="0"/>
                  <a:t>	- A leaf </a:t>
                </a:r>
                <a:r>
                  <a:rPr lang="en-US" dirty="0" smtClean="0"/>
                  <a:t>with a level higher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/>
                  <a:t>-</a:t>
                </a:r>
                <a:r>
                  <a:rPr lang="en-US" dirty="0" smtClean="0"/>
                  <a:t>highest </a:t>
                </a:r>
                <a:r>
                  <a:rPr lang="en-US" dirty="0" smtClean="0"/>
                  <a:t>becomes equal to level of leaves on shared machines.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  <a:r>
                  <a:rPr lang="en-US" dirty="0" smtClean="0"/>
                  <a:t>Add that leaf to shared machines.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88" y="4233563"/>
                <a:ext cx="10361426" cy="2031325"/>
              </a:xfrm>
              <a:prstGeom prst="rect">
                <a:avLst/>
              </a:prstGeom>
              <a:blipFill rotWithShape="0">
                <a:blip r:embed="rId7"/>
                <a:stretch>
                  <a:fillRect l="-471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2667" y="6264888"/>
            <a:ext cx="41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all tasks have been scheduled.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7780" y="1770344"/>
            <a:ext cx="358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(largest defines current critical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812" y="270589"/>
            <a:ext cx="7971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Next steps for multiple jobs(trees)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55252" y="1558213"/>
            <a:ext cx="1009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Prove that the previous algorithm is still optimal for machines that are not available at time 0. Direction to prove this: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5616" y="2204544"/>
            <a:ext cx="927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changing the number of machines during certain time intervals, then OPT and ALG must have the same increase/decrease in schedule length.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252" y="3099395"/>
            <a:ext cx="1009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Investigate algorithms for independent jobs are scheduled on single/multiple machines with the objective to minimize average completion time. See polynomial time algorithms: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15616" y="3752257"/>
                <a:ext cx="3931141" cy="1776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𝑝𝑚𝑡𝑛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4</a:t>
                </a:r>
                <a:r>
                  <a:rPr lang="en-US" b="1" dirty="0" smtClean="0"/>
                  <a:t>.3.1 </a:t>
                </a:r>
                <a:r>
                  <a:rPr lang="en-US" b="1" dirty="0" smtClean="0"/>
                  <a:t>in book</a:t>
                </a:r>
                <a:r>
                  <a:rPr lang="en-US" b="1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 4.3.2 in book.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5.1.1 in </a:t>
                </a:r>
                <a:r>
                  <a:rPr lang="en-US" b="1" dirty="0" smtClean="0"/>
                  <a:t>book.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𝑝𝑚𝑡𝑛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5.1.1 in book.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5.1.2 in book</a:t>
                </a:r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𝑝𝑚𝑡𝑛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5.1.2 in book</a:t>
                </a:r>
                <a:r>
                  <a:rPr lang="en-US" b="1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16" y="3752257"/>
                <a:ext cx="3931141" cy="1776640"/>
              </a:xfrm>
              <a:prstGeom prst="rect">
                <a:avLst/>
              </a:prstGeom>
              <a:blipFill rotWithShape="0">
                <a:blip r:embed="rId2"/>
                <a:stretch>
                  <a:fillRect l="-1085" t="-24742" r="-310" b="-38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3007" y="5771060"/>
            <a:ext cx="1046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Combine ideas from Steps 1 and 2 so that we minimize the sum of completion times for each job (in-tree).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3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57165" y="199085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pmtn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tree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Multiple jobs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57165" y="199085"/>
                <a:ext cx="9144000" cy="2387600"/>
              </a:xfrm>
              <a:blipFill rotWithShape="0">
                <a:blip r:embed="rId2"/>
                <a:stretch>
                  <a:fillRect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9260" y="3506490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Minimize the </a:t>
            </a:r>
            <a:r>
              <a:rPr lang="en-US" dirty="0" smtClean="0"/>
              <a:t>job’s completion time.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9260" y="3911862"/>
                <a:ext cx="11245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Job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total </a:t>
                </a:r>
                <a:r>
                  <a:rPr lang="en-US" dirty="0" smtClean="0"/>
                  <a:t>tasks</a:t>
                </a:r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(in)trees of precedence constraints (each a separate job), preemptions allowed.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each tree is assumed to be initially rooted (essentially turning each tree into a chain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0" y="3911862"/>
                <a:ext cx="1124577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8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9260" y="4610961"/>
                <a:ext cx="528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Machine environment: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identical parallel processors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0" y="4610961"/>
                <a:ext cx="52815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4992" y="148656"/>
                <a:ext cx="619624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Algorithm #2: 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 smtClean="0"/>
                  <a:t>running time,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e>
                    </m:d>
                  </m:oMath>
                </a14:m>
                <a:r>
                  <a:rPr lang="en-US" sz="2000" b="1" dirty="0" smtClean="0"/>
                  <a:t>preemptions.</a:t>
                </a:r>
                <a:endParaRPr lang="en-US" sz="20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2" y="148656"/>
                <a:ext cx="6196248" cy="439736"/>
              </a:xfrm>
              <a:prstGeom prst="rect">
                <a:avLst/>
              </a:prstGeom>
              <a:blipFill rotWithShape="0">
                <a:blip r:embed="rId2"/>
                <a:stretch>
                  <a:fillRect l="-1083" t="-1370" r="-394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12667" y="656974"/>
            <a:ext cx="1009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Gonzalez TF, Johnson DB. A new algorithm for preemptive scheduling of trees. Journal of the ACM (JACM). </a:t>
            </a:r>
            <a:r>
              <a:rPr lang="en-US" b="1" dirty="0" smtClean="0"/>
              <a:t>1980</a:t>
            </a:r>
            <a:r>
              <a:rPr lang="en-US" dirty="0" smtClean="0"/>
              <a:t> Apr 1;27(2):287-312.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1532" y="1391316"/>
                <a:ext cx="7856125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Weight of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 smtClean="0"/>
                  <a:t>is current sum of current remaining execution times of its tasks.</a:t>
                </a:r>
              </a:p>
              <a:p>
                <a:r>
                  <a:rPr lang="en-US" dirty="0" smtClean="0"/>
                  <a:t>	(indexed by increasing weights)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" y="1391316"/>
                <a:ext cx="7856125" cy="665760"/>
              </a:xfrm>
              <a:prstGeom prst="rect">
                <a:avLst/>
              </a:prstGeom>
              <a:blipFill rotWithShape="0">
                <a:blip r:embed="rId3"/>
                <a:stretch>
                  <a:fillRect l="-698" t="-3670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5551" y="2145087"/>
                <a:ext cx="7413761" cy="67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be the index which is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/>
                  <a:t> that satisfies: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	(jobs 1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are the </a:t>
                </a:r>
                <a:r>
                  <a:rPr lang="en-US" b="1" dirty="0" smtClean="0"/>
                  <a:t>critical</a:t>
                </a:r>
                <a:r>
                  <a:rPr lang="en-US" dirty="0" smtClean="0"/>
                  <a:t> jobs, remaining are </a:t>
                </a:r>
                <a:r>
                  <a:rPr lang="en-US" b="1" dirty="0" smtClean="0"/>
                  <a:t>noncritical</a:t>
                </a:r>
                <a:r>
                  <a:rPr lang="en-US" dirty="0" smtClean="0"/>
                  <a:t>.)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1" y="2145087"/>
                <a:ext cx="7413761" cy="674993"/>
              </a:xfrm>
              <a:prstGeom prst="rect">
                <a:avLst/>
              </a:prstGeom>
              <a:blipFill rotWithShape="0">
                <a:blip r:embed="rId4"/>
                <a:stretch>
                  <a:fillRect l="-740" t="-64865" b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1369" y="3079102"/>
            <a:ext cx="613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initial tasks of critical jobs, giving each one a machine.</a:t>
            </a:r>
          </a:p>
          <a:p>
            <a:r>
              <a:rPr lang="en-US" dirty="0" smtClean="0"/>
              <a:t>Schedule noncritical jobs on remaining machines.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1369" y="3725433"/>
                <a:ext cx="6378477" cy="1219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 until: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initial task of a critical job completes. Remove that task.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- noncritical jobs complete. Remove those jobs</a:t>
                </a:r>
              </a:p>
              <a:p>
                <a:r>
                  <a:rPr lang="en-US" dirty="0" smtClean="0"/>
                  <a:t>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repeat.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9" y="3725433"/>
                <a:ext cx="6378477" cy="1219757"/>
              </a:xfrm>
              <a:prstGeom prst="rect">
                <a:avLst/>
              </a:prstGeom>
              <a:blipFill rotWithShape="0">
                <a:blip r:embed="rId5"/>
                <a:stretch>
                  <a:fillRect l="-860" t="-2500" r="-956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31532" y="5222189"/>
                <a:ext cx="848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Algorithm can be sped up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dirty="0" smtClean="0"/>
                  <a:t> running </a:t>
                </a:r>
                <a:r>
                  <a:rPr lang="en-US" dirty="0" smtClean="0"/>
                  <a:t>time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preemptions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" y="5222189"/>
                <a:ext cx="84879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7" t="-10000" r="-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86666" y="5502356"/>
                <a:ext cx="4975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running time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preemptions</a:t>
                </a:r>
                <a:endParaRPr lang="en-US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666" y="5502356"/>
                <a:ext cx="497501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365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 P|pmtn;(in)tree|C_max: Single job</vt:lpstr>
      <vt:lpstr>PowerPoint Presentation</vt:lpstr>
      <vt:lpstr>PowerPoint Presentation</vt:lpstr>
      <vt:lpstr> P|pmtn;(in)trees|C_max: Multiple jobs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P|tree;pmtn|C_max: Single job</dc:title>
  <dc:creator>Joshua A Comden</dc:creator>
  <cp:lastModifiedBy>Joshua A Comden</cp:lastModifiedBy>
  <cp:revision>37</cp:revision>
  <dcterms:created xsi:type="dcterms:W3CDTF">2017-07-07T04:49:27Z</dcterms:created>
  <dcterms:modified xsi:type="dcterms:W3CDTF">2017-07-10T16:52:55Z</dcterms:modified>
</cp:coreProperties>
</file>