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5D73-D96C-4317-86F0-02F7776E4DE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EBB82-F449-422B-BC44-066F940D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EBB82-F449-422B-BC44-066F940D21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1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0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2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4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3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50B37-2A24-44B5-9B4D-367DC0E001D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6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Algorithm and Proofs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pmtn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intree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 smtClean="0"/>
                  <a:t> with arbitrary machine ready times.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l="-733" r="-800" b="-15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31650" y="4934634"/>
            <a:ext cx="985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on: </a:t>
            </a:r>
            <a:r>
              <a:rPr lang="en-US" dirty="0" err="1"/>
              <a:t>Muntz</a:t>
            </a:r>
            <a:r>
              <a:rPr lang="en-US" dirty="0"/>
              <a:t>, Richard R., and Edward G. Coffman Jr. "Preemptive scheduling of real-time tasks on multiprocessor systems." </a:t>
            </a:r>
            <a:r>
              <a:rPr lang="en-US" i="1" dirty="0"/>
              <a:t>Journal of the ACM (JACM)</a:t>
            </a:r>
            <a:r>
              <a:rPr lang="en-US" dirty="0"/>
              <a:t> 17.2 (1970): 324-338.</a:t>
            </a:r>
          </a:p>
        </p:txBody>
      </p:sp>
    </p:spTree>
    <p:extLst>
      <p:ext uri="{BB962C8B-B14F-4D97-AF65-F5344CB8AC3E}">
        <p14:creationId xmlns:p14="http://schemas.microsoft.com/office/powerpoint/2010/main" val="41439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060" y="612559"/>
                <a:ext cx="968098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	For </a:t>
                </a:r>
                <a:r>
                  <a:rPr lang="en-US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		In schedule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set the speed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		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unique child of its parent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	Add the parent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in the appropriate place based on height.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		(i.e., right before or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60" y="612559"/>
                <a:ext cx="9680984" cy="3139321"/>
              </a:xfrm>
              <a:prstGeom prst="rect">
                <a:avLst/>
              </a:prstGeom>
              <a:blipFill rotWithShape="0">
                <a:blip r:embed="rId2"/>
                <a:stretch>
                  <a:fillRect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9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2043" y="124288"/>
                <a:ext cx="9589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be the largest value which all processing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and availability times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are a multiple of.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3" y="124288"/>
                <a:ext cx="958922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044" y="493620"/>
                <a:ext cx="11762912" cy="696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any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and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be a graph for which there exists a homomorphic mapping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which satisfies: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4" y="493620"/>
                <a:ext cx="11762912" cy="696088"/>
              </a:xfrm>
              <a:prstGeom prst="rect">
                <a:avLst/>
              </a:prstGeom>
              <a:blipFill rotWithShape="0">
                <a:blip r:embed="rId3"/>
                <a:stretch>
                  <a:fillRect l="-415" t="-4386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7150" y="1208253"/>
                <a:ext cx="11407805" cy="177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:r>
                  <a:rPr lang="en-US" dirty="0" smtClean="0"/>
                  <a:t>The tasks (nodes)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are mapped onto the task (node)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.  There is a precedence constraint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.  If there is a precedence constraint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, then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we have a precedence constraint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 smtClean="0"/>
                  <a:t>All tasks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have a processing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 smtClean="0"/>
                  <a:t>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tasks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mapped to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50" y="1208253"/>
                <a:ext cx="11407805" cy="1770549"/>
              </a:xfrm>
              <a:prstGeom prst="rect">
                <a:avLst/>
              </a:prstGeom>
              <a:blipFill rotWithShape="0">
                <a:blip r:embed="rId4"/>
                <a:stretch>
                  <a:fillRect l="-481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2043" y="2896175"/>
                <a:ext cx="11665258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 </a:t>
                </a:r>
                <a:r>
                  <a:rPr lang="en-US" b="1" dirty="0" smtClean="0"/>
                  <a:t>assignment interval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defined as having no machine changes within but at least one machine change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one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 Within an interval, work being done can be described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if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working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idle or unavailable.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3" y="2896175"/>
                <a:ext cx="11665258" cy="967957"/>
              </a:xfrm>
              <a:prstGeom prst="rect">
                <a:avLst/>
              </a:prstGeom>
              <a:blipFill rotWithShape="0">
                <a:blip r:embed="rId5"/>
                <a:stretch>
                  <a:fillRect l="-418" t="-3145" r="-261" b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6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716" y="24063"/>
                <a:ext cx="9887210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Lemma 2</a:t>
                </a:r>
                <a:r>
                  <a:rPr lang="en-US" dirty="0" smtClean="0"/>
                  <a:t>: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},{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we can find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,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16" y="24063"/>
                <a:ext cx="9887210" cy="690958"/>
              </a:xfrm>
              <a:prstGeom prst="rect">
                <a:avLst/>
              </a:prstGeom>
              <a:blipFill rotWithShape="0">
                <a:blip r:embed="rId2"/>
                <a:stretch>
                  <a:fillRect l="-555" t="-5310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1716" y="759648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21863" y="715021"/>
                <a:ext cx="9696116" cy="4139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Since BS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can be directly used as a PS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63" y="715021"/>
                <a:ext cx="9696116" cy="413959"/>
              </a:xfrm>
              <a:prstGeom prst="rect">
                <a:avLst/>
              </a:prstGeom>
              <a:blipFill rotWithShape="0">
                <a:blip r:embed="rId3"/>
                <a:stretch>
                  <a:fillRect l="-503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1863" y="1128980"/>
                <a:ext cx="11080747" cy="457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Proving the second inequality: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Since any PS is a GS, Algorithm 1 can be used on any PS to give a new PS with an equivalent minimum 	completion time (Theorem 1).  Therefore, analyzing the output of Algorithm 1 is sufficient to prove the 	second inequality.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Algorithm 1’s outer loop splits the schedule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intervals and the inner loop splits each interval 	into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subintervals.  Each subinterval without its endpoints is either an assignment interval or a 	piece of an assignment interval.  This upper bounds the number of assignment intervals to</a:t>
                </a:r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smtClean="0"/>
                  <a:t> which is a finite number.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Suppose we have a PS schedule transformed by Algorithm 1 and increase each assignment interval so that 	they are multiples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(and the intervals remain non-overlapping).  This increases the total schedule 	length by no more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 and still </a:t>
                </a:r>
                <a:r>
                  <a:rPr lang="en-US" dirty="0"/>
                  <a:t>respects the </a:t>
                </a:r>
                <a:r>
                  <a:rPr lang="en-US" dirty="0" smtClean="0"/>
                  <a:t>availability times.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This expanded PS schedule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can be transformed into a BS schedule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by splitting up each 	assignment interval into subintervals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, and assigning the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subintervals 	and the same machine</a:t>
                </a:r>
                <a:r>
                  <a:rPr lang="en-US" dirty="0"/>
                  <a:t> </a:t>
                </a:r>
                <a:r>
                  <a:rPr lang="en-US" dirty="0" smtClean="0"/>
                  <a:t>of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was assigned to in the PS assignment interval.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This BS schedule transformation does not increase the schedule length and so proves the second 	inequality.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63" y="1128980"/>
                <a:ext cx="11080747" cy="4575291"/>
              </a:xfrm>
              <a:prstGeom prst="rect">
                <a:avLst/>
              </a:prstGeom>
              <a:blipFill rotWithShape="0">
                <a:blip r:embed="rId4"/>
                <a:stretch>
                  <a:fillRect l="-440" t="-666" r="-825" b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8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95" y="261042"/>
            <a:ext cx="1131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Lemma 3: </a:t>
            </a:r>
            <a:r>
              <a:rPr lang="en-US" dirty="0" smtClean="0"/>
              <a:t>Given a finite number of tasks and machines, then there is a finite number of times at which task processing speeds are changed in Algorithm 2.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7095" y="953539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38135" y="953539"/>
                <a:ext cx="10412629" cy="2659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Let us define four events depending on which argument defines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in Algorithm 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|+|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Event #1 results in subtracting a finished task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.  This can happen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times.</a:t>
                </a:r>
              </a:p>
              <a:p>
                <a:r>
                  <a:rPr lang="en-US" dirty="0" smtClean="0"/>
                  <a:t>Event #2 results in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by at least 1.  This can happen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times.</a:t>
                </a:r>
              </a:p>
              <a:p>
                <a:r>
                  <a:rPr lang="en-US" dirty="0" smtClean="0"/>
                  <a:t>Events #3 and #4 both result in adding at least one task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remain constant in the next loop.  This can happen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times per Event #1 or #2.</a:t>
                </a:r>
              </a:p>
              <a:p>
                <a:r>
                  <a:rPr lang="en-US" dirty="0" smtClean="0"/>
                  <a:t>Therefore, the upper limit to the </a:t>
                </a:r>
                <a:r>
                  <a:rPr lang="en-US" dirty="0"/>
                  <a:t>number of times at which task processing speeds are </a:t>
                </a:r>
                <a:r>
                  <a:rPr lang="en-US" dirty="0" smtClean="0"/>
                  <a:t>changed is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which is finite.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35" y="953539"/>
                <a:ext cx="10412629" cy="2659959"/>
              </a:xfrm>
              <a:prstGeom prst="rect">
                <a:avLst/>
              </a:prstGeom>
              <a:blipFill rotWithShape="0">
                <a:blip r:embed="rId2"/>
                <a:stretch>
                  <a:fillRect l="-527" t="-1144" b="-2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1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7095" y="261042"/>
                <a:ext cx="113136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Lemma 4: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be the largest value which all processing times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availability times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are a multiple </a:t>
                </a:r>
                <a:r>
                  <a:rPr lang="en-US" dirty="0" smtClean="0"/>
                  <a:t>of.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be the time </a:t>
                </a:r>
                <a:r>
                  <a:rPr lang="en-US" dirty="0"/>
                  <a:t>after one loop </a:t>
                </a:r>
                <a:r>
                  <a:rPr lang="en-US" dirty="0" smtClean="0"/>
                  <a:t>in </a:t>
                </a:r>
                <a:r>
                  <a:rPr lang="en-US" dirty="0"/>
                  <a:t>Algorithm </a:t>
                </a:r>
                <a:r>
                  <a:rPr lang="en-US" dirty="0" smtClean="0"/>
                  <a:t>2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be </a:t>
                </a:r>
                <a:r>
                  <a:rPr lang="en-US" dirty="0"/>
                  <a:t>the largest value </a:t>
                </a:r>
                <a:r>
                  <a:rPr lang="en-US" dirty="0" smtClean="0"/>
                  <a:t>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all modified </a:t>
                </a:r>
                <a:r>
                  <a:rPr lang="en-US" dirty="0"/>
                  <a:t>processing times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and </a:t>
                </a:r>
                <a:r>
                  <a:rPr lang="en-US" dirty="0" smtClean="0"/>
                  <a:t>the distance between future availability times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are a multiple of.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𝛾𝜃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is a rational number.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95" y="261042"/>
                <a:ext cx="11313669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485" t="-3046" r="-485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37095" y="1461371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07242" y="1461371"/>
                <a:ext cx="10412629" cy="4624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First, we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is a rational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us again define four events depending on which argument defines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in Algorithm 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|+|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Event #1: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is rational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|+|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Event #2: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a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in the initialization is a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Event #3/#4: the numerator is a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and the denominator is rational.</a:t>
                </a:r>
              </a:p>
              <a:p>
                <a:r>
                  <a:rPr lang="en-US" dirty="0" smtClean="0"/>
                  <a:t>Therefore in all cases,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a rational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is a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and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a rational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rational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rational,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a rational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, then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 rational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Since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a rational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, 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rational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42" y="1461371"/>
                <a:ext cx="10412629" cy="4624920"/>
              </a:xfrm>
              <a:prstGeom prst="rect">
                <a:avLst/>
              </a:prstGeom>
              <a:blipFill rotWithShape="0">
                <a:blip r:embed="rId3"/>
                <a:stretch>
                  <a:fillRect l="-468" t="-792" r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9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807244"/>
            <a:ext cx="938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Algorithm 3</a:t>
            </a:r>
            <a:r>
              <a:rPr lang="en-US" dirty="0" smtClean="0"/>
              <a:t>: Construct a an minimal length BS. </a:t>
            </a:r>
            <a:r>
              <a:rPr lang="en-US" dirty="0" smtClean="0">
                <a:solidFill>
                  <a:srgbClr val="FF0000"/>
                </a:solidFill>
              </a:rPr>
              <a:t>(Needs to be proved Optimal, See Hu[5] to do this.)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85174" y="2176576"/>
                <a:ext cx="720254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given job setup includes: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 in-tree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of precedence constraints among the tasks, 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 required total processing time for each task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given machine setup includes: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are multiples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which represent: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the times at which another machine becomes available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74" y="2176576"/>
                <a:ext cx="7202549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762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64856" y="217657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Input: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85174" y="3930902"/>
                <a:ext cx="53299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given a feasible GS schedule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includes:</a:t>
                </a:r>
              </a:p>
              <a:p>
                <a:r>
                  <a:rPr lang="en-US" dirty="0"/>
                  <a:t>	the completion times 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74" y="3930902"/>
                <a:ext cx="532992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3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17379" y="393090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Output: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61639" y="177553"/>
            <a:ext cx="11048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Optimal BS Scheduling Algorithm for equally sized tasks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94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662" y="728987"/>
            <a:ext cx="102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Initialize: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34230" y="726527"/>
                <a:ext cx="10120912" cy="1044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Start time,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Heights: </a:t>
                </a:r>
                <a:r>
                  <a:rPr lang="en-US" dirty="0"/>
                  <a:t>F</a:t>
                </a:r>
                <a:r>
                  <a:rPr lang="en-US" dirty="0" smtClean="0"/>
                  <a:t>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oot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r>
                  <a:rPr lang="en-US" dirty="0" smtClean="0"/>
                  <a:t> which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</m:sSub>
                  </m:oMath>
                </a14:m>
                <a:r>
                  <a:rPr lang="en-US" dirty="0" smtClean="0"/>
                  <a:t> in the summation.</a:t>
                </a:r>
              </a:p>
              <a:p>
                <a:r>
                  <a:rPr lang="en-US" dirty="0" smtClean="0"/>
                  <a:t>For all tasks without any predecessors, put them into 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and order them by non-increasing height.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30" y="726527"/>
                <a:ext cx="10120912" cy="1044260"/>
              </a:xfrm>
              <a:prstGeom prst="rect">
                <a:avLst/>
              </a:prstGeom>
              <a:blipFill rotWithShape="0">
                <a:blip r:embed="rId2"/>
                <a:stretch>
                  <a:fillRect l="-482" t="-8187" b="-35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9543" y="1770787"/>
            <a:ext cx="119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Procedure: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4230" y="1770787"/>
                <a:ext cx="8757654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is nonempty:</a:t>
                </a:r>
              </a:p>
              <a:p>
                <a:r>
                  <a:rPr lang="en-US" dirty="0"/>
                  <a:t>	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Assign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tasks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to Machines 1 through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 smtClean="0"/>
                  <a:t>		</a:t>
                </a:r>
                <a:r>
                  <a:rPr lang="en-US" dirty="0"/>
                  <a:t>Assign the </a:t>
                </a:r>
                <a:r>
                  <a:rPr lang="en-US" dirty="0" smtClean="0"/>
                  <a:t>tasks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to Machines 1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	For </a:t>
                </a:r>
                <a:r>
                  <a:rPr lang="en-US" dirty="0"/>
                  <a:t>each of the assigned </a:t>
                </a:r>
                <a:r>
                  <a:rPr lang="en-US" dirty="0" smtClean="0"/>
                  <a:t>tasks: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		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unique child of its parent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			Add the parent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in the appropriate place based on height.</a:t>
                </a:r>
              </a:p>
              <a:p>
                <a:r>
                  <a:rPr lang="en-US" dirty="0"/>
                  <a:t>				</a:t>
                </a:r>
                <a:r>
                  <a:rPr lang="en-US" dirty="0" smtClean="0"/>
                  <a:t>(</a:t>
                </a:r>
                <a:r>
                  <a:rPr lang="en-US" dirty="0"/>
                  <a:t>i.e., right before or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		</a:t>
                </a:r>
                <a:r>
                  <a:rPr lang="en-US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		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		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30" y="1770787"/>
                <a:ext cx="8757654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557" t="-82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6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7095" y="261042"/>
                <a:ext cx="11313669" cy="175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Lemma 5: </a:t>
                </a:r>
                <a:r>
                  <a:rPr lang="en-US" dirty="0" smtClean="0"/>
                  <a:t>Given the in-tree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of precedence constraints, the remaining in-tree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after one loop of Algorithm 2, and the results from Lemmas 3 and 4, then there exists and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such that:</a:t>
                </a:r>
              </a:p>
              <a:p>
                <a:r>
                  <a:rPr lang="en-US" dirty="0" smtClean="0"/>
                  <a:t>(1)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sub>
                    </m:sSub>
                  </m:oMath>
                </a14:m>
                <a:r>
                  <a:rPr lang="en-US" dirty="0" smtClean="0"/>
                  <a:t> exists for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(2)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a tree that remains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when Algorithm 3 is used to construct an optimal schedule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sub>
                    </m:sSub>
                  </m:oMath>
                </a14:m>
                <a:r>
                  <a:rPr lang="en-US" dirty="0" smtClean="0"/>
                  <a:t>, then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95" y="261042"/>
                <a:ext cx="11313669" cy="1756058"/>
              </a:xfrm>
              <a:prstGeom prst="rect">
                <a:avLst/>
              </a:prstGeom>
              <a:blipFill rotWithShape="0">
                <a:blip r:embed="rId2"/>
                <a:stretch>
                  <a:fillRect l="-485" t="-1736" r="-808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37095" y="1917275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7242" y="1917275"/>
                <a:ext cx="9698937" cy="1716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Condition (1):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From Lemma 4, we have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for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𝑣𝑦𝑏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is defined from Algorithm 2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otherwise.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 is defined for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if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for some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Letting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𝑞𝑢𝑦𝑏</m:t>
                    </m:r>
                  </m:oMath>
                </a14:m>
                <a:r>
                  <a:rPr lang="en-US" dirty="0" smtClean="0"/>
                  <a:t> (an integer) makes this true.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42" y="1917275"/>
                <a:ext cx="9698937" cy="1716945"/>
              </a:xfrm>
              <a:prstGeom prst="rect">
                <a:avLst/>
              </a:prstGeom>
              <a:blipFill rotWithShape="0">
                <a:blip r:embed="rId3"/>
                <a:stretch>
                  <a:fillRect l="-503" t="-2135" b="-4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07242" y="363422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(2):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38605" y="4003552"/>
                <a:ext cx="9939168" cy="272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From the operation of Algorithm 3,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a subtree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From the operation of Algorithm 2 and the definition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above,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sub>
                    </m:sSub>
                  </m:oMath>
                </a14:m>
                <a:r>
                  <a:rPr lang="en-US" dirty="0" smtClean="0"/>
                  <a:t> is isomorphic to a subtree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sub>
                    </m:sSub>
                  </m:oMath>
                </a14:m>
                <a:r>
                  <a:rPr lang="en-US" dirty="0" smtClean="0"/>
                  <a:t> since only multiples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can be deleted from each processing time in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set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sub>
                    </m:sSub>
                  </m:oMath>
                </a14:m>
                <a:r>
                  <a:rPr lang="en-US" dirty="0"/>
                  <a:t> that correspond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 be the corresponding node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set of </a:t>
                </a:r>
                <a:r>
                  <a:rPr lang="en-US" dirty="0" smtClean="0"/>
                  <a:t>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sub>
                    </m:sSub>
                  </m:oMath>
                </a14:m>
                <a:r>
                  <a:rPr lang="en-US" dirty="0" smtClean="0"/>
                  <a:t> that has its corresponding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sets of nodes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Proving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′|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proves Condition (2) true. (next slide)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5" y="4003552"/>
                <a:ext cx="9939168" cy="2728055"/>
              </a:xfrm>
              <a:prstGeom prst="rect">
                <a:avLst/>
              </a:prstGeom>
              <a:blipFill rotWithShape="0">
                <a:blip r:embed="rId4"/>
                <a:stretch>
                  <a:fillRect l="-491" t="-1119" b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4259" y="179695"/>
                <a:ext cx="32465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Proving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′′|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59" y="179695"/>
                <a:ext cx="3246594" cy="369588"/>
              </a:xfrm>
              <a:prstGeom prst="rect">
                <a:avLst/>
              </a:prstGeom>
              <a:blipFill rotWithShape="0">
                <a:blip r:embed="rId2"/>
                <a:stretch>
                  <a:fillRect l="-1689" t="-8197" r="-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57190" y="549283"/>
                <a:ext cx="8522654" cy="2913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Since no nodes were added 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before in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no nodes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are worked </a:t>
                </a:r>
                <a:r>
                  <a:rPr lang="en-US" dirty="0" smtClean="0"/>
                  <a:t>on.</a:t>
                </a:r>
              </a:p>
              <a:p>
                <a:r>
                  <a:rPr lang="en-US" dirty="0" smtClean="0"/>
                  <a:t>Therefore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for all </a:t>
                </a:r>
                <a:r>
                  <a:rPr lang="en-US" dirty="0"/>
                  <a:t>nodes not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All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are worked on at a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time.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𝑣𝑏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den>
                    </m:f>
                  </m:oMath>
                </a14:m>
                <a:r>
                  <a:rPr lang="en-US" dirty="0" smtClean="0"/>
                  <a:t> ;</a:t>
                </a:r>
              </a:p>
              <a:p>
                <a:r>
                  <a:rPr lang="en-US" dirty="0" smtClean="0"/>
                  <a:t>therefore,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𝑣𝑏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/>
                  <a:t>nodes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All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worked on at a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den>
                    </m:f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en-US" dirty="0" smtClean="0"/>
                  <a:t>therefore,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all nodes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Since all other nodes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but not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are not worked on,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those.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90" y="549283"/>
                <a:ext cx="8522654" cy="2913042"/>
              </a:xfrm>
              <a:prstGeom prst="rect">
                <a:avLst/>
              </a:prstGeom>
              <a:blipFill rotWithShape="0">
                <a:blip r:embed="rId3"/>
                <a:stretch>
                  <a:fillRect l="-644" t="-1046" b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57190" y="3634808"/>
                <a:ext cx="11219097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be the set subsets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𝑞𝑠</m:t>
                        </m:r>
                      </m:sub>
                    </m:sSub>
                  </m:oMath>
                </a14:m>
                <a:r>
                  <a:rPr lang="en-US" dirty="0" smtClean="0"/>
                  <a:t> for which each of its corresponding node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respectively.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90" y="3634808"/>
                <a:ext cx="11219097" cy="394210"/>
              </a:xfrm>
              <a:prstGeom prst="rect">
                <a:avLst/>
              </a:prstGeom>
              <a:blipFill rotWithShape="0">
                <a:blip r:embed="rId4"/>
                <a:stretch>
                  <a:fillRect l="-489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80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39" y="177553"/>
            <a:ext cx="4816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Model and Notation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1033" y="1136342"/>
                <a:ext cx="3320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identical </a:t>
                </a:r>
                <a:r>
                  <a:rPr lang="en-US" b="1" dirty="0" smtClean="0"/>
                  <a:t>machines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1136342"/>
                <a:ext cx="332090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84834" y="1399142"/>
                <a:ext cx="74694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Each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a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at which it becomes available to process tasks.</a:t>
                </a:r>
              </a:p>
              <a:p>
                <a:r>
                  <a:rPr lang="en-US" dirty="0" smtClean="0"/>
                  <a:t>	(WLOG, machines are indexed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Let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be the set of available machines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dirty="0" smtClean="0"/>
                  <a:t> be the amount of available machines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34" y="1399142"/>
                <a:ext cx="746941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35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41033" y="2599471"/>
                <a:ext cx="3213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tasks </a:t>
                </a:r>
                <a:r>
                  <a:rPr lang="en-US" dirty="0" smtClean="0"/>
                  <a:t>for a single job: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2599471"/>
                <a:ext cx="32137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36484" y="2929867"/>
                <a:ext cx="8744830" cy="152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has a total amount of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must be run on a machine.</a:t>
                </a:r>
              </a:p>
              <a:p>
                <a:r>
                  <a:rPr lang="en-US" dirty="0" smtClean="0"/>
                  <a:t>Precedence constraints: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must complete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can start.</a:t>
                </a:r>
              </a:p>
              <a:p>
                <a:r>
                  <a:rPr lang="en-US" dirty="0" smtClean="0"/>
                  <a:t>		          Precedence constraints are represented by directed arcs in a DAG.</a:t>
                </a:r>
              </a:p>
              <a:p>
                <a:r>
                  <a:rPr lang="en-US" dirty="0" smtClean="0"/>
                  <a:t>		          We restrict to the case where the DAG is an in-tree.</a:t>
                </a:r>
              </a:p>
              <a:p>
                <a:r>
                  <a:rPr lang="en-US" dirty="0" smtClean="0"/>
                  <a:t>		          (each task has only 1 successor except the root which has none)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84" y="2929867"/>
                <a:ext cx="8744830" cy="1521955"/>
              </a:xfrm>
              <a:prstGeom prst="rect">
                <a:avLst/>
              </a:prstGeom>
              <a:blipFill rotWithShape="0">
                <a:blip r:embed="rId5"/>
                <a:stretch>
                  <a:fillRect l="-557" t="-2008" b="-5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1033" y="4782218"/>
                <a:ext cx="89911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Each task can only be worked on by one machine at a time.</a:t>
                </a:r>
              </a:p>
              <a:p>
                <a:r>
                  <a:rPr lang="en-US" dirty="0" smtClean="0"/>
                  <a:t>The goal is to find a schedule that </a:t>
                </a:r>
                <a:r>
                  <a:rPr lang="en-US" b="1" dirty="0" smtClean="0"/>
                  <a:t>minimizes the completion time </a:t>
                </a:r>
                <a:r>
                  <a:rPr lang="en-US" dirty="0" smtClean="0"/>
                  <a:t>of the in-tree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4782218"/>
                <a:ext cx="8991116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542" t="-4673" r="-271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84834" y="4412886"/>
                <a:ext cx="3618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completion time of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34" y="4412886"/>
                <a:ext cx="361893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515" t="-10000" r="-33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3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5354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Scheduling Disciplines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15519" y="2089840"/>
            <a:ext cx="832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Preemptive Scheduling (PS): </a:t>
            </a:r>
            <a:r>
              <a:rPr lang="en-US" dirty="0" smtClean="0"/>
              <a:t>Each machine can only work on one task at a time.</a:t>
            </a:r>
          </a:p>
          <a:p>
            <a:r>
              <a:rPr lang="en-US" dirty="0" smtClean="0"/>
              <a:t>			A machine can be interrupted to work on a different task.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5519" y="3036567"/>
                <a:ext cx="11426205" cy="1079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General Scheduling (GS):  </a:t>
                </a:r>
                <a:r>
                  <a:rPr lang="en-US" dirty="0" smtClean="0"/>
                  <a:t>One machine with processing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		           The machine can work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at a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)≤1</m:t>
                    </m:r>
                  </m:oMath>
                </a14:m>
                <a:r>
                  <a:rPr lang="en-US" dirty="0" smtClean="0"/>
                  <a:t> and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9" y="3036567"/>
                <a:ext cx="11426205" cy="1079334"/>
              </a:xfrm>
              <a:prstGeom prst="rect">
                <a:avLst/>
              </a:prstGeom>
              <a:blipFill rotWithShape="0">
                <a:blip r:embed="rId2"/>
                <a:stretch>
                  <a:fillRect l="-480" t="-15254" b="-7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519" y="4220474"/>
                <a:ext cx="430868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PS is a special case of GS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9" y="4220474"/>
                <a:ext cx="4308680" cy="391646"/>
              </a:xfrm>
              <a:prstGeom prst="rect">
                <a:avLst/>
              </a:prstGeom>
              <a:blipFill rotWithShape="0">
                <a:blip r:embed="rId3"/>
                <a:stretch>
                  <a:fillRect l="-1273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5519" y="1143113"/>
            <a:ext cx="869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Basic Scheduling (BS): </a:t>
            </a:r>
            <a:r>
              <a:rPr lang="en-US" dirty="0" smtClean="0"/>
              <a:t>Each machine can only work on one task at a time.</a:t>
            </a:r>
          </a:p>
          <a:p>
            <a:r>
              <a:rPr lang="en-US" dirty="0" smtClean="0"/>
              <a:t>			A machine can not be interrupted to work on a different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5932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Equivalence of GS and PS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7264" y="1178746"/>
                <a:ext cx="8917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Algorithm 1</a:t>
                </a:r>
                <a:r>
                  <a:rPr lang="en-US" dirty="0" smtClean="0"/>
                  <a:t>: Convert a GS schedule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into a PS schedule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for a given job and machine setup.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64" y="1178746"/>
                <a:ext cx="89173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16" t="-8197" r="-4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54860" y="1548078"/>
                <a:ext cx="9735357" cy="288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given job setup includes: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of precedence constraints among the tasks, 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 required total processing time 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given machine setup includes: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which represents: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the times at which the machine’s capacity increments by 1 (GS), or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the times at which each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becomes available (PS).</a:t>
                </a:r>
              </a:p>
              <a:p>
                <a:r>
                  <a:rPr lang="en-US" dirty="0" smtClean="0"/>
                  <a:t>A given a feasible GS schedule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includes:</a:t>
                </a:r>
              </a:p>
              <a:p>
                <a:r>
                  <a:rPr lang="en-US" dirty="0" smtClean="0"/>
                  <a:t>	the completion times 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(WLOG, tasks are indexed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),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 speed function of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60" y="1548078"/>
                <a:ext cx="9735357" cy="2884636"/>
              </a:xfrm>
              <a:prstGeom prst="rect">
                <a:avLst/>
              </a:prstGeom>
              <a:blipFill rotWithShape="0">
                <a:blip r:embed="rId3"/>
                <a:stretch>
                  <a:fillRect l="-501" t="-1268" b="-2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63984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542" y="154807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Input: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42163" y="4470673"/>
                <a:ext cx="7058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dirty="0" smtClean="0"/>
                  <a:t>chedule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with the time intervals that each task runs on each machine.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63" y="4470673"/>
                <a:ext cx="70587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9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34542" y="447067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Output: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52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662" y="728987"/>
            <a:ext cx="102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Initialize: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34230" y="726527"/>
                <a:ext cx="5425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Merge sort the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into list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30" y="726527"/>
                <a:ext cx="542558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9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4360" y="1095943"/>
            <a:ext cx="119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Procedure: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4230" y="1095943"/>
                <a:ext cx="10497358" cy="3197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from 1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from 1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then: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run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in schedule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then:</a:t>
                </a:r>
              </a:p>
              <a:p>
                <a:r>
                  <a:rPr lang="en-US" b="0" dirty="0"/>
                  <a:t>	</a:t>
                </a:r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			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run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in schedule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Else,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30" y="1095943"/>
                <a:ext cx="10497358" cy="3197350"/>
              </a:xfrm>
              <a:prstGeom prst="rect">
                <a:avLst/>
              </a:prstGeom>
              <a:blipFill rotWithShape="0">
                <a:blip r:embed="rId3"/>
                <a:stretch>
                  <a:fillRect l="-465" t="-1145"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1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51" y="386881"/>
                <a:ext cx="98872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Lemma 1</a:t>
                </a:r>
                <a:r>
                  <a:rPr lang="en-US" dirty="0" smtClean="0"/>
                  <a:t>: Algorithm 1 constructs a feasible </a:t>
                </a:r>
                <a:r>
                  <a:rPr lang="en-US" dirty="0"/>
                  <a:t>P</a:t>
                </a:r>
                <a:r>
                  <a:rPr lang="en-US" dirty="0" smtClean="0"/>
                  <a:t>S schedule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from a given feasible GS schedule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which has a completion time that is less than or equal to that of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1" y="386881"/>
                <a:ext cx="988721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5903" y="972473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6050" y="961316"/>
                <a:ext cx="415209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feasible: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50" y="961316"/>
                <a:ext cx="4152099" cy="391646"/>
              </a:xfrm>
              <a:prstGeom prst="rect">
                <a:avLst/>
              </a:prstGeom>
              <a:blipFill rotWithShape="0">
                <a:blip r:embed="rId4"/>
                <a:stretch>
                  <a:fillRect l="-1322" t="-7813" r="-441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6050" y="1251549"/>
                <a:ext cx="10931390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Within any one interval from the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all tasks with any instance of a positive speed must be mutually independent.</a:t>
                </a:r>
              </a:p>
              <a:p>
                <a:r>
                  <a:rPr lang="en-US" dirty="0" smtClean="0"/>
                  <a:t>	Otherwise, then one of the tasks must complete within the interval which contradicts the definition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50" y="1251549"/>
                <a:ext cx="10931390" cy="958980"/>
              </a:xfrm>
              <a:prstGeom prst="rect">
                <a:avLst/>
              </a:prstGeom>
              <a:blipFill rotWithShape="0">
                <a:blip r:embed="rId5"/>
                <a:stretch>
                  <a:fillRect l="-502" t="-3165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50250" y="3212121"/>
                <a:ext cx="10648173" cy="2607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have at least one instance of positive speed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be the amount of time it would take one machine to do the same amount of work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be the machine’s capacity in the subinterval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This means Algorithm 1 won’t violate the condition that a task is worked on by at most one 	machine at any time.</a:t>
                </a:r>
              </a:p>
              <a:p>
                <a:r>
                  <a:rPr lang="en-US" dirty="0" smtClean="0"/>
                  <a:t>Since the total work it can do in the subinterval is limited by the capacity,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This means that Algorithm 1 won’t run out of available machine processing time.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50" y="3212121"/>
                <a:ext cx="10648173" cy="2607765"/>
              </a:xfrm>
              <a:prstGeom prst="rect">
                <a:avLst/>
              </a:prstGeom>
              <a:blipFill rotWithShape="0">
                <a:blip r:embed="rId6"/>
                <a:stretch>
                  <a:fillRect l="-515" t="-7477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26051" y="2229006"/>
                <a:ext cx="9934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 machine has a capacity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increments by 1 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Therefore, we divide 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into subintervals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	in which the capacity is constant.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51" y="2229006"/>
                <a:ext cx="9934432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55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63466" y="5798470"/>
            <a:ext cx="109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the scheduled tasks are independent within an interval, Algorithm 1 won’t violate any precedence constraints.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63466" y="6124919"/>
                <a:ext cx="104374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Thus, a GS schedule can be converted into a PS schedule within each interval.</a:t>
                </a:r>
              </a:p>
              <a:p>
                <a:r>
                  <a:rPr lang="en-US" dirty="0" smtClean="0"/>
                  <a:t>So in total, the completion time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less than or equal to that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66" y="6124919"/>
                <a:ext cx="10437407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52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1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4570" y="1302707"/>
                <a:ext cx="6892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Theorem 1</a:t>
                </a:r>
                <a:r>
                  <a:rPr lang="en-US" dirty="0" smtClean="0"/>
                  <a:t>: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0" y="1302707"/>
                <a:ext cx="689259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1522" y="1573100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35286" y="1569440"/>
                <a:ext cx="61085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Since PS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 smtClean="0"/>
                  <a:t> GS,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Lemma 1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86" y="1569440"/>
                <a:ext cx="610859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79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51" y="433232"/>
                <a:ext cx="72148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be a DAG of precedence constraints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be a scheduling discipline.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},{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the minimum completion time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1" y="433232"/>
                <a:ext cx="721486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67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1522" y="2291335"/>
            <a:ext cx="1070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Remark: </a:t>
            </a:r>
            <a:r>
              <a:rPr lang="en-US" dirty="0" smtClean="0"/>
              <a:t>With additional overhead, the same algorithm and proofs can be generalized for machines that are only available during specific time intervals.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7924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Optimal GS Scheduling Algorithm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1639" y="1807244"/>
            <a:ext cx="460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Algorithm 2</a:t>
            </a:r>
            <a:r>
              <a:rPr lang="en-US" dirty="0" smtClean="0"/>
              <a:t>: Construct a an minimal length GS.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1639" y="1192453"/>
                <a:ext cx="9249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the height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sum of the remaining processing times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</m:sSub>
                  </m:oMath>
                </a14:m>
                <a:r>
                  <a:rPr lang="en-US" dirty="0" smtClean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9" y="1192453"/>
                <a:ext cx="924952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93" t="-10000" r="-1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85174" y="2176576"/>
                <a:ext cx="794762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given job setup includes: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 in-tree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of precedence constraints among the tasks, 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 required total processing time 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given machine setup includes: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which represent: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the times at which the machine’s capacity increments by 1 (GS)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74" y="2176576"/>
                <a:ext cx="7947625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690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64856" y="217657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Input: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85174" y="3930902"/>
                <a:ext cx="63653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given a feasible GS schedule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includes:</a:t>
                </a:r>
              </a:p>
              <a:p>
                <a:r>
                  <a:rPr lang="en-US" dirty="0"/>
                  <a:t>	the completion times 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  <a:p>
                <a:r>
                  <a:rPr lang="en-US" dirty="0"/>
                  <a:t>	the speed function of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74" y="3930902"/>
                <a:ext cx="6365332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86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7379" y="393090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Output: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29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662" y="728987"/>
            <a:ext cx="102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Initialize: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34230" y="726527"/>
                <a:ext cx="10120912" cy="132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Start time,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Heights: </a:t>
                </a:r>
                <a:r>
                  <a:rPr lang="en-US" dirty="0"/>
                  <a:t>F</a:t>
                </a:r>
                <a:r>
                  <a:rPr lang="en-US" dirty="0" smtClean="0"/>
                  <a:t>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oot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which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</m:sSub>
                  </m:oMath>
                </a14:m>
                <a:r>
                  <a:rPr lang="en-US" dirty="0" smtClean="0"/>
                  <a:t> in the summation.</a:t>
                </a:r>
              </a:p>
              <a:p>
                <a:r>
                  <a:rPr lang="en-US" dirty="0"/>
                  <a:t>In schedule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set the speed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lang="en-US" dirty="0" smtClean="0"/>
                  <a:t> for all time.</a:t>
                </a:r>
              </a:p>
              <a:p>
                <a:r>
                  <a:rPr lang="en-US" dirty="0" smtClean="0"/>
                  <a:t>For all tasks without any predecessors, put them into 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and order them by non-increasing height.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30" y="726527"/>
                <a:ext cx="10120912" cy="1321259"/>
              </a:xfrm>
              <a:prstGeom prst="rect">
                <a:avLst/>
              </a:prstGeom>
              <a:blipFill rotWithShape="0">
                <a:blip r:embed="rId2"/>
                <a:stretch>
                  <a:fillRect l="-482" t="-6452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9543" y="1965955"/>
            <a:ext cx="119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Procedure: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4230" y="1965955"/>
                <a:ext cx="8999002" cy="4206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is nonempty:</a:t>
                </a:r>
              </a:p>
              <a:p>
                <a:r>
                  <a:rPr lang="en-US" dirty="0"/>
                  <a:t>	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the tasks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that have </a:t>
                </a:r>
                <a:r>
                  <a:rPr lang="en-US" dirty="0"/>
                  <a:t>heights &gt;</a:t>
                </a:r>
                <a:r>
                  <a:rPr lang="en-US" dirty="0" smtClean="0"/>
                  <a:t> </a:t>
                </a:r>
                <a:r>
                  <a:rPr lang="en-US" dirty="0"/>
                  <a:t>the height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task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	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be the tasks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have heights = the height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task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Assign the tasks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with </a:t>
                </a:r>
                <a:r>
                  <a:rPr lang="en-US" dirty="0"/>
                  <a:t>a </a:t>
                </a:r>
                <a:r>
                  <a:rPr lang="en-US" dirty="0" smtClean="0"/>
                  <a:t>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of 1.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Assign the tasks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with a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|+|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		(indices here mean the place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		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</a:t>
                </a:r>
                <a:r>
                  <a:rPr lang="en-US" dirty="0" smtClean="0"/>
                  <a:t> </a:t>
                </a:r>
                <a:r>
                  <a:rPr lang="en-US" dirty="0"/>
                  <a:t>all of tasks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and assign each </a:t>
                </a:r>
                <a:r>
                  <a:rPr lang="en-US" dirty="0"/>
                  <a:t>with a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	(Continued on next slide.)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30" y="1965955"/>
                <a:ext cx="8999002" cy="4206793"/>
              </a:xfrm>
              <a:prstGeom prst="rect">
                <a:avLst/>
              </a:prstGeom>
              <a:blipFill rotWithShape="0">
                <a:blip r:embed="rId3"/>
                <a:stretch>
                  <a:fillRect l="-542" t="-724" b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0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18852</TotalTime>
  <Words>712</Words>
  <Application>Microsoft Office PowerPoint</Application>
  <PresentationFormat>Widescreen</PresentationFormat>
  <Paragraphs>220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 P|pmtn;intree|C_max with arbitrary machine ready times.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P|pmtn;in-tree|C_max with arbitrary machine</dc:title>
  <dc:creator>Joshua A Comden</dc:creator>
  <cp:lastModifiedBy>Joshua A Comden</cp:lastModifiedBy>
  <cp:revision>281</cp:revision>
  <dcterms:created xsi:type="dcterms:W3CDTF">2017-07-11T16:32:18Z</dcterms:created>
  <dcterms:modified xsi:type="dcterms:W3CDTF">2017-08-20T18:18:44Z</dcterms:modified>
</cp:coreProperties>
</file>