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76" r:id="rId2"/>
    <p:sldId id="327" r:id="rId3"/>
    <p:sldId id="328" r:id="rId4"/>
    <p:sldId id="329" r:id="rId5"/>
    <p:sldId id="288" r:id="rId6"/>
    <p:sldId id="289" r:id="rId7"/>
    <p:sldId id="290" r:id="rId8"/>
    <p:sldId id="305" r:id="rId9"/>
    <p:sldId id="306" r:id="rId10"/>
    <p:sldId id="307" r:id="rId11"/>
    <p:sldId id="324" r:id="rId12"/>
    <p:sldId id="322"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5400" autoAdjust="0"/>
  </p:normalViewPr>
  <p:slideViewPr>
    <p:cSldViewPr snapToGrid="0">
      <p:cViewPr varScale="1">
        <p:scale>
          <a:sx n="86" d="100"/>
          <a:sy n="86" d="100"/>
        </p:scale>
        <p:origin x="48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D45D73-D96C-4317-86F0-02F7776E4DEC}" type="datetimeFigureOut">
              <a:rPr lang="en-US" smtClean="0"/>
              <a:t>8/21/2017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DEBB82-F449-422B-BC44-066F940D2199}" type="slidenum">
              <a:rPr lang="en-US" smtClean="0"/>
              <a:t>‹#›</a:t>
            </a:fld>
            <a:endParaRPr lang="en-US"/>
          </a:p>
        </p:txBody>
      </p:sp>
    </p:spTree>
    <p:extLst>
      <p:ext uri="{BB962C8B-B14F-4D97-AF65-F5344CB8AC3E}">
        <p14:creationId xmlns:p14="http://schemas.microsoft.com/office/powerpoint/2010/main" val="2101019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DEBB82-F449-422B-BC44-066F940D2199}" type="slidenum">
              <a:rPr lang="en-US" smtClean="0"/>
              <a:t>11</a:t>
            </a:fld>
            <a:endParaRPr lang="en-US"/>
          </a:p>
        </p:txBody>
      </p:sp>
    </p:spTree>
    <p:extLst>
      <p:ext uri="{BB962C8B-B14F-4D97-AF65-F5344CB8AC3E}">
        <p14:creationId xmlns:p14="http://schemas.microsoft.com/office/powerpoint/2010/main" val="3220861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050B37-2A24-44B5-9B4D-367DC0E001D0}" type="datetimeFigureOut">
              <a:rPr lang="en-US"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B07A2-DDC7-4D6D-A6D8-12C2BBAEA975}" type="slidenum">
              <a:rPr lang="en-US" smtClean="0"/>
              <a:t>‹#›</a:t>
            </a:fld>
            <a:endParaRPr lang="en-US"/>
          </a:p>
        </p:txBody>
      </p:sp>
    </p:spTree>
    <p:extLst>
      <p:ext uri="{BB962C8B-B14F-4D97-AF65-F5344CB8AC3E}">
        <p14:creationId xmlns:p14="http://schemas.microsoft.com/office/powerpoint/2010/main" val="2344265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050B37-2A24-44B5-9B4D-367DC0E001D0}" type="datetimeFigureOut">
              <a:rPr lang="en-US"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B07A2-DDC7-4D6D-A6D8-12C2BBAEA975}" type="slidenum">
              <a:rPr lang="en-US" smtClean="0"/>
              <a:t>‹#›</a:t>
            </a:fld>
            <a:endParaRPr lang="en-US"/>
          </a:p>
        </p:txBody>
      </p:sp>
    </p:spTree>
    <p:extLst>
      <p:ext uri="{BB962C8B-B14F-4D97-AF65-F5344CB8AC3E}">
        <p14:creationId xmlns:p14="http://schemas.microsoft.com/office/powerpoint/2010/main" val="2879303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050B37-2A24-44B5-9B4D-367DC0E001D0}" type="datetimeFigureOut">
              <a:rPr lang="en-US"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B07A2-DDC7-4D6D-A6D8-12C2BBAEA975}" type="slidenum">
              <a:rPr lang="en-US" smtClean="0"/>
              <a:t>‹#›</a:t>
            </a:fld>
            <a:endParaRPr lang="en-US"/>
          </a:p>
        </p:txBody>
      </p:sp>
    </p:spTree>
    <p:extLst>
      <p:ext uri="{BB962C8B-B14F-4D97-AF65-F5344CB8AC3E}">
        <p14:creationId xmlns:p14="http://schemas.microsoft.com/office/powerpoint/2010/main" val="2420277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050B37-2A24-44B5-9B4D-367DC0E001D0}" type="datetimeFigureOut">
              <a:rPr lang="en-US"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B07A2-DDC7-4D6D-A6D8-12C2BBAEA975}" type="slidenum">
              <a:rPr lang="en-US" smtClean="0"/>
              <a:t>‹#›</a:t>
            </a:fld>
            <a:endParaRPr lang="en-US"/>
          </a:p>
        </p:txBody>
      </p:sp>
    </p:spTree>
    <p:extLst>
      <p:ext uri="{BB962C8B-B14F-4D97-AF65-F5344CB8AC3E}">
        <p14:creationId xmlns:p14="http://schemas.microsoft.com/office/powerpoint/2010/main" val="3815702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050B37-2A24-44B5-9B4D-367DC0E001D0}" type="datetimeFigureOut">
              <a:rPr lang="en-US"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B07A2-DDC7-4D6D-A6D8-12C2BBAEA975}" type="slidenum">
              <a:rPr lang="en-US" smtClean="0"/>
              <a:t>‹#›</a:t>
            </a:fld>
            <a:endParaRPr lang="en-US"/>
          </a:p>
        </p:txBody>
      </p:sp>
    </p:spTree>
    <p:extLst>
      <p:ext uri="{BB962C8B-B14F-4D97-AF65-F5344CB8AC3E}">
        <p14:creationId xmlns:p14="http://schemas.microsoft.com/office/powerpoint/2010/main" val="92788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050B37-2A24-44B5-9B4D-367DC0E001D0}" type="datetimeFigureOut">
              <a:rPr lang="en-US" smtClean="0"/>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7B07A2-DDC7-4D6D-A6D8-12C2BBAEA975}" type="slidenum">
              <a:rPr lang="en-US" smtClean="0"/>
              <a:t>‹#›</a:t>
            </a:fld>
            <a:endParaRPr lang="en-US"/>
          </a:p>
        </p:txBody>
      </p:sp>
    </p:spTree>
    <p:extLst>
      <p:ext uri="{BB962C8B-B14F-4D97-AF65-F5344CB8AC3E}">
        <p14:creationId xmlns:p14="http://schemas.microsoft.com/office/powerpoint/2010/main" val="3365218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050B37-2A24-44B5-9B4D-367DC0E001D0}" type="datetimeFigureOut">
              <a:rPr lang="en-US" smtClean="0"/>
              <a:t>8/21/2017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7B07A2-DDC7-4D6D-A6D8-12C2BBAEA975}" type="slidenum">
              <a:rPr lang="en-US" smtClean="0"/>
              <a:t>‹#›</a:t>
            </a:fld>
            <a:endParaRPr lang="en-US"/>
          </a:p>
        </p:txBody>
      </p:sp>
    </p:spTree>
    <p:extLst>
      <p:ext uri="{BB962C8B-B14F-4D97-AF65-F5344CB8AC3E}">
        <p14:creationId xmlns:p14="http://schemas.microsoft.com/office/powerpoint/2010/main" val="778376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050B37-2A24-44B5-9B4D-367DC0E001D0}" type="datetimeFigureOut">
              <a:rPr lang="en-US" smtClean="0"/>
              <a:t>8/21/2017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7B07A2-DDC7-4D6D-A6D8-12C2BBAEA975}" type="slidenum">
              <a:rPr lang="en-US" smtClean="0"/>
              <a:t>‹#›</a:t>
            </a:fld>
            <a:endParaRPr lang="en-US"/>
          </a:p>
        </p:txBody>
      </p:sp>
    </p:spTree>
    <p:extLst>
      <p:ext uri="{BB962C8B-B14F-4D97-AF65-F5344CB8AC3E}">
        <p14:creationId xmlns:p14="http://schemas.microsoft.com/office/powerpoint/2010/main" val="577158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050B37-2A24-44B5-9B4D-367DC0E001D0}" type="datetimeFigureOut">
              <a:rPr lang="en-US" smtClean="0"/>
              <a:t>8/21/2017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7B07A2-DDC7-4D6D-A6D8-12C2BBAEA975}" type="slidenum">
              <a:rPr lang="en-US" smtClean="0"/>
              <a:t>‹#›</a:t>
            </a:fld>
            <a:endParaRPr lang="en-US"/>
          </a:p>
        </p:txBody>
      </p:sp>
    </p:spTree>
    <p:extLst>
      <p:ext uri="{BB962C8B-B14F-4D97-AF65-F5344CB8AC3E}">
        <p14:creationId xmlns:p14="http://schemas.microsoft.com/office/powerpoint/2010/main" val="332622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050B37-2A24-44B5-9B4D-367DC0E001D0}" type="datetimeFigureOut">
              <a:rPr lang="en-US" smtClean="0"/>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7B07A2-DDC7-4D6D-A6D8-12C2BBAEA975}" type="slidenum">
              <a:rPr lang="en-US" smtClean="0"/>
              <a:t>‹#›</a:t>
            </a:fld>
            <a:endParaRPr lang="en-US"/>
          </a:p>
        </p:txBody>
      </p:sp>
    </p:spTree>
    <p:extLst>
      <p:ext uri="{BB962C8B-B14F-4D97-AF65-F5344CB8AC3E}">
        <p14:creationId xmlns:p14="http://schemas.microsoft.com/office/powerpoint/2010/main" val="1940247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050B37-2A24-44B5-9B4D-367DC0E001D0}" type="datetimeFigureOut">
              <a:rPr lang="en-US" smtClean="0"/>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7B07A2-DDC7-4D6D-A6D8-12C2BBAEA975}" type="slidenum">
              <a:rPr lang="en-US" smtClean="0"/>
              <a:t>‹#›</a:t>
            </a:fld>
            <a:endParaRPr lang="en-US"/>
          </a:p>
        </p:txBody>
      </p:sp>
    </p:spTree>
    <p:extLst>
      <p:ext uri="{BB962C8B-B14F-4D97-AF65-F5344CB8AC3E}">
        <p14:creationId xmlns:p14="http://schemas.microsoft.com/office/powerpoint/2010/main" val="1396233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050B37-2A24-44B5-9B4D-367DC0E001D0}" type="datetimeFigureOut">
              <a:rPr lang="en-US" smtClean="0"/>
              <a:t>8/21/2017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7B07A2-DDC7-4D6D-A6D8-12C2BBAEA975}" type="slidenum">
              <a:rPr lang="en-US" smtClean="0"/>
              <a:t>‹#›</a:t>
            </a:fld>
            <a:endParaRPr lang="en-US"/>
          </a:p>
        </p:txBody>
      </p:sp>
    </p:spTree>
    <p:extLst>
      <p:ext uri="{BB962C8B-B14F-4D97-AF65-F5344CB8AC3E}">
        <p14:creationId xmlns:p14="http://schemas.microsoft.com/office/powerpoint/2010/main" val="3908363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98.png"/><Relationship Id="rId18" Type="http://schemas.openxmlformats.org/officeDocument/2006/relationships/image" Target="../media/image610.png"/><Relationship Id="rId3" Type="http://schemas.openxmlformats.org/officeDocument/2006/relationships/image" Target="../media/image593.png"/><Relationship Id="rId17" Type="http://schemas.openxmlformats.org/officeDocument/2006/relationships/image" Target="../media/image609.png"/><Relationship Id="rId16" Type="http://schemas.openxmlformats.org/officeDocument/2006/relationships/image" Target="../media/image608.png"/><Relationship Id="rId20" Type="http://schemas.openxmlformats.org/officeDocument/2006/relationships/image" Target="../media/image25.png"/><Relationship Id="rId1" Type="http://schemas.openxmlformats.org/officeDocument/2006/relationships/slideLayout" Target="../slideLayouts/slideLayout7.xml"/><Relationship Id="rId11" Type="http://schemas.openxmlformats.org/officeDocument/2006/relationships/image" Target="../media/image601.png"/><Relationship Id="rId19" Type="http://schemas.openxmlformats.org/officeDocument/2006/relationships/image" Target="../media/image611.png"/><Relationship Id="rId10" Type="http://schemas.openxmlformats.org/officeDocument/2006/relationships/image" Target="../media/image600.png"/><Relationship Id="rId4" Type="http://schemas.openxmlformats.org/officeDocument/2006/relationships/image" Target="../media/image594.png"/><Relationship Id="rId9" Type="http://schemas.openxmlformats.org/officeDocument/2006/relationships/image" Target="../media/image599.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232.png"/><Relationship Id="rId3" Type="http://schemas.openxmlformats.org/officeDocument/2006/relationships/image" Target="../media/image140.png"/><Relationship Id="rId7" Type="http://schemas.openxmlformats.org/officeDocument/2006/relationships/image" Target="../media/image2210.png"/><Relationship Id="rId2" Type="http://schemas.openxmlformats.org/officeDocument/2006/relationships/image" Target="../media/image130.png"/><Relationship Id="rId1" Type="http://schemas.openxmlformats.org/officeDocument/2006/relationships/slideLayout" Target="../slideLayouts/slideLayout7.xml"/><Relationship Id="rId6" Type="http://schemas.openxmlformats.org/officeDocument/2006/relationships/image" Target="../media/image2110.png"/><Relationship Id="rId5" Type="http://schemas.openxmlformats.org/officeDocument/2006/relationships/image" Target="../media/image170.png"/><Relationship Id="rId4" Type="http://schemas.openxmlformats.org/officeDocument/2006/relationships/image" Target="../media/image153.png"/><Relationship Id="rId9" Type="http://schemas.openxmlformats.org/officeDocument/2006/relationships/image" Target="../media/image240.png"/></Relationships>
</file>

<file path=ppt/slides/_rels/slide14.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88.png"/><Relationship Id="rId18" Type="http://schemas.openxmlformats.org/officeDocument/2006/relationships/image" Target="../media/image52.png"/><Relationship Id="rId26" Type="http://schemas.openxmlformats.org/officeDocument/2006/relationships/image" Target="../media/image106.png"/><Relationship Id="rId3" Type="http://schemas.openxmlformats.org/officeDocument/2006/relationships/image" Target="../media/image82.png"/><Relationship Id="rId21" Type="http://schemas.openxmlformats.org/officeDocument/2006/relationships/image" Target="../media/image67.png"/><Relationship Id="rId7" Type="http://schemas.openxmlformats.org/officeDocument/2006/relationships/image" Target="../media/image86.png"/><Relationship Id="rId12" Type="http://schemas.openxmlformats.org/officeDocument/2006/relationships/image" Target="../media/image87.png"/><Relationship Id="rId17" Type="http://schemas.openxmlformats.org/officeDocument/2006/relationships/image" Target="../media/image50.png"/><Relationship Id="rId25" Type="http://schemas.openxmlformats.org/officeDocument/2006/relationships/image" Target="../media/image72.png"/><Relationship Id="rId2" Type="http://schemas.openxmlformats.org/officeDocument/2006/relationships/image" Target="../media/image109.png"/><Relationship Id="rId16" Type="http://schemas.openxmlformats.org/officeDocument/2006/relationships/image" Target="../media/image91.png"/><Relationship Id="rId20" Type="http://schemas.openxmlformats.org/officeDocument/2006/relationships/image" Target="../media/image111.png"/><Relationship Id="rId29"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85.png"/><Relationship Id="rId11" Type="http://schemas.openxmlformats.org/officeDocument/2006/relationships/image" Target="../media/image110.png"/><Relationship Id="rId24" Type="http://schemas.openxmlformats.org/officeDocument/2006/relationships/image" Target="../media/image92.png"/><Relationship Id="rId32" Type="http://schemas.openxmlformats.org/officeDocument/2006/relationships/image" Target="../media/image107.png"/><Relationship Id="rId5" Type="http://schemas.openxmlformats.org/officeDocument/2006/relationships/image" Target="../media/image84.png"/><Relationship Id="rId15" Type="http://schemas.openxmlformats.org/officeDocument/2006/relationships/image" Target="../media/image90.png"/><Relationship Id="rId23" Type="http://schemas.openxmlformats.org/officeDocument/2006/relationships/image" Target="../media/image69.png"/><Relationship Id="rId28" Type="http://schemas.openxmlformats.org/officeDocument/2006/relationships/image" Target="../media/image76.png"/><Relationship Id="rId10" Type="http://schemas.openxmlformats.org/officeDocument/2006/relationships/image" Target="../media/image49.png"/><Relationship Id="rId19" Type="http://schemas.openxmlformats.org/officeDocument/2006/relationships/image" Target="../media/image105.png"/><Relationship Id="rId31" Type="http://schemas.openxmlformats.org/officeDocument/2006/relationships/image" Target="../media/image93.png"/><Relationship Id="rId4" Type="http://schemas.openxmlformats.org/officeDocument/2006/relationships/image" Target="../media/image83.png"/><Relationship Id="rId9" Type="http://schemas.openxmlformats.org/officeDocument/2006/relationships/image" Target="../media/image39.png"/><Relationship Id="rId14" Type="http://schemas.openxmlformats.org/officeDocument/2006/relationships/image" Target="../media/image89.png"/><Relationship Id="rId22" Type="http://schemas.openxmlformats.org/officeDocument/2006/relationships/image" Target="../media/image68.png"/><Relationship Id="rId27" Type="http://schemas.openxmlformats.org/officeDocument/2006/relationships/image" Target="../media/image75.png"/><Relationship Id="rId30" Type="http://schemas.openxmlformats.org/officeDocument/2006/relationships/image" Target="../media/image78.png"/></Relationships>
</file>

<file path=ppt/slides/_rels/slide15.xml.rels><?xml version="1.0" encoding="UTF-8" standalone="yes"?>
<Relationships xmlns="http://schemas.openxmlformats.org/package/2006/relationships"><Relationship Id="rId8" Type="http://schemas.openxmlformats.org/officeDocument/2006/relationships/image" Target="../media/image102.png"/><Relationship Id="rId3" Type="http://schemas.openxmlformats.org/officeDocument/2006/relationships/image" Target="../media/image97.png"/><Relationship Id="rId7" Type="http://schemas.openxmlformats.org/officeDocument/2006/relationships/image" Target="../media/image101.png"/><Relationship Id="rId2" Type="http://schemas.openxmlformats.org/officeDocument/2006/relationships/image" Target="../media/image112.png"/><Relationship Id="rId1" Type="http://schemas.openxmlformats.org/officeDocument/2006/relationships/slideLayout" Target="../slideLayouts/slideLayout7.xml"/><Relationship Id="rId6" Type="http://schemas.openxmlformats.org/officeDocument/2006/relationships/image" Target="../media/image100.png"/><Relationship Id="rId11" Type="http://schemas.openxmlformats.org/officeDocument/2006/relationships/image" Target="../media/image436.png"/><Relationship Id="rId5" Type="http://schemas.openxmlformats.org/officeDocument/2006/relationships/image" Target="../media/image99.png"/><Relationship Id="rId10" Type="http://schemas.openxmlformats.org/officeDocument/2006/relationships/image" Target="../media/image312.png"/><Relationship Id="rId4" Type="http://schemas.openxmlformats.org/officeDocument/2006/relationships/image" Target="../media/image98.png"/><Relationship Id="rId9" Type="http://schemas.openxmlformats.org/officeDocument/2006/relationships/image" Target="../media/image103.png"/></Relationships>
</file>

<file path=ppt/slides/_rels/slide16.xml.rels><?xml version="1.0" encoding="UTF-8" standalone="yes"?>
<Relationships xmlns="http://schemas.openxmlformats.org/package/2006/relationships"><Relationship Id="rId8" Type="http://schemas.openxmlformats.org/officeDocument/2006/relationships/image" Target="../media/image149.png"/><Relationship Id="rId13" Type="http://schemas.openxmlformats.org/officeDocument/2006/relationships/image" Target="../media/image159.png"/><Relationship Id="rId18" Type="http://schemas.openxmlformats.org/officeDocument/2006/relationships/image" Target="../media/image167.png"/><Relationship Id="rId3" Type="http://schemas.openxmlformats.org/officeDocument/2006/relationships/image" Target="../media/image145.png"/><Relationship Id="rId7" Type="http://schemas.openxmlformats.org/officeDocument/2006/relationships/image" Target="../media/image148.png"/><Relationship Id="rId12" Type="http://schemas.openxmlformats.org/officeDocument/2006/relationships/image" Target="../media/image175.png"/><Relationship Id="rId17" Type="http://schemas.openxmlformats.org/officeDocument/2006/relationships/image" Target="../media/image162.png"/><Relationship Id="rId2" Type="http://schemas.openxmlformats.org/officeDocument/2006/relationships/image" Target="../media/image113.png"/><Relationship Id="rId16" Type="http://schemas.openxmlformats.org/officeDocument/2006/relationships/image" Target="../media/image160.png"/><Relationship Id="rId20" Type="http://schemas.openxmlformats.org/officeDocument/2006/relationships/image" Target="../media/image177.png"/><Relationship Id="rId1" Type="http://schemas.openxmlformats.org/officeDocument/2006/relationships/slideLayout" Target="../slideLayouts/slideLayout7.xml"/><Relationship Id="rId6" Type="http://schemas.openxmlformats.org/officeDocument/2006/relationships/image" Target="../media/image117.png"/><Relationship Id="rId11" Type="http://schemas.openxmlformats.org/officeDocument/2006/relationships/image" Target="../media/image152.png"/><Relationship Id="rId5" Type="http://schemas.openxmlformats.org/officeDocument/2006/relationships/image" Target="../media/image147.png"/><Relationship Id="rId15" Type="http://schemas.openxmlformats.org/officeDocument/2006/relationships/image" Target="../media/image157.png"/><Relationship Id="rId10" Type="http://schemas.openxmlformats.org/officeDocument/2006/relationships/image" Target="../media/image151.png"/><Relationship Id="rId19" Type="http://schemas.openxmlformats.org/officeDocument/2006/relationships/image" Target="../media/image176.png"/><Relationship Id="rId4" Type="http://schemas.openxmlformats.org/officeDocument/2006/relationships/image" Target="../media/image146.png"/><Relationship Id="rId9" Type="http://schemas.openxmlformats.org/officeDocument/2006/relationships/image" Target="../media/image150.png"/><Relationship Id="rId14" Type="http://schemas.openxmlformats.org/officeDocument/2006/relationships/image" Target="../media/image155.png"/></Relationships>
</file>

<file path=ppt/slides/_rels/slide17.xml.rels><?xml version="1.0" encoding="UTF-8" standalone="yes"?>
<Relationships xmlns="http://schemas.openxmlformats.org/package/2006/relationships"><Relationship Id="rId8" Type="http://schemas.openxmlformats.org/officeDocument/2006/relationships/image" Target="../media/image185.png"/><Relationship Id="rId13" Type="http://schemas.openxmlformats.org/officeDocument/2006/relationships/image" Target="../media/image237.png"/><Relationship Id="rId18" Type="http://schemas.openxmlformats.org/officeDocument/2006/relationships/image" Target="../media/image202.png"/><Relationship Id="rId26" Type="http://schemas.openxmlformats.org/officeDocument/2006/relationships/image" Target="../media/image214.png"/><Relationship Id="rId3" Type="http://schemas.openxmlformats.org/officeDocument/2006/relationships/image" Target="../media/image194.png"/><Relationship Id="rId21" Type="http://schemas.openxmlformats.org/officeDocument/2006/relationships/image" Target="../media/image205.png"/><Relationship Id="rId7" Type="http://schemas.openxmlformats.org/officeDocument/2006/relationships/image" Target="../media/image184.png"/><Relationship Id="rId12" Type="http://schemas.openxmlformats.org/officeDocument/2006/relationships/image" Target="../media/image189.png"/><Relationship Id="rId17" Type="http://schemas.openxmlformats.org/officeDocument/2006/relationships/image" Target="../media/image201.png"/><Relationship Id="rId25" Type="http://schemas.openxmlformats.org/officeDocument/2006/relationships/image" Target="../media/image209.png"/><Relationship Id="rId2" Type="http://schemas.openxmlformats.org/officeDocument/2006/relationships/image" Target="../media/image210.png"/><Relationship Id="rId16" Type="http://schemas.openxmlformats.org/officeDocument/2006/relationships/image" Target="../media/image212.png"/><Relationship Id="rId20" Type="http://schemas.openxmlformats.org/officeDocument/2006/relationships/image" Target="../media/image204.png"/><Relationship Id="rId1" Type="http://schemas.openxmlformats.org/officeDocument/2006/relationships/slideLayout" Target="../slideLayouts/slideLayout7.xml"/><Relationship Id="rId6" Type="http://schemas.openxmlformats.org/officeDocument/2006/relationships/image" Target="../media/image195.png"/><Relationship Id="rId11" Type="http://schemas.openxmlformats.org/officeDocument/2006/relationships/image" Target="../media/image198.png"/><Relationship Id="rId24" Type="http://schemas.openxmlformats.org/officeDocument/2006/relationships/image" Target="../media/image208.png"/><Relationship Id="rId5" Type="http://schemas.openxmlformats.org/officeDocument/2006/relationships/image" Target="../media/image182.png"/><Relationship Id="rId15" Type="http://schemas.openxmlformats.org/officeDocument/2006/relationships/image" Target="../media/image192.png"/><Relationship Id="rId23" Type="http://schemas.openxmlformats.org/officeDocument/2006/relationships/image" Target="../media/image207.png"/><Relationship Id="rId10" Type="http://schemas.openxmlformats.org/officeDocument/2006/relationships/image" Target="../media/image197.png"/><Relationship Id="rId19" Type="http://schemas.openxmlformats.org/officeDocument/2006/relationships/image" Target="../media/image203.png"/><Relationship Id="rId4" Type="http://schemas.openxmlformats.org/officeDocument/2006/relationships/image" Target="../media/image181.png"/><Relationship Id="rId9" Type="http://schemas.openxmlformats.org/officeDocument/2006/relationships/image" Target="../media/image196.png"/><Relationship Id="rId14" Type="http://schemas.openxmlformats.org/officeDocument/2006/relationships/image" Target="../media/image199.png"/><Relationship Id="rId22" Type="http://schemas.openxmlformats.org/officeDocument/2006/relationships/image" Target="../media/image213.png"/><Relationship Id="rId27" Type="http://schemas.openxmlformats.org/officeDocument/2006/relationships/image" Target="../media/image215.png"/></Relationships>
</file>

<file path=ppt/slides/_rels/slide18.xml.rels><?xml version="1.0" encoding="UTF-8" standalone="yes"?>
<Relationships xmlns="http://schemas.openxmlformats.org/package/2006/relationships"><Relationship Id="rId8" Type="http://schemas.openxmlformats.org/officeDocument/2006/relationships/image" Target="../media/image222.png"/><Relationship Id="rId13" Type="http://schemas.openxmlformats.org/officeDocument/2006/relationships/image" Target="../media/image227.png"/><Relationship Id="rId18" Type="http://schemas.openxmlformats.org/officeDocument/2006/relationships/image" Target="../media/image234.png"/><Relationship Id="rId3" Type="http://schemas.openxmlformats.org/officeDocument/2006/relationships/image" Target="../media/image217.png"/><Relationship Id="rId21" Type="http://schemas.openxmlformats.org/officeDocument/2006/relationships/image" Target="../media/image242.png"/><Relationship Id="rId7" Type="http://schemas.openxmlformats.org/officeDocument/2006/relationships/image" Target="../media/image221.png"/><Relationship Id="rId12" Type="http://schemas.openxmlformats.org/officeDocument/2006/relationships/image" Target="../media/image226.png"/><Relationship Id="rId17" Type="http://schemas.openxmlformats.org/officeDocument/2006/relationships/image" Target="../media/image231.png"/><Relationship Id="rId2" Type="http://schemas.openxmlformats.org/officeDocument/2006/relationships/image" Target="../media/image216.png"/><Relationship Id="rId16" Type="http://schemas.openxmlformats.org/officeDocument/2006/relationships/image" Target="../media/image230.png"/><Relationship Id="rId20" Type="http://schemas.openxmlformats.org/officeDocument/2006/relationships/image" Target="../media/image241.png"/><Relationship Id="rId1" Type="http://schemas.openxmlformats.org/officeDocument/2006/relationships/slideLayout" Target="../slideLayouts/slideLayout7.xml"/><Relationship Id="rId6" Type="http://schemas.openxmlformats.org/officeDocument/2006/relationships/image" Target="../media/image220.png"/><Relationship Id="rId11" Type="http://schemas.openxmlformats.org/officeDocument/2006/relationships/image" Target="../media/image225.png"/><Relationship Id="rId24" Type="http://schemas.openxmlformats.org/officeDocument/2006/relationships/image" Target="../media/image245.png"/><Relationship Id="rId5" Type="http://schemas.openxmlformats.org/officeDocument/2006/relationships/image" Target="../media/image219.png"/><Relationship Id="rId15" Type="http://schemas.openxmlformats.org/officeDocument/2006/relationships/image" Target="../media/image229.png"/><Relationship Id="rId23" Type="http://schemas.openxmlformats.org/officeDocument/2006/relationships/image" Target="../media/image249.png"/><Relationship Id="rId10" Type="http://schemas.openxmlformats.org/officeDocument/2006/relationships/image" Target="../media/image224.png"/><Relationship Id="rId19" Type="http://schemas.openxmlformats.org/officeDocument/2006/relationships/image" Target="../media/image235.png"/><Relationship Id="rId4" Type="http://schemas.openxmlformats.org/officeDocument/2006/relationships/image" Target="../media/image218.png"/><Relationship Id="rId9" Type="http://schemas.openxmlformats.org/officeDocument/2006/relationships/image" Target="../media/image223.png"/><Relationship Id="rId14" Type="http://schemas.openxmlformats.org/officeDocument/2006/relationships/image" Target="../media/image228.png"/><Relationship Id="rId22" Type="http://schemas.openxmlformats.org/officeDocument/2006/relationships/image" Target="../media/image243.png"/></Relationships>
</file>

<file path=ppt/slides/_rels/slide19.xml.rels><?xml version="1.0" encoding="UTF-8" standalone="yes"?>
<Relationships xmlns="http://schemas.openxmlformats.org/package/2006/relationships"><Relationship Id="rId8" Type="http://schemas.openxmlformats.org/officeDocument/2006/relationships/image" Target="../media/image257.png"/><Relationship Id="rId13" Type="http://schemas.openxmlformats.org/officeDocument/2006/relationships/image" Target="../media/image262.png"/><Relationship Id="rId18" Type="http://schemas.openxmlformats.org/officeDocument/2006/relationships/image" Target="../media/image267.png"/><Relationship Id="rId3" Type="http://schemas.openxmlformats.org/officeDocument/2006/relationships/image" Target="../media/image252.png"/><Relationship Id="rId21" Type="http://schemas.openxmlformats.org/officeDocument/2006/relationships/image" Target="../media/image274.png"/><Relationship Id="rId7" Type="http://schemas.openxmlformats.org/officeDocument/2006/relationships/image" Target="../media/image256.png"/><Relationship Id="rId12" Type="http://schemas.openxmlformats.org/officeDocument/2006/relationships/image" Target="../media/image261.png"/><Relationship Id="rId17" Type="http://schemas.openxmlformats.org/officeDocument/2006/relationships/image" Target="../media/image266.png"/><Relationship Id="rId2" Type="http://schemas.openxmlformats.org/officeDocument/2006/relationships/image" Target="../media/image251.png"/><Relationship Id="rId16" Type="http://schemas.openxmlformats.org/officeDocument/2006/relationships/image" Target="../media/image265.png"/><Relationship Id="rId20" Type="http://schemas.openxmlformats.org/officeDocument/2006/relationships/image" Target="../media/image275.png"/><Relationship Id="rId1" Type="http://schemas.openxmlformats.org/officeDocument/2006/relationships/slideLayout" Target="../slideLayouts/slideLayout7.xml"/><Relationship Id="rId6" Type="http://schemas.openxmlformats.org/officeDocument/2006/relationships/image" Target="../media/image255.png"/><Relationship Id="rId11" Type="http://schemas.openxmlformats.org/officeDocument/2006/relationships/image" Target="../media/image260.png"/><Relationship Id="rId5" Type="http://schemas.openxmlformats.org/officeDocument/2006/relationships/image" Target="../media/image254.png"/><Relationship Id="rId15" Type="http://schemas.openxmlformats.org/officeDocument/2006/relationships/image" Target="../media/image264.png"/><Relationship Id="rId23" Type="http://schemas.openxmlformats.org/officeDocument/2006/relationships/image" Target="../media/image277.png"/><Relationship Id="rId10" Type="http://schemas.openxmlformats.org/officeDocument/2006/relationships/image" Target="../media/image259.png"/><Relationship Id="rId19" Type="http://schemas.openxmlformats.org/officeDocument/2006/relationships/image" Target="../media/image268.png"/><Relationship Id="rId4" Type="http://schemas.openxmlformats.org/officeDocument/2006/relationships/image" Target="../media/image253.png"/><Relationship Id="rId9" Type="http://schemas.openxmlformats.org/officeDocument/2006/relationships/image" Target="../media/image272.png"/><Relationship Id="rId14" Type="http://schemas.openxmlformats.org/officeDocument/2006/relationships/image" Target="../media/image263.png"/><Relationship Id="rId22" Type="http://schemas.openxmlformats.org/officeDocument/2006/relationships/image" Target="../media/image27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84.png"/><Relationship Id="rId13" Type="http://schemas.openxmlformats.org/officeDocument/2006/relationships/image" Target="../media/image291.png"/><Relationship Id="rId18" Type="http://schemas.openxmlformats.org/officeDocument/2006/relationships/image" Target="../media/image300.png"/><Relationship Id="rId26" Type="http://schemas.openxmlformats.org/officeDocument/2006/relationships/image" Target="../media/image309.png"/><Relationship Id="rId3" Type="http://schemas.openxmlformats.org/officeDocument/2006/relationships/image" Target="../media/image279.png"/><Relationship Id="rId21" Type="http://schemas.openxmlformats.org/officeDocument/2006/relationships/image" Target="../media/image304.png"/><Relationship Id="rId7" Type="http://schemas.openxmlformats.org/officeDocument/2006/relationships/image" Target="../media/image283.png"/><Relationship Id="rId12" Type="http://schemas.openxmlformats.org/officeDocument/2006/relationships/image" Target="../media/image288.png"/><Relationship Id="rId17" Type="http://schemas.openxmlformats.org/officeDocument/2006/relationships/image" Target="../media/image296.png"/><Relationship Id="rId25" Type="http://schemas.openxmlformats.org/officeDocument/2006/relationships/image" Target="../media/image308.png"/><Relationship Id="rId2" Type="http://schemas.openxmlformats.org/officeDocument/2006/relationships/image" Target="../media/image278.png"/><Relationship Id="rId16" Type="http://schemas.openxmlformats.org/officeDocument/2006/relationships/image" Target="../media/image295.png"/><Relationship Id="rId20" Type="http://schemas.openxmlformats.org/officeDocument/2006/relationships/image" Target="../media/image303.png"/><Relationship Id="rId1" Type="http://schemas.openxmlformats.org/officeDocument/2006/relationships/slideLayout" Target="../slideLayouts/slideLayout7.xml"/><Relationship Id="rId6" Type="http://schemas.openxmlformats.org/officeDocument/2006/relationships/image" Target="../media/image282.png"/><Relationship Id="rId11" Type="http://schemas.openxmlformats.org/officeDocument/2006/relationships/image" Target="../media/image302.png"/><Relationship Id="rId24" Type="http://schemas.openxmlformats.org/officeDocument/2006/relationships/image" Target="../media/image307.png"/><Relationship Id="rId5" Type="http://schemas.openxmlformats.org/officeDocument/2006/relationships/image" Target="../media/image281.png"/><Relationship Id="rId15" Type="http://schemas.openxmlformats.org/officeDocument/2006/relationships/image" Target="../media/image299.png"/><Relationship Id="rId23" Type="http://schemas.openxmlformats.org/officeDocument/2006/relationships/image" Target="../media/image306.png"/><Relationship Id="rId10" Type="http://schemas.openxmlformats.org/officeDocument/2006/relationships/image" Target="../media/image286.png"/><Relationship Id="rId19" Type="http://schemas.openxmlformats.org/officeDocument/2006/relationships/image" Target="../media/image301.png"/><Relationship Id="rId4" Type="http://schemas.openxmlformats.org/officeDocument/2006/relationships/image" Target="../media/image280.png"/><Relationship Id="rId9" Type="http://schemas.openxmlformats.org/officeDocument/2006/relationships/image" Target="../media/image285.png"/><Relationship Id="rId14" Type="http://schemas.openxmlformats.org/officeDocument/2006/relationships/image" Target="../media/image298.png"/><Relationship Id="rId22" Type="http://schemas.openxmlformats.org/officeDocument/2006/relationships/image" Target="../media/image305.png"/><Relationship Id="rId27" Type="http://schemas.openxmlformats.org/officeDocument/2006/relationships/image" Target="../media/image310.png"/></Relationships>
</file>

<file path=ppt/slides/_rels/slide21.xml.rels><?xml version="1.0" encoding="UTF-8" standalone="yes"?>
<Relationships xmlns="http://schemas.openxmlformats.org/package/2006/relationships"><Relationship Id="rId8" Type="http://schemas.openxmlformats.org/officeDocument/2006/relationships/image" Target="../media/image319.png"/><Relationship Id="rId3" Type="http://schemas.openxmlformats.org/officeDocument/2006/relationships/image" Target="../media/image314.png"/><Relationship Id="rId7" Type="http://schemas.openxmlformats.org/officeDocument/2006/relationships/image" Target="../media/image318.png"/><Relationship Id="rId2" Type="http://schemas.openxmlformats.org/officeDocument/2006/relationships/image" Target="../media/image313.png"/><Relationship Id="rId1" Type="http://schemas.openxmlformats.org/officeDocument/2006/relationships/slideLayout" Target="../slideLayouts/slideLayout7.xml"/><Relationship Id="rId6" Type="http://schemas.openxmlformats.org/officeDocument/2006/relationships/image" Target="../media/image317.png"/><Relationship Id="rId11" Type="http://schemas.openxmlformats.org/officeDocument/2006/relationships/image" Target="../media/image325.png"/><Relationship Id="rId5" Type="http://schemas.openxmlformats.org/officeDocument/2006/relationships/image" Target="../media/image316.png"/><Relationship Id="rId10" Type="http://schemas.openxmlformats.org/officeDocument/2006/relationships/image" Target="../media/image321.png"/><Relationship Id="rId4" Type="http://schemas.openxmlformats.org/officeDocument/2006/relationships/image" Target="../media/image315.png"/><Relationship Id="rId9" Type="http://schemas.openxmlformats.org/officeDocument/2006/relationships/image" Target="../media/image320.png"/></Relationships>
</file>

<file path=ppt/slides/_rels/slide22.xml.rels><?xml version="1.0" encoding="UTF-8" standalone="yes"?>
<Relationships xmlns="http://schemas.openxmlformats.org/package/2006/relationships"><Relationship Id="rId8" Type="http://schemas.openxmlformats.org/officeDocument/2006/relationships/image" Target="../media/image332.png"/><Relationship Id="rId13" Type="http://schemas.openxmlformats.org/officeDocument/2006/relationships/image" Target="../media/image337.png"/><Relationship Id="rId18" Type="http://schemas.openxmlformats.org/officeDocument/2006/relationships/image" Target="../media/image342.png"/><Relationship Id="rId26" Type="http://schemas.openxmlformats.org/officeDocument/2006/relationships/image" Target="../media/image351.png"/><Relationship Id="rId3" Type="http://schemas.openxmlformats.org/officeDocument/2006/relationships/image" Target="../media/image327.png"/><Relationship Id="rId21" Type="http://schemas.openxmlformats.org/officeDocument/2006/relationships/image" Target="../media/image361.png"/><Relationship Id="rId34" Type="http://schemas.openxmlformats.org/officeDocument/2006/relationships/image" Target="../media/image359.png"/><Relationship Id="rId7" Type="http://schemas.openxmlformats.org/officeDocument/2006/relationships/image" Target="../media/image331.png"/><Relationship Id="rId12" Type="http://schemas.openxmlformats.org/officeDocument/2006/relationships/image" Target="../media/image336.png"/><Relationship Id="rId17" Type="http://schemas.openxmlformats.org/officeDocument/2006/relationships/image" Target="../media/image341.png"/><Relationship Id="rId25" Type="http://schemas.openxmlformats.org/officeDocument/2006/relationships/image" Target="../media/image350.png"/><Relationship Id="rId33" Type="http://schemas.openxmlformats.org/officeDocument/2006/relationships/image" Target="../media/image358.png"/><Relationship Id="rId2" Type="http://schemas.openxmlformats.org/officeDocument/2006/relationships/image" Target="../media/image326.png"/><Relationship Id="rId16" Type="http://schemas.openxmlformats.org/officeDocument/2006/relationships/image" Target="../media/image340.png"/><Relationship Id="rId20" Type="http://schemas.openxmlformats.org/officeDocument/2006/relationships/image" Target="../media/image360.png"/><Relationship Id="rId29" Type="http://schemas.openxmlformats.org/officeDocument/2006/relationships/image" Target="../media/image354.png"/><Relationship Id="rId1" Type="http://schemas.openxmlformats.org/officeDocument/2006/relationships/slideLayout" Target="../slideLayouts/slideLayout7.xml"/><Relationship Id="rId6" Type="http://schemas.openxmlformats.org/officeDocument/2006/relationships/image" Target="../media/image330.png"/><Relationship Id="rId11" Type="http://schemas.openxmlformats.org/officeDocument/2006/relationships/image" Target="../media/image335.png"/><Relationship Id="rId24" Type="http://schemas.openxmlformats.org/officeDocument/2006/relationships/image" Target="../media/image349.png"/><Relationship Id="rId32" Type="http://schemas.openxmlformats.org/officeDocument/2006/relationships/image" Target="../media/image357.png"/><Relationship Id="rId5" Type="http://schemas.openxmlformats.org/officeDocument/2006/relationships/image" Target="../media/image329.png"/><Relationship Id="rId15" Type="http://schemas.openxmlformats.org/officeDocument/2006/relationships/image" Target="../media/image339.png"/><Relationship Id="rId23" Type="http://schemas.openxmlformats.org/officeDocument/2006/relationships/image" Target="../media/image348.png"/><Relationship Id="rId28" Type="http://schemas.openxmlformats.org/officeDocument/2006/relationships/image" Target="../media/image353.png"/><Relationship Id="rId10" Type="http://schemas.openxmlformats.org/officeDocument/2006/relationships/image" Target="../media/image334.png"/><Relationship Id="rId19" Type="http://schemas.openxmlformats.org/officeDocument/2006/relationships/image" Target="../media/image343.png"/><Relationship Id="rId31" Type="http://schemas.openxmlformats.org/officeDocument/2006/relationships/image" Target="../media/image356.png"/><Relationship Id="rId4" Type="http://schemas.openxmlformats.org/officeDocument/2006/relationships/image" Target="../media/image328.png"/><Relationship Id="rId9" Type="http://schemas.openxmlformats.org/officeDocument/2006/relationships/image" Target="../media/image333.png"/><Relationship Id="rId14" Type="http://schemas.openxmlformats.org/officeDocument/2006/relationships/image" Target="../media/image338.png"/><Relationship Id="rId22" Type="http://schemas.openxmlformats.org/officeDocument/2006/relationships/image" Target="../media/image347.png"/><Relationship Id="rId27" Type="http://schemas.openxmlformats.org/officeDocument/2006/relationships/image" Target="../media/image352.png"/><Relationship Id="rId30" Type="http://schemas.openxmlformats.org/officeDocument/2006/relationships/image" Target="../media/image355.png"/></Relationships>
</file>

<file path=ppt/slides/_rels/slide23.xml.rels><?xml version="1.0" encoding="UTF-8" standalone="yes"?>
<Relationships xmlns="http://schemas.openxmlformats.org/package/2006/relationships"><Relationship Id="rId8" Type="http://schemas.openxmlformats.org/officeDocument/2006/relationships/image" Target="../media/image332.png"/><Relationship Id="rId13" Type="http://schemas.openxmlformats.org/officeDocument/2006/relationships/image" Target="../media/image337.png"/><Relationship Id="rId18" Type="http://schemas.openxmlformats.org/officeDocument/2006/relationships/image" Target="../media/image343.png"/><Relationship Id="rId26" Type="http://schemas.openxmlformats.org/officeDocument/2006/relationships/image" Target="../media/image353.png"/><Relationship Id="rId3" Type="http://schemas.openxmlformats.org/officeDocument/2006/relationships/image" Target="../media/image326.png"/><Relationship Id="rId21" Type="http://schemas.openxmlformats.org/officeDocument/2006/relationships/image" Target="../media/image347.png"/><Relationship Id="rId7" Type="http://schemas.openxmlformats.org/officeDocument/2006/relationships/image" Target="../media/image331.png"/><Relationship Id="rId12" Type="http://schemas.openxmlformats.org/officeDocument/2006/relationships/image" Target="../media/image336.png"/><Relationship Id="rId17" Type="http://schemas.openxmlformats.org/officeDocument/2006/relationships/image" Target="../media/image366.png"/><Relationship Id="rId25" Type="http://schemas.openxmlformats.org/officeDocument/2006/relationships/image" Target="../media/image352.png"/><Relationship Id="rId2" Type="http://schemas.openxmlformats.org/officeDocument/2006/relationships/image" Target="../media/image362.png"/><Relationship Id="rId16" Type="http://schemas.openxmlformats.org/officeDocument/2006/relationships/image" Target="../media/image365.png"/><Relationship Id="rId20" Type="http://schemas.openxmlformats.org/officeDocument/2006/relationships/image" Target="../media/image368.png"/><Relationship Id="rId29" Type="http://schemas.openxmlformats.org/officeDocument/2006/relationships/image" Target="../media/image357.png"/><Relationship Id="rId1" Type="http://schemas.openxmlformats.org/officeDocument/2006/relationships/slideLayout" Target="../slideLayouts/slideLayout7.xml"/><Relationship Id="rId6" Type="http://schemas.openxmlformats.org/officeDocument/2006/relationships/image" Target="../media/image329.png"/><Relationship Id="rId11" Type="http://schemas.openxmlformats.org/officeDocument/2006/relationships/image" Target="../media/image364.png"/><Relationship Id="rId24" Type="http://schemas.openxmlformats.org/officeDocument/2006/relationships/image" Target="../media/image351.png"/><Relationship Id="rId5" Type="http://schemas.openxmlformats.org/officeDocument/2006/relationships/image" Target="../media/image328.png"/><Relationship Id="rId15" Type="http://schemas.openxmlformats.org/officeDocument/2006/relationships/image" Target="../media/image340.png"/><Relationship Id="rId23" Type="http://schemas.openxmlformats.org/officeDocument/2006/relationships/image" Target="../media/image350.png"/><Relationship Id="rId28" Type="http://schemas.openxmlformats.org/officeDocument/2006/relationships/image" Target="../media/image355.png"/><Relationship Id="rId10" Type="http://schemas.openxmlformats.org/officeDocument/2006/relationships/image" Target="../media/image334.png"/><Relationship Id="rId19" Type="http://schemas.openxmlformats.org/officeDocument/2006/relationships/image" Target="../media/image367.png"/><Relationship Id="rId31" Type="http://schemas.openxmlformats.org/officeDocument/2006/relationships/image" Target="../media/image359.png"/><Relationship Id="rId4" Type="http://schemas.openxmlformats.org/officeDocument/2006/relationships/image" Target="../media/image327.png"/><Relationship Id="rId9" Type="http://schemas.openxmlformats.org/officeDocument/2006/relationships/image" Target="../media/image437.png"/><Relationship Id="rId14" Type="http://schemas.openxmlformats.org/officeDocument/2006/relationships/image" Target="../media/image339.png"/><Relationship Id="rId22" Type="http://schemas.openxmlformats.org/officeDocument/2006/relationships/image" Target="../media/image348.png"/><Relationship Id="rId27" Type="http://schemas.openxmlformats.org/officeDocument/2006/relationships/image" Target="../media/image354.png"/><Relationship Id="rId30" Type="http://schemas.openxmlformats.org/officeDocument/2006/relationships/image" Target="../media/image358.png"/></Relationships>
</file>

<file path=ppt/slides/_rels/slide24.xml.rels><?xml version="1.0" encoding="UTF-8" standalone="yes"?>
<Relationships xmlns="http://schemas.openxmlformats.org/package/2006/relationships"><Relationship Id="rId8" Type="http://schemas.openxmlformats.org/officeDocument/2006/relationships/image" Target="../media/image378.png"/><Relationship Id="rId13" Type="http://schemas.openxmlformats.org/officeDocument/2006/relationships/image" Target="../media/image384.png"/><Relationship Id="rId18" Type="http://schemas.openxmlformats.org/officeDocument/2006/relationships/image" Target="../media/image394.png"/><Relationship Id="rId3" Type="http://schemas.openxmlformats.org/officeDocument/2006/relationships/image" Target="../media/image370.png"/><Relationship Id="rId7" Type="http://schemas.openxmlformats.org/officeDocument/2006/relationships/image" Target="../media/image377.png"/><Relationship Id="rId12" Type="http://schemas.openxmlformats.org/officeDocument/2006/relationships/image" Target="../media/image383.png"/><Relationship Id="rId17" Type="http://schemas.openxmlformats.org/officeDocument/2006/relationships/image" Target="../media/image393.png"/><Relationship Id="rId2" Type="http://schemas.openxmlformats.org/officeDocument/2006/relationships/image" Target="../media/image369.png"/><Relationship Id="rId16" Type="http://schemas.openxmlformats.org/officeDocument/2006/relationships/image" Target="../media/image392.png"/><Relationship Id="rId1" Type="http://schemas.openxmlformats.org/officeDocument/2006/relationships/slideLayout" Target="../slideLayouts/slideLayout7.xml"/><Relationship Id="rId6" Type="http://schemas.openxmlformats.org/officeDocument/2006/relationships/image" Target="../media/image390.png"/><Relationship Id="rId11" Type="http://schemas.openxmlformats.org/officeDocument/2006/relationships/image" Target="../media/image382.png"/><Relationship Id="rId5" Type="http://schemas.openxmlformats.org/officeDocument/2006/relationships/image" Target="../media/image375.png"/><Relationship Id="rId15" Type="http://schemas.openxmlformats.org/officeDocument/2006/relationships/image" Target="../media/image386.png"/><Relationship Id="rId10" Type="http://schemas.openxmlformats.org/officeDocument/2006/relationships/image" Target="../media/image391.png"/><Relationship Id="rId19" Type="http://schemas.openxmlformats.org/officeDocument/2006/relationships/image" Target="../media/image438.png"/><Relationship Id="rId4" Type="http://schemas.openxmlformats.org/officeDocument/2006/relationships/image" Target="../media/image371.png"/><Relationship Id="rId9" Type="http://schemas.openxmlformats.org/officeDocument/2006/relationships/image" Target="../media/image380.png"/><Relationship Id="rId14" Type="http://schemas.openxmlformats.org/officeDocument/2006/relationships/image" Target="../media/image385.png"/></Relationships>
</file>

<file path=ppt/slides/_rels/slide25.xml.rels><?xml version="1.0" encoding="UTF-8" standalone="yes"?>
<Relationships xmlns="http://schemas.openxmlformats.org/package/2006/relationships"><Relationship Id="rId8" Type="http://schemas.openxmlformats.org/officeDocument/2006/relationships/image" Target="../media/image421.png"/><Relationship Id="rId13" Type="http://schemas.openxmlformats.org/officeDocument/2006/relationships/image" Target="../media/image435.png"/><Relationship Id="rId18" Type="http://schemas.openxmlformats.org/officeDocument/2006/relationships/image" Target="../media/image441.png"/><Relationship Id="rId3" Type="http://schemas.openxmlformats.org/officeDocument/2006/relationships/image" Target="../media/image416.png"/><Relationship Id="rId21" Type="http://schemas.openxmlformats.org/officeDocument/2006/relationships/image" Target="../media/image444.png"/><Relationship Id="rId7" Type="http://schemas.openxmlformats.org/officeDocument/2006/relationships/image" Target="../media/image420.png"/><Relationship Id="rId12" Type="http://schemas.openxmlformats.org/officeDocument/2006/relationships/image" Target="../media/image425.png"/><Relationship Id="rId17" Type="http://schemas.openxmlformats.org/officeDocument/2006/relationships/image" Target="../media/image434.png"/><Relationship Id="rId2" Type="http://schemas.openxmlformats.org/officeDocument/2006/relationships/image" Target="../media/image415.png"/><Relationship Id="rId16" Type="http://schemas.openxmlformats.org/officeDocument/2006/relationships/image" Target="../media/image433.png"/><Relationship Id="rId20" Type="http://schemas.openxmlformats.org/officeDocument/2006/relationships/image" Target="../media/image443.png"/><Relationship Id="rId1" Type="http://schemas.openxmlformats.org/officeDocument/2006/relationships/slideLayout" Target="../slideLayouts/slideLayout7.xml"/><Relationship Id="rId6" Type="http://schemas.openxmlformats.org/officeDocument/2006/relationships/image" Target="../media/image419.png"/><Relationship Id="rId11" Type="http://schemas.openxmlformats.org/officeDocument/2006/relationships/image" Target="../media/image424.png"/><Relationship Id="rId5" Type="http://schemas.openxmlformats.org/officeDocument/2006/relationships/image" Target="../media/image418.png"/><Relationship Id="rId15" Type="http://schemas.openxmlformats.org/officeDocument/2006/relationships/image" Target="../media/image432.png"/><Relationship Id="rId10" Type="http://schemas.openxmlformats.org/officeDocument/2006/relationships/image" Target="../media/image423.png"/><Relationship Id="rId19" Type="http://schemas.openxmlformats.org/officeDocument/2006/relationships/image" Target="../media/image442.png"/><Relationship Id="rId4" Type="http://schemas.openxmlformats.org/officeDocument/2006/relationships/image" Target="../media/image417.png"/><Relationship Id="rId9" Type="http://schemas.openxmlformats.org/officeDocument/2006/relationships/image" Target="../media/image422.png"/><Relationship Id="rId14" Type="http://schemas.openxmlformats.org/officeDocument/2006/relationships/image" Target="../media/image431.png"/><Relationship Id="rId22" Type="http://schemas.openxmlformats.org/officeDocument/2006/relationships/image" Target="../media/image445.png"/></Relationships>
</file>

<file path=ppt/slides/_rels/slide26.xml.rels><?xml version="1.0" encoding="UTF-8" standalone="yes"?>
<Relationships xmlns="http://schemas.openxmlformats.org/package/2006/relationships"><Relationship Id="rId8" Type="http://schemas.openxmlformats.org/officeDocument/2006/relationships/image" Target="../media/image452.png"/><Relationship Id="rId13" Type="http://schemas.openxmlformats.org/officeDocument/2006/relationships/image" Target="../media/image457.png"/><Relationship Id="rId18" Type="http://schemas.openxmlformats.org/officeDocument/2006/relationships/image" Target="../media/image483.png"/><Relationship Id="rId26" Type="http://schemas.openxmlformats.org/officeDocument/2006/relationships/image" Target="../media/image470.png"/><Relationship Id="rId3" Type="http://schemas.openxmlformats.org/officeDocument/2006/relationships/image" Target="../media/image447.png"/><Relationship Id="rId21" Type="http://schemas.openxmlformats.org/officeDocument/2006/relationships/image" Target="../media/image465.png"/><Relationship Id="rId34" Type="http://schemas.openxmlformats.org/officeDocument/2006/relationships/image" Target="../media/image478.png"/><Relationship Id="rId7" Type="http://schemas.openxmlformats.org/officeDocument/2006/relationships/image" Target="../media/image451.png"/><Relationship Id="rId12" Type="http://schemas.openxmlformats.org/officeDocument/2006/relationships/image" Target="../media/image456.png"/><Relationship Id="rId17" Type="http://schemas.openxmlformats.org/officeDocument/2006/relationships/image" Target="../media/image480.png"/><Relationship Id="rId25" Type="http://schemas.openxmlformats.org/officeDocument/2006/relationships/image" Target="../media/image469.png"/><Relationship Id="rId33" Type="http://schemas.openxmlformats.org/officeDocument/2006/relationships/image" Target="../media/image477.png"/><Relationship Id="rId2" Type="http://schemas.openxmlformats.org/officeDocument/2006/relationships/image" Target="../media/image446.png"/><Relationship Id="rId16" Type="http://schemas.openxmlformats.org/officeDocument/2006/relationships/image" Target="../media/image460.png"/><Relationship Id="rId20" Type="http://schemas.openxmlformats.org/officeDocument/2006/relationships/image" Target="../media/image464.png"/><Relationship Id="rId29" Type="http://schemas.openxmlformats.org/officeDocument/2006/relationships/image" Target="../media/image473.png"/><Relationship Id="rId1" Type="http://schemas.openxmlformats.org/officeDocument/2006/relationships/slideLayout" Target="../slideLayouts/slideLayout7.xml"/><Relationship Id="rId6" Type="http://schemas.openxmlformats.org/officeDocument/2006/relationships/image" Target="../media/image450.png"/><Relationship Id="rId11" Type="http://schemas.openxmlformats.org/officeDocument/2006/relationships/image" Target="../media/image455.png"/><Relationship Id="rId24" Type="http://schemas.openxmlformats.org/officeDocument/2006/relationships/image" Target="../media/image468.png"/><Relationship Id="rId32" Type="http://schemas.openxmlformats.org/officeDocument/2006/relationships/image" Target="../media/image476.png"/><Relationship Id="rId5" Type="http://schemas.openxmlformats.org/officeDocument/2006/relationships/image" Target="../media/image449.png"/><Relationship Id="rId15" Type="http://schemas.openxmlformats.org/officeDocument/2006/relationships/image" Target="../media/image459.png"/><Relationship Id="rId23" Type="http://schemas.openxmlformats.org/officeDocument/2006/relationships/image" Target="../media/image467.png"/><Relationship Id="rId28" Type="http://schemas.openxmlformats.org/officeDocument/2006/relationships/image" Target="../media/image472.png"/><Relationship Id="rId10" Type="http://schemas.openxmlformats.org/officeDocument/2006/relationships/image" Target="../media/image485.png"/><Relationship Id="rId19" Type="http://schemas.openxmlformats.org/officeDocument/2006/relationships/image" Target="../media/image484.png"/><Relationship Id="rId31" Type="http://schemas.openxmlformats.org/officeDocument/2006/relationships/image" Target="../media/image475.png"/><Relationship Id="rId4" Type="http://schemas.openxmlformats.org/officeDocument/2006/relationships/image" Target="../media/image448.png"/><Relationship Id="rId9" Type="http://schemas.openxmlformats.org/officeDocument/2006/relationships/image" Target="../media/image453.png"/><Relationship Id="rId14" Type="http://schemas.openxmlformats.org/officeDocument/2006/relationships/image" Target="../media/image458.png"/><Relationship Id="rId22" Type="http://schemas.openxmlformats.org/officeDocument/2006/relationships/image" Target="../media/image466.png"/><Relationship Id="rId27" Type="http://schemas.openxmlformats.org/officeDocument/2006/relationships/image" Target="../media/image471.png"/><Relationship Id="rId30" Type="http://schemas.openxmlformats.org/officeDocument/2006/relationships/image" Target="../media/image474.png"/><Relationship Id="rId35" Type="http://schemas.openxmlformats.org/officeDocument/2006/relationships/image" Target="../media/image479.png"/></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1.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51" Type="http://schemas.openxmlformats.org/officeDocument/2006/relationships/image" Target="../media/image534.png"/><Relationship Id="rId109" Type="http://schemas.openxmlformats.org/officeDocument/2006/relationships/image" Target="../media/image602.png"/><Relationship Id="rId76" Type="http://schemas.openxmlformats.org/officeDocument/2006/relationships/image" Target="../media/image559.png"/><Relationship Id="rId63" Type="http://schemas.openxmlformats.org/officeDocument/2006/relationships/image" Target="../media/image546.png"/><Relationship Id="rId104" Type="http://schemas.openxmlformats.org/officeDocument/2006/relationships/image" Target="../media/image587.png"/><Relationship Id="rId112" Type="http://schemas.openxmlformats.org/officeDocument/2006/relationships/image" Target="../media/image20.png"/><Relationship Id="rId71" Type="http://schemas.openxmlformats.org/officeDocument/2006/relationships/image" Target="../media/image554.png"/><Relationship Id="rId103" Type="http://schemas.openxmlformats.org/officeDocument/2006/relationships/image" Target="../media/image586.png"/><Relationship Id="rId108" Type="http://schemas.openxmlformats.org/officeDocument/2006/relationships/image" Target="../media/image591.png"/><Relationship Id="rId116" Type="http://schemas.openxmlformats.org/officeDocument/2006/relationships/image" Target="../media/image24.png"/><Relationship Id="rId54" Type="http://schemas.openxmlformats.org/officeDocument/2006/relationships/image" Target="../media/image537.png"/><Relationship Id="rId62" Type="http://schemas.openxmlformats.org/officeDocument/2006/relationships/image" Target="../media/image545.png"/><Relationship Id="rId70" Type="http://schemas.openxmlformats.org/officeDocument/2006/relationships/image" Target="../media/image553.png"/><Relationship Id="rId111" Type="http://schemas.openxmlformats.org/officeDocument/2006/relationships/image" Target="../media/image603.png"/><Relationship Id="rId107" Type="http://schemas.openxmlformats.org/officeDocument/2006/relationships/image" Target="../media/image590.png"/><Relationship Id="rId1" Type="http://schemas.openxmlformats.org/officeDocument/2006/relationships/slideLayout" Target="../slideLayouts/slideLayout7.xml"/><Relationship Id="rId11" Type="http://schemas.openxmlformats.org/officeDocument/2006/relationships/image" Target="../media/image503.png"/><Relationship Id="rId53" Type="http://schemas.openxmlformats.org/officeDocument/2006/relationships/image" Target="../media/image536.png"/><Relationship Id="rId24" Type="http://schemas.openxmlformats.org/officeDocument/2006/relationships/image" Target="../media/image516.png"/><Relationship Id="rId66" Type="http://schemas.openxmlformats.org/officeDocument/2006/relationships/image" Target="../media/image549.png"/><Relationship Id="rId79" Type="http://schemas.openxmlformats.org/officeDocument/2006/relationships/image" Target="../media/image562.png"/><Relationship Id="rId110" Type="http://schemas.openxmlformats.org/officeDocument/2006/relationships/image" Target="../media/image565.png"/><Relationship Id="rId102" Type="http://schemas.openxmlformats.org/officeDocument/2006/relationships/image" Target="../media/image585.png"/><Relationship Id="rId115" Type="http://schemas.openxmlformats.org/officeDocument/2006/relationships/image" Target="../media/image23.png"/><Relationship Id="rId23" Type="http://schemas.openxmlformats.org/officeDocument/2006/relationships/image" Target="../media/image515.png"/><Relationship Id="rId82" Type="http://schemas.openxmlformats.org/officeDocument/2006/relationships/image" Target="../media/image19.png"/><Relationship Id="rId57" Type="http://schemas.openxmlformats.org/officeDocument/2006/relationships/image" Target="../media/image540.png"/><Relationship Id="rId106" Type="http://schemas.openxmlformats.org/officeDocument/2006/relationships/image" Target="../media/image589.png"/><Relationship Id="rId114" Type="http://schemas.openxmlformats.org/officeDocument/2006/relationships/image" Target="../media/image22.png"/><Relationship Id="rId52" Type="http://schemas.openxmlformats.org/officeDocument/2006/relationships/image" Target="../media/image535.png"/><Relationship Id="rId81" Type="http://schemas.openxmlformats.org/officeDocument/2006/relationships/image" Target="../media/image564.png"/><Relationship Id="rId78" Type="http://schemas.openxmlformats.org/officeDocument/2006/relationships/image" Target="../media/image561.png"/><Relationship Id="rId65" Type="http://schemas.openxmlformats.org/officeDocument/2006/relationships/image" Target="../media/image548.png"/><Relationship Id="rId101" Type="http://schemas.openxmlformats.org/officeDocument/2006/relationships/image" Target="../media/image584.png"/><Relationship Id="rId22" Type="http://schemas.openxmlformats.org/officeDocument/2006/relationships/image" Target="../media/image514.png"/><Relationship Id="rId77" Type="http://schemas.openxmlformats.org/officeDocument/2006/relationships/image" Target="../media/image560.png"/><Relationship Id="rId64" Type="http://schemas.openxmlformats.org/officeDocument/2006/relationships/image" Target="../media/image547.png"/><Relationship Id="rId100" Type="http://schemas.openxmlformats.org/officeDocument/2006/relationships/image" Target="../media/image583.png"/><Relationship Id="rId105" Type="http://schemas.openxmlformats.org/officeDocument/2006/relationships/image" Target="../media/image588.png"/><Relationship Id="rId11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NP-hardness construction</a:t>
            </a:r>
            <a:endParaRPr lang="en-US" dirty="0"/>
          </a:p>
        </p:txBody>
      </p:sp>
      <mc:AlternateContent xmlns:mc="http://schemas.openxmlformats.org/markup-compatibility/2006" xmlns:a14="http://schemas.microsoft.com/office/drawing/2010/main">
        <mc:Choice Requires="a14">
          <p:sp>
            <p:nvSpPr>
              <p:cNvPr id="4" name="Title 1"/>
              <p:cNvSpPr>
                <a:spLocks noGrp="1"/>
              </p:cNvSpPr>
              <p:nvPr>
                <p:ph type="ctrTitle"/>
              </p:nvPr>
            </p:nvSpPr>
            <p:spPr/>
            <p:txBody>
              <a:bodyPr>
                <a:normAutofit/>
              </a:bodyPr>
              <a:lstStyle/>
              <a:p>
                <a:r>
                  <a:rPr lang="en-US" dirty="0" smtClean="0"/>
                  <a:t/>
                </a:r>
                <a:br>
                  <a:rPr lang="en-US" dirty="0" smtClean="0"/>
                </a:b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m:rPr>
                        <m:sty m:val="p"/>
                      </m:rPr>
                      <a:rPr lang="en-US" b="0" i="0" smtClean="0">
                        <a:latin typeface="Cambria Math" panose="02040503050406030204" pitchFamily="18" charset="0"/>
                      </a:rPr>
                      <m:t>pmtn</m:t>
                    </m:r>
                    <m:r>
                      <a:rPr lang="en-US" b="0" i="1" smtClean="0">
                        <a:latin typeface="Cambria Math" panose="02040503050406030204" pitchFamily="18" charset="0"/>
                      </a:rPr>
                      <m:t>;</m:t>
                    </m:r>
                    <m:r>
                      <m:rPr>
                        <m:sty m:val="p"/>
                      </m:rPr>
                      <a:rPr lang="en-US" b="0" i="0" smtClean="0">
                        <a:latin typeface="Cambria Math" panose="02040503050406030204" pitchFamily="18" charset="0"/>
                      </a:rPr>
                      <m:t>intrees</m:t>
                    </m:r>
                    <m:r>
                      <a:rPr lang="en-US" b="0" i="1" smtClean="0">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𝐶</m:t>
                            </m:r>
                          </m:e>
                          <m:sub>
                            <m:r>
                              <m:rPr>
                                <m:sty m:val="p"/>
                              </m:rPr>
                              <a:rPr lang="en-US">
                                <a:latin typeface="Cambria Math" panose="02040503050406030204" pitchFamily="18" charset="0"/>
                              </a:rPr>
                              <m:t>i</m:t>
                            </m:r>
                          </m:sub>
                        </m:sSub>
                      </m:e>
                    </m:nary>
                  </m:oMath>
                </a14:m>
                <a:r>
                  <a:rPr lang="en-US" dirty="0" smtClean="0"/>
                  <a:t>.</a:t>
                </a:r>
                <a:endParaRPr lang="en-US" dirty="0"/>
              </a:p>
            </p:txBody>
          </p:sp>
        </mc:Choice>
        <mc:Fallback xmlns="">
          <p:sp>
            <p:nvSpPr>
              <p:cNvPr id="4" name="Title 1"/>
              <p:cNvSpPr>
                <a:spLocks noGrp="1" noRot="1" noChangeAspect="1" noMove="1" noResize="1" noEditPoints="1" noAdjustHandles="1" noChangeArrowheads="1" noChangeShapeType="1" noTextEdit="1"/>
              </p:cNvSpPr>
              <p:nvPr>
                <p:ph type="ctrTitle"/>
              </p:nvPr>
            </p:nvSpPr>
            <p:spPr>
              <a:blipFill rotWithShape="0">
                <a:blip r:embed="rId2"/>
                <a:stretch>
                  <a:fillRect b="-17347"/>
                </a:stretch>
              </a:blipFill>
            </p:spPr>
            <p:txBody>
              <a:bodyPr/>
              <a:lstStyle/>
              <a:p>
                <a:r>
                  <a:rPr lang="en-US">
                    <a:noFill/>
                  </a:rPr>
                  <a:t> </a:t>
                </a:r>
              </a:p>
            </p:txBody>
          </p:sp>
        </mc:Fallback>
      </mc:AlternateContent>
    </p:spTree>
    <p:extLst>
      <p:ext uri="{BB962C8B-B14F-4D97-AF65-F5344CB8AC3E}">
        <p14:creationId xmlns:p14="http://schemas.microsoft.com/office/powerpoint/2010/main" val="13699764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404601" y="379059"/>
                <a:ext cx="2686185" cy="369332"/>
              </a:xfrm>
              <a:prstGeom prst="rect">
                <a:avLst/>
              </a:prstGeom>
              <a:noFill/>
            </p:spPr>
            <p:txBody>
              <a:bodyPr wrap="none" rtlCol="0">
                <a:spAutoFit/>
              </a:bodyPr>
              <a:lstStyle/>
              <a:p>
                <a:r>
                  <a:rPr lang="en-US" dirty="0" smtClean="0"/>
                  <a:t>Case 4: </a:t>
                </a:r>
                <a14:m>
                  <m:oMath xmlns:m="http://schemas.openxmlformats.org/officeDocument/2006/math">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&lt;</m:t>
                    </m:r>
                    <m:r>
                      <a:rPr lang="en-US"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404601" y="379059"/>
                <a:ext cx="2686185" cy="369332"/>
              </a:xfrm>
              <a:prstGeom prst="rect">
                <a:avLst/>
              </a:prstGeom>
              <a:blipFill rotWithShape="0">
                <a:blip r:embed="rId19"/>
                <a:stretch>
                  <a:fillRect l="-1814" t="-8197" b="-24590"/>
                </a:stretch>
              </a:blipFill>
            </p:spPr>
            <p:txBody>
              <a:bodyPr/>
              <a:lstStyle/>
              <a:p>
                <a:r>
                  <a:rPr lang="en-US">
                    <a:noFill/>
                  </a:rPr>
                  <a:t> </a:t>
                </a:r>
              </a:p>
            </p:txBody>
          </p:sp>
        </mc:Fallback>
      </mc:AlternateContent>
      <p:sp>
        <p:nvSpPr>
          <p:cNvPr id="3" name="Rectangle 2"/>
          <p:cNvSpPr/>
          <p:nvPr/>
        </p:nvSpPr>
        <p:spPr>
          <a:xfrm>
            <a:off x="6744582" y="1064225"/>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744581" y="1460465"/>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163682" y="1064225"/>
            <a:ext cx="2527643" cy="252919"/>
          </a:xfrm>
          <a:prstGeom prst="rect">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744581" y="1064225"/>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744581" y="1460465"/>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169496" y="1460464"/>
            <a:ext cx="1562635"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p:cNvSpPr txBox="1"/>
              <p:nvPr/>
            </p:nvSpPr>
            <p:spPr>
              <a:xfrm>
                <a:off x="8806954" y="1752219"/>
                <a:ext cx="2452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8806954" y="1752219"/>
                <a:ext cx="245260" cy="276999"/>
              </a:xfrm>
              <a:prstGeom prst="rect">
                <a:avLst/>
              </a:prstGeom>
              <a:blipFill rotWithShape="0">
                <a:blip r:embed="rId3"/>
                <a:stretch>
                  <a:fillRect l="-25000" r="-7500"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7774407" y="1736686"/>
                <a:ext cx="1996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𝑖</m:t>
                          </m:r>
                        </m:sub>
                      </m:sSub>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7774407" y="1736686"/>
                <a:ext cx="199670" cy="276999"/>
              </a:xfrm>
              <a:prstGeom prst="rect">
                <a:avLst/>
              </a:prstGeom>
              <a:blipFill rotWithShape="0">
                <a:blip r:embed="rId4"/>
                <a:stretch>
                  <a:fillRect l="-30303" r="-12121"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83001" y="782526"/>
                <a:ext cx="331257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sub>
                          </m:sSub>
                        </m:e>
                      </m:d>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783001" y="782526"/>
                <a:ext cx="3312573" cy="276999"/>
              </a:xfrm>
              <a:prstGeom prst="rect">
                <a:avLst/>
              </a:prstGeom>
              <a:blipFill rotWithShape="0">
                <a:blip r:embed="rId16"/>
                <a:stretch>
                  <a:fillRect l="-551"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781657" y="1134163"/>
                <a:ext cx="29368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b="0" i="1" smtClean="0">
                          <a:latin typeface="Cambria Math" panose="02040503050406030204" pitchFamily="18" charset="0"/>
                        </a:rPr>
                        <m:t>+2</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sub>
                          </m:sSub>
                        </m:e>
                      </m:d>
                    </m:oMath>
                  </m:oMathPara>
                </a14:m>
                <a:endParaRPr lang="en-US" dirty="0" smtClean="0"/>
              </a:p>
            </p:txBody>
          </p:sp>
        </mc:Choice>
        <mc:Fallback xmlns="">
          <p:sp>
            <p:nvSpPr>
              <p:cNvPr id="13" name="TextBox 12"/>
              <p:cNvSpPr txBox="1">
                <a:spLocks noRot="1" noChangeAspect="1" noMove="1" noResize="1" noEditPoints="1" noAdjustHandles="1" noChangeArrowheads="1" noChangeShapeType="1" noTextEdit="1"/>
              </p:cNvSpPr>
              <p:nvPr/>
            </p:nvSpPr>
            <p:spPr>
              <a:xfrm>
                <a:off x="781657" y="1134163"/>
                <a:ext cx="2936893" cy="276999"/>
              </a:xfrm>
              <a:prstGeom prst="rect">
                <a:avLst/>
              </a:prstGeom>
              <a:blipFill rotWithShape="0">
                <a:blip r:embed="rId17"/>
                <a:stretch>
                  <a:fillRect l="-622" b="-20000"/>
                </a:stretch>
              </a:blipFill>
            </p:spPr>
            <p:txBody>
              <a:bodyPr/>
              <a:lstStyle/>
              <a:p>
                <a:r>
                  <a:rPr lang="en-US">
                    <a:noFill/>
                  </a:rPr>
                  <a:t> </a:t>
                </a:r>
              </a:p>
            </p:txBody>
          </p:sp>
        </mc:Fallback>
      </mc:AlternateContent>
      <p:sp>
        <p:nvSpPr>
          <p:cNvPr id="14" name="Rectangle 13"/>
          <p:cNvSpPr/>
          <p:nvPr/>
        </p:nvSpPr>
        <p:spPr>
          <a:xfrm>
            <a:off x="8743366" y="1454681"/>
            <a:ext cx="392182"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146783" y="1466249"/>
            <a:ext cx="392182" cy="2529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TextBox 15"/>
              <p:cNvSpPr txBox="1"/>
              <p:nvPr/>
            </p:nvSpPr>
            <p:spPr>
              <a:xfrm>
                <a:off x="9243076" y="1752219"/>
                <a:ext cx="2452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9243076" y="1752219"/>
                <a:ext cx="245260" cy="276999"/>
              </a:xfrm>
              <a:prstGeom prst="rect">
                <a:avLst/>
              </a:prstGeom>
              <a:blipFill rotWithShape="0">
                <a:blip r:embed="rId8"/>
                <a:stretch>
                  <a:fillRect l="-25000" r="-10000"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8017336" y="748391"/>
                <a:ext cx="2884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8017336" y="748391"/>
                <a:ext cx="288477" cy="276999"/>
              </a:xfrm>
              <a:prstGeom prst="rect">
                <a:avLst/>
              </a:prstGeom>
              <a:blipFill rotWithShape="0">
                <a:blip r:embed="rId9"/>
                <a:stretch>
                  <a:fillRect l="-12500" r="-6250"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810532" y="1732470"/>
                <a:ext cx="2619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i="1">
                              <a:latin typeface="Cambria Math" panose="02040503050406030204" pitchFamily="18" charset="0"/>
                            </a:rPr>
                            <m:t>0</m:t>
                          </m:r>
                        </m:sub>
                      </m:sSub>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6810532" y="1732470"/>
                <a:ext cx="261995" cy="276999"/>
              </a:xfrm>
              <a:prstGeom prst="rect">
                <a:avLst/>
              </a:prstGeom>
              <a:blipFill rotWithShape="0">
                <a:blip r:embed="rId10"/>
                <a:stretch>
                  <a:fillRect l="-11628" r="-11628"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6810532" y="748391"/>
                <a:ext cx="2619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i="1">
                              <a:latin typeface="Cambria Math" panose="02040503050406030204" pitchFamily="18" charset="0"/>
                            </a:rPr>
                            <m:t>0</m:t>
                          </m:r>
                        </m:sub>
                      </m:sSub>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6810532" y="748391"/>
                <a:ext cx="261995" cy="276999"/>
              </a:xfrm>
              <a:prstGeom prst="rect">
                <a:avLst/>
              </a:prstGeom>
              <a:blipFill rotWithShape="0">
                <a:blip r:embed="rId11"/>
                <a:stretch>
                  <a:fillRect l="-11628" r="-11628"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781657" y="1519935"/>
                <a:ext cx="27903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e>
                      </m:d>
                    </m:oMath>
                  </m:oMathPara>
                </a14:m>
                <a:endParaRPr lang="en-US" dirty="0" smtClean="0"/>
              </a:p>
            </p:txBody>
          </p:sp>
        </mc:Choice>
        <mc:Fallback xmlns="">
          <p:sp>
            <p:nvSpPr>
              <p:cNvPr id="20" name="TextBox 19"/>
              <p:cNvSpPr txBox="1">
                <a:spLocks noRot="1" noChangeAspect="1" noMove="1" noResize="1" noEditPoints="1" noAdjustHandles="1" noChangeArrowheads="1" noChangeShapeType="1" noTextEdit="1"/>
              </p:cNvSpPr>
              <p:nvPr/>
            </p:nvSpPr>
            <p:spPr>
              <a:xfrm>
                <a:off x="781657" y="1519935"/>
                <a:ext cx="2790315" cy="276999"/>
              </a:xfrm>
              <a:prstGeom prst="rect">
                <a:avLst/>
              </a:prstGeom>
              <a:blipFill rotWithShape="0">
                <a:blip r:embed="rId18"/>
                <a:stretch>
                  <a:fillRect l="-1528"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143465" y="1158472"/>
                <a:ext cx="2329356" cy="307777"/>
              </a:xfrm>
              <a:prstGeom prst="rect">
                <a:avLst/>
              </a:prstGeom>
              <a:noFill/>
            </p:spPr>
            <p:txBody>
              <a:bodyPr wrap="none" rtlCol="0">
                <a:spAutoFit/>
              </a:bodyPr>
              <a:lstStyle/>
              <a:p>
                <a:r>
                  <a:rPr lang="en-US" sz="1400" dirty="0" smtClean="0"/>
                  <a:t>It is always true that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𝑎</m:t>
                        </m:r>
                      </m:e>
                      <m:sub>
                        <m:r>
                          <a:rPr lang="en-US" sz="1400" i="1">
                            <a:latin typeface="Cambria Math" panose="02040503050406030204" pitchFamily="18" charset="0"/>
                          </a:rPr>
                          <m:t>0</m:t>
                        </m:r>
                      </m:sub>
                    </m:sSub>
                    <m:r>
                      <a:rPr lang="en-US" sz="1400" i="1">
                        <a:latin typeface="Cambria Math" panose="02040503050406030204" pitchFamily="18" charset="0"/>
                      </a:rPr>
                      <m:t>&gt;</m:t>
                    </m:r>
                    <m:sSub>
                      <m:sSubPr>
                        <m:ctrlPr>
                          <a:rPr lang="en-US" sz="1400" i="1">
                            <a:latin typeface="Cambria Math" panose="02040503050406030204" pitchFamily="18" charset="0"/>
                          </a:rPr>
                        </m:ctrlPr>
                      </m:sSubPr>
                      <m:e>
                        <m:r>
                          <a:rPr lang="en-US" sz="1400" i="1">
                            <a:latin typeface="Cambria Math" panose="02040503050406030204" pitchFamily="18" charset="0"/>
                          </a:rPr>
                          <m:t>𝑎</m:t>
                        </m:r>
                      </m:e>
                      <m:sub>
                        <m:r>
                          <a:rPr lang="en-US" sz="1400" i="1">
                            <a:latin typeface="Cambria Math" panose="02040503050406030204" pitchFamily="18" charset="0"/>
                          </a:rPr>
                          <m:t>𝑖</m:t>
                        </m:r>
                      </m:sub>
                    </m:sSub>
                  </m:oMath>
                </a14:m>
                <a:r>
                  <a:rPr lang="en-US" sz="1400" dirty="0" smtClean="0"/>
                  <a:t>.</a:t>
                </a:r>
                <a:endParaRPr lang="en-US" sz="1400" dirty="0"/>
              </a:p>
            </p:txBody>
          </p:sp>
        </mc:Choice>
        <mc:Fallback xmlns="">
          <p:sp>
            <p:nvSpPr>
              <p:cNvPr id="21" name="TextBox 20"/>
              <p:cNvSpPr txBox="1">
                <a:spLocks noRot="1" noChangeAspect="1" noMove="1" noResize="1" noEditPoints="1" noAdjustHandles="1" noChangeArrowheads="1" noChangeShapeType="1" noTextEdit="1"/>
              </p:cNvSpPr>
              <p:nvPr/>
            </p:nvSpPr>
            <p:spPr>
              <a:xfrm>
                <a:off x="4143465" y="1158472"/>
                <a:ext cx="2329356" cy="307777"/>
              </a:xfrm>
              <a:prstGeom prst="rect">
                <a:avLst/>
              </a:prstGeom>
              <a:blipFill rotWithShape="0">
                <a:blip r:embed="rId20"/>
                <a:stretch>
                  <a:fillRect l="-785" t="-3922" b="-19608"/>
                </a:stretch>
              </a:blipFill>
            </p:spPr>
            <p:txBody>
              <a:bodyPr/>
              <a:lstStyle/>
              <a:p>
                <a:r>
                  <a:rPr lang="en-US">
                    <a:noFill/>
                  </a:rPr>
                  <a:t> </a:t>
                </a:r>
              </a:p>
            </p:txBody>
          </p:sp>
        </mc:Fallback>
      </mc:AlternateContent>
    </p:spTree>
    <p:extLst>
      <p:ext uri="{BB962C8B-B14F-4D97-AF65-F5344CB8AC3E}">
        <p14:creationId xmlns:p14="http://schemas.microsoft.com/office/powerpoint/2010/main" val="16499528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3682" y="532660"/>
            <a:ext cx="1267142" cy="369332"/>
          </a:xfrm>
          <a:prstGeom prst="rect">
            <a:avLst/>
          </a:prstGeom>
          <a:noFill/>
        </p:spPr>
        <p:txBody>
          <a:bodyPr wrap="none" rtlCol="0">
            <a:spAutoFit/>
          </a:bodyPr>
          <a:lstStyle/>
          <a:p>
            <a:r>
              <a:rPr lang="en-US" b="1" dirty="0" smtClean="0"/>
              <a:t>Next Steps:</a:t>
            </a:r>
            <a:endParaRPr lang="en-US" b="1" dirty="0"/>
          </a:p>
        </p:txBody>
      </p:sp>
      <mc:AlternateContent xmlns:mc="http://schemas.openxmlformats.org/markup-compatibility/2006" xmlns:a14="http://schemas.microsoft.com/office/drawing/2010/main">
        <mc:Choice Requires="a14">
          <p:sp>
            <p:nvSpPr>
              <p:cNvPr id="3" name="TextBox 2"/>
              <p:cNvSpPr txBox="1"/>
              <p:nvPr/>
            </p:nvSpPr>
            <p:spPr>
              <a:xfrm>
                <a:off x="905522" y="1100831"/>
                <a:ext cx="10626571" cy="3139321"/>
              </a:xfrm>
              <a:prstGeom prst="rect">
                <a:avLst/>
              </a:prstGeom>
              <a:noFill/>
            </p:spPr>
            <p:txBody>
              <a:bodyPr wrap="square" rtlCol="0">
                <a:spAutoFit/>
              </a:bodyPr>
              <a:lstStyle/>
              <a:p>
                <a:r>
                  <a:rPr lang="en-US" dirty="0" smtClean="0"/>
                  <a:t>Use 3 parallel machines so that the set of integers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𝑛</m:t>
                            </m:r>
                          </m:sub>
                        </m:sSub>
                      </m:e>
                    </m:d>
                  </m:oMath>
                </a14:m>
                <a:r>
                  <a:rPr lang="en-US" dirty="0" smtClean="0"/>
                  <a:t> becomes divided onto 2 of them.</a:t>
                </a:r>
              </a:p>
              <a:p>
                <a:r>
                  <a:rPr lang="en-US" dirty="0" smtClean="0"/>
                  <a:t>The remaining machine is used to couple the two partitions.</a:t>
                </a:r>
              </a:p>
              <a:p>
                <a:endParaRPr lang="en-US" dirty="0" smtClean="0"/>
              </a:p>
              <a:p>
                <a:r>
                  <a:rPr lang="en-US" dirty="0" smtClean="0"/>
                  <a:t>The in-trees should have the following properties:</a:t>
                </a:r>
              </a:p>
              <a:p>
                <a:pPr marL="285750" indent="-285750">
                  <a:buFont typeface="Arial" panose="020B0604020202020204" pitchFamily="34" charset="0"/>
                  <a:buChar char="•"/>
                </a:pPr>
                <a:r>
                  <a:rPr lang="en-US" dirty="0"/>
                  <a:t>Any optimal schedule should be </a:t>
                </a:r>
                <a:r>
                  <a:rPr lang="en-US" dirty="0" smtClean="0"/>
                  <a:t>transformed into a schedule where all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𝑛</m:t>
                            </m:r>
                          </m:sub>
                        </m:sSub>
                      </m:e>
                    </m:d>
                  </m:oMath>
                </a14:m>
                <a:r>
                  <a:rPr lang="en-US" dirty="0"/>
                  <a:t> becomes divided </a:t>
                </a:r>
                <a:r>
                  <a:rPr lang="en-US" dirty="0" smtClean="0"/>
                  <a:t>into 2 machines.</a:t>
                </a:r>
              </a:p>
              <a:p>
                <a:pPr marL="285750" indent="-285750">
                  <a:buFont typeface="Arial" panose="020B0604020202020204" pitchFamily="34" charset="0"/>
                  <a:buChar char="•"/>
                </a:pPr>
                <a:r>
                  <a:rPr lang="en-US" dirty="0" smtClean="0"/>
                  <a:t>Swapping two adjacent jobs on the same machine should leave the sum of completion times the same for the whole schedule. (Allows any permutation and so only depends on the partition of the integers).</a:t>
                </a:r>
              </a:p>
              <a:p>
                <a:pPr marL="285750" indent="-285750">
                  <a:buFont typeface="Arial" panose="020B0604020202020204" pitchFamily="34" charset="0"/>
                  <a:buChar char="•"/>
                </a:pPr>
                <a:r>
                  <a:rPr lang="en-US" dirty="0" smtClean="0"/>
                  <a:t>All schedules should be in Case 1, OR all in Case 2,3, and 4.</a:t>
                </a:r>
              </a:p>
              <a:p>
                <a:pPr marL="285750" indent="-285750">
                  <a:buFont typeface="Arial" panose="020B0604020202020204" pitchFamily="34" charset="0"/>
                  <a:buChar char="•"/>
                </a:pPr>
                <a:r>
                  <a:rPr lang="en-US" dirty="0" smtClean="0"/>
                  <a:t>The </a:t>
                </a:r>
                <a:r>
                  <a:rPr lang="en-US" dirty="0"/>
                  <a:t>sum of completion times </a:t>
                </a:r>
                <a:r>
                  <a:rPr lang="en-US" dirty="0" smtClean="0"/>
                  <a:t>is calculable.</a:t>
                </a:r>
              </a:p>
              <a:p>
                <a:pPr marL="285750" indent="-285750">
                  <a:buFont typeface="Arial" panose="020B0604020202020204" pitchFamily="34" charset="0"/>
                  <a:buChar char="•"/>
                </a:pPr>
                <a:r>
                  <a:rPr lang="en-US" dirty="0" smtClean="0"/>
                  <a:t>A limit on the </a:t>
                </a:r>
                <a:r>
                  <a:rPr lang="en-US" dirty="0"/>
                  <a:t>sum of completion times </a:t>
                </a:r>
                <a:r>
                  <a:rPr lang="en-US" dirty="0" smtClean="0"/>
                  <a:t>needs to relate the sum of the integers assigned to a machine.</a:t>
                </a:r>
              </a:p>
            </p:txBody>
          </p:sp>
        </mc:Choice>
        <mc:Fallback xmlns="">
          <p:sp>
            <p:nvSpPr>
              <p:cNvPr id="3" name="TextBox 2"/>
              <p:cNvSpPr txBox="1">
                <a:spLocks noRot="1" noChangeAspect="1" noMove="1" noResize="1" noEditPoints="1" noAdjustHandles="1" noChangeArrowheads="1" noChangeShapeType="1" noTextEdit="1"/>
              </p:cNvSpPr>
              <p:nvPr/>
            </p:nvSpPr>
            <p:spPr>
              <a:xfrm>
                <a:off x="905522" y="1100831"/>
                <a:ext cx="10626571" cy="3139321"/>
              </a:xfrm>
              <a:prstGeom prst="rect">
                <a:avLst/>
              </a:prstGeom>
              <a:blipFill rotWithShape="0">
                <a:blip r:embed="rId3"/>
                <a:stretch>
                  <a:fillRect l="-516" t="-1165" r="-631" b="-2136"/>
                </a:stretch>
              </a:blipFill>
            </p:spPr>
            <p:txBody>
              <a:bodyPr/>
              <a:lstStyle/>
              <a:p>
                <a:r>
                  <a:rPr lang="en-US">
                    <a:noFill/>
                  </a:rPr>
                  <a:t> </a:t>
                </a:r>
              </a:p>
            </p:txBody>
          </p:sp>
        </mc:Fallback>
      </mc:AlternateContent>
    </p:spTree>
    <p:extLst>
      <p:ext uri="{BB962C8B-B14F-4D97-AF65-F5344CB8AC3E}">
        <p14:creationId xmlns:p14="http://schemas.microsoft.com/office/powerpoint/2010/main" val="233853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Hidden Old Work</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49695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6111" y="379379"/>
            <a:ext cx="4151008" cy="369332"/>
          </a:xfrm>
          <a:prstGeom prst="rect">
            <a:avLst/>
          </a:prstGeom>
          <a:noFill/>
        </p:spPr>
        <p:txBody>
          <a:bodyPr wrap="none" rtlCol="0">
            <a:spAutoFit/>
          </a:bodyPr>
          <a:lstStyle/>
          <a:p>
            <a:r>
              <a:rPr lang="en-US" b="1" dirty="0" smtClean="0"/>
              <a:t>Two machines and a job with two leaves</a:t>
            </a:r>
            <a:endParaRPr lang="en-US" b="1" dirty="0"/>
          </a:p>
        </p:txBody>
      </p:sp>
      <p:sp>
        <p:nvSpPr>
          <p:cNvPr id="3" name="Rectangle 2"/>
          <p:cNvSpPr/>
          <p:nvPr/>
        </p:nvSpPr>
        <p:spPr>
          <a:xfrm>
            <a:off x="6260548" y="1274323"/>
            <a:ext cx="1780162" cy="2529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p:cNvSpPr txBox="1"/>
              <p:nvPr/>
            </p:nvSpPr>
            <p:spPr>
              <a:xfrm>
                <a:off x="7067144" y="997324"/>
                <a:ext cx="1669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7067144" y="997324"/>
                <a:ext cx="166969" cy="276999"/>
              </a:xfrm>
              <a:prstGeom prst="rect">
                <a:avLst/>
              </a:prstGeom>
              <a:blipFill rotWithShape="0">
                <a:blip r:embed="rId2"/>
                <a:stretch>
                  <a:fillRect l="-21429" r="-14286"/>
                </a:stretch>
              </a:blipFill>
            </p:spPr>
            <p:txBody>
              <a:bodyPr/>
              <a:lstStyle/>
              <a:p>
                <a:r>
                  <a:rPr lang="en-US">
                    <a:noFill/>
                  </a:rPr>
                  <a:t> </a:t>
                </a:r>
              </a:p>
            </p:txBody>
          </p:sp>
        </mc:Fallback>
      </mc:AlternateContent>
      <p:sp>
        <p:nvSpPr>
          <p:cNvPr id="7" name="Rectangle 6"/>
          <p:cNvSpPr/>
          <p:nvPr/>
        </p:nvSpPr>
        <p:spPr>
          <a:xfrm>
            <a:off x="4328159" y="997324"/>
            <a:ext cx="1445605"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27019" y="1770511"/>
            <a:ext cx="2946745"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p:cNvSpPr txBox="1"/>
              <p:nvPr/>
            </p:nvSpPr>
            <p:spPr>
              <a:xfrm>
                <a:off x="4934775" y="708284"/>
                <a:ext cx="2270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4934775" y="708284"/>
                <a:ext cx="227049" cy="276999"/>
              </a:xfrm>
              <a:prstGeom prst="rect">
                <a:avLst/>
              </a:prstGeom>
              <a:blipFill rotWithShape="0">
                <a:blip r:embed="rId3"/>
                <a:stretch>
                  <a:fillRect l="-27027" r="-8108"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934775" y="2029668"/>
                <a:ext cx="2323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4934775" y="2029668"/>
                <a:ext cx="232371" cy="276999"/>
              </a:xfrm>
              <a:prstGeom prst="rect">
                <a:avLst/>
              </a:prstGeom>
              <a:blipFill rotWithShape="0">
                <a:blip r:embed="rId4"/>
                <a:stretch>
                  <a:fillRect l="-26316" r="-7895" b="-15556"/>
                </a:stretch>
              </a:blipFill>
            </p:spPr>
            <p:txBody>
              <a:bodyPr/>
              <a:lstStyle/>
              <a:p>
                <a:r>
                  <a:rPr lang="en-US">
                    <a:noFill/>
                  </a:rPr>
                  <a:t> </a:t>
                </a:r>
              </a:p>
            </p:txBody>
          </p:sp>
        </mc:Fallback>
      </mc:AlternateContent>
      <p:cxnSp>
        <p:nvCxnSpPr>
          <p:cNvPr id="12" name="Straight Connector 11"/>
          <p:cNvCxnSpPr>
            <a:stCxn id="7" idx="3"/>
            <a:endCxn id="3" idx="1"/>
          </p:cNvCxnSpPr>
          <p:nvPr/>
        </p:nvCxnSpPr>
        <p:spPr>
          <a:xfrm>
            <a:off x="5773764" y="1123784"/>
            <a:ext cx="486784" cy="276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3"/>
            <a:endCxn id="3" idx="1"/>
          </p:cNvCxnSpPr>
          <p:nvPr/>
        </p:nvCxnSpPr>
        <p:spPr>
          <a:xfrm flipV="1">
            <a:off x="5773764" y="1400783"/>
            <a:ext cx="486784" cy="49618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323873" y="1135823"/>
                <a:ext cx="2130007" cy="646331"/>
              </a:xfrm>
              <a:prstGeom prst="rect">
                <a:avLst/>
              </a:prstGeom>
              <a:noFill/>
            </p:spPr>
            <p:txBody>
              <a:bodyPr wrap="none" rtlCol="0">
                <a:spAutoFit/>
              </a:bodyPr>
              <a:lstStyle/>
              <a:p>
                <a:r>
                  <a:rPr lang="en-US" dirty="0" smtClean="0"/>
                  <a:t>- Root size </a:t>
                </a:r>
                <a14:m>
                  <m:oMath xmlns:m="http://schemas.openxmlformats.org/officeDocument/2006/math">
                    <m:r>
                      <a:rPr lang="en-US" i="1">
                        <a:latin typeface="Cambria Math" panose="02040503050406030204" pitchFamily="18" charset="0"/>
                      </a:rPr>
                      <m:t>𝑟</m:t>
                    </m:r>
                  </m:oMath>
                </a14:m>
                <a:endParaRPr lang="en-US" dirty="0"/>
              </a:p>
              <a:p>
                <a:r>
                  <a:rPr lang="en-US" dirty="0" smtClean="0"/>
                  <a:t>- Leaves sizes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m:t>
                        </m:r>
                      </m:sub>
                    </m:sSub>
                  </m:oMath>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323873" y="1135823"/>
                <a:ext cx="2130007" cy="646331"/>
              </a:xfrm>
              <a:prstGeom prst="rect">
                <a:avLst/>
              </a:prstGeom>
              <a:blipFill rotWithShape="0">
                <a:blip r:embed="rId5"/>
                <a:stretch>
                  <a:fillRect l="-2286" t="-4717" b="-14151"/>
                </a:stretch>
              </a:blipFill>
            </p:spPr>
            <p:txBody>
              <a:bodyPr/>
              <a:lstStyle/>
              <a:p>
                <a:r>
                  <a:rPr lang="en-US">
                    <a:noFill/>
                  </a:rPr>
                  <a:t> </a:t>
                </a:r>
              </a:p>
            </p:txBody>
          </p:sp>
        </mc:Fallback>
      </mc:AlternateContent>
      <p:sp>
        <p:nvSpPr>
          <p:cNvPr id="18" name="Rectangle 17"/>
          <p:cNvSpPr/>
          <p:nvPr/>
        </p:nvSpPr>
        <p:spPr>
          <a:xfrm>
            <a:off x="4934775" y="2918771"/>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934774" y="3315011"/>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353876" y="2918771"/>
            <a:ext cx="1013460" cy="252919"/>
          </a:xfrm>
          <a:prstGeom prst="rect">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934774" y="2918771"/>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934774" y="3315011"/>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TextBox 22"/>
              <p:cNvSpPr txBox="1"/>
              <p:nvPr/>
            </p:nvSpPr>
            <p:spPr>
              <a:xfrm>
                <a:off x="5060840" y="2635534"/>
                <a:ext cx="1650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5060840" y="2635534"/>
                <a:ext cx="165045" cy="276999"/>
              </a:xfrm>
              <a:prstGeom prst="rect">
                <a:avLst/>
              </a:prstGeom>
              <a:blipFill rotWithShape="0">
                <a:blip r:embed="rId6"/>
                <a:stretch>
                  <a:fillRect l="-22222" r="-185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5778083" y="2635533"/>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5778083" y="2635533"/>
                <a:ext cx="186781" cy="276999"/>
              </a:xfrm>
              <a:prstGeom prst="rect">
                <a:avLst/>
              </a:prstGeom>
              <a:blipFill rotWithShape="0">
                <a:blip r:embed="rId7"/>
                <a:stretch>
                  <a:fillRect l="-20000" r="-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373896" y="3020261"/>
                <a:ext cx="4342884" cy="646331"/>
              </a:xfrm>
              <a:prstGeom prst="rect">
                <a:avLst/>
              </a:prstGeom>
              <a:noFill/>
            </p:spPr>
            <p:txBody>
              <a:bodyPr wrap="square" rtlCol="0">
                <a:spAutoFit/>
              </a:bodyPr>
              <a:lstStyle/>
              <a:p>
                <a:r>
                  <a:rPr lang="en-US" dirty="0" smtClean="0"/>
                  <a:t>- Machine 2 available at </a:t>
                </a:r>
                <a14:m>
                  <m:oMath xmlns:m="http://schemas.openxmlformats.org/officeDocument/2006/math">
                    <m:r>
                      <a:rPr lang="en-US" b="0" i="1" smtClean="0">
                        <a:latin typeface="Cambria Math" panose="02040503050406030204" pitchFamily="18" charset="0"/>
                      </a:rPr>
                      <m:t>𝑠</m:t>
                    </m:r>
                  </m:oMath>
                </a14:m>
                <a:r>
                  <a:rPr lang="en-US" dirty="0" smtClean="0"/>
                  <a:t>.</a:t>
                </a:r>
                <a:endParaRPr lang="en-US" dirty="0"/>
              </a:p>
              <a:p>
                <a:r>
                  <a:rPr lang="en-US" dirty="0" smtClean="0"/>
                  <a:t>- Machine 1 available at </a:t>
                </a:r>
                <a14:m>
                  <m:oMath xmlns:m="http://schemas.openxmlformats.org/officeDocument/2006/math">
                    <m:r>
                      <a:rPr lang="en-US" i="1">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oMath>
                </a14:m>
                <a:r>
                  <a:rPr lang="en-US" i="1" dirty="0" smtClean="0"/>
                  <a:t> </a:t>
                </a:r>
                <a:r>
                  <a:rPr lang="en-US" dirty="0" smtClean="0"/>
                  <a:t>where</a:t>
                </a:r>
                <a:r>
                  <a:rPr lang="en-US" i="1" dirty="0" smtClean="0"/>
                  <a:t> </a:t>
                </a:r>
                <a14:m>
                  <m:oMath xmlns:m="http://schemas.openxmlformats.org/officeDocument/2006/math">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≥0</m:t>
                    </m:r>
                  </m:oMath>
                </a14:m>
                <a:r>
                  <a:rPr lang="en-US" i="1" dirty="0" smtClean="0"/>
                  <a:t>.</a:t>
                </a:r>
                <a:endParaRPr lang="en-US" i="1" dirty="0"/>
              </a:p>
            </p:txBody>
          </p:sp>
        </mc:Choice>
        <mc:Fallback xmlns="">
          <p:sp>
            <p:nvSpPr>
              <p:cNvPr id="25" name="TextBox 24"/>
              <p:cNvSpPr txBox="1">
                <a:spLocks noRot="1" noChangeAspect="1" noMove="1" noResize="1" noEditPoints="1" noAdjustHandles="1" noChangeArrowheads="1" noChangeShapeType="1" noTextEdit="1"/>
              </p:cNvSpPr>
              <p:nvPr/>
            </p:nvSpPr>
            <p:spPr>
              <a:xfrm>
                <a:off x="373896" y="3020261"/>
                <a:ext cx="4342884" cy="646331"/>
              </a:xfrm>
              <a:prstGeom prst="rect">
                <a:avLst/>
              </a:prstGeom>
              <a:blipFill rotWithShape="0">
                <a:blip r:embed="rId8"/>
                <a:stretch>
                  <a:fillRect l="-1122"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373896" y="4722418"/>
                <a:ext cx="5074109" cy="923330"/>
              </a:xfrm>
              <a:prstGeom prst="rect">
                <a:avLst/>
              </a:prstGeom>
              <a:noFill/>
            </p:spPr>
            <p:txBody>
              <a:bodyPr wrap="square" rtlCol="0">
                <a:spAutoFit/>
              </a:bodyPr>
              <a:lstStyle/>
              <a:p>
                <a:r>
                  <a:rPr lang="en-US" dirty="0" smtClean="0"/>
                  <a:t>Calculate (and minimized job completion time)</a:t>
                </a:r>
              </a:p>
              <a:p>
                <a:r>
                  <a:rPr lang="en-US" dirty="0" smtClean="0"/>
                  <a:t>- Completion time of the job </a:t>
                </a:r>
                <a14:m>
                  <m:oMath xmlns:m="http://schemas.openxmlformats.org/officeDocument/2006/math">
                    <m:r>
                      <a:rPr lang="en-US" b="0" i="1" smtClean="0">
                        <a:latin typeface="Cambria Math" panose="02040503050406030204" pitchFamily="18" charset="0"/>
                      </a:rPr>
                      <m:t>𝑐</m:t>
                    </m:r>
                  </m:oMath>
                </a14:m>
                <a:endParaRPr lang="en-US" dirty="0"/>
              </a:p>
              <a:p>
                <a:r>
                  <a:rPr lang="en-US" dirty="0" smtClean="0"/>
                  <a:t>- New machine availabilities: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smtClean="0"/>
                  <a:t> and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oMath>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373896" y="4722418"/>
                <a:ext cx="5074109" cy="923330"/>
              </a:xfrm>
              <a:prstGeom prst="rect">
                <a:avLst/>
              </a:prstGeom>
              <a:blipFill rotWithShape="0">
                <a:blip r:embed="rId9"/>
                <a:stretch>
                  <a:fillRect l="-960" t="-3974" b="-9934"/>
                </a:stretch>
              </a:blipFill>
            </p:spPr>
            <p:txBody>
              <a:bodyPr/>
              <a:lstStyle/>
              <a:p>
                <a:r>
                  <a:rPr lang="en-US">
                    <a:noFill/>
                  </a:rPr>
                  <a:t> </a:t>
                </a:r>
              </a:p>
            </p:txBody>
          </p:sp>
        </mc:Fallback>
      </mc:AlternateContent>
    </p:spTree>
    <p:extLst>
      <p:ext uri="{BB962C8B-B14F-4D97-AF65-F5344CB8AC3E}">
        <p14:creationId xmlns:p14="http://schemas.microsoft.com/office/powerpoint/2010/main" val="39936967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533400" y="609600"/>
                <a:ext cx="2860527" cy="369332"/>
              </a:xfrm>
              <a:prstGeom prst="rect">
                <a:avLst/>
              </a:prstGeom>
              <a:noFill/>
            </p:spPr>
            <p:txBody>
              <a:bodyPr wrap="none" rtlCol="0">
                <a:spAutoFit/>
              </a:bodyPr>
              <a:lstStyle/>
              <a:p>
                <a:r>
                  <a:rPr lang="en-US" dirty="0" smtClean="0"/>
                  <a:t>Case 1: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𝑟</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&lt;∞</m:t>
                    </m:r>
                  </m:oMath>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533400" y="609600"/>
                <a:ext cx="2860527" cy="369332"/>
              </a:xfrm>
              <a:prstGeom prst="rect">
                <a:avLst/>
              </a:prstGeom>
              <a:blipFill rotWithShape="0">
                <a:blip r:embed="rId2"/>
                <a:stretch>
                  <a:fillRect l="-1919" t="-8197" b="-24590"/>
                </a:stretch>
              </a:blipFill>
            </p:spPr>
            <p:txBody>
              <a:bodyPr/>
              <a:lstStyle/>
              <a:p>
                <a:r>
                  <a:rPr lang="en-US">
                    <a:noFill/>
                  </a:rPr>
                  <a:t> </a:t>
                </a:r>
              </a:p>
            </p:txBody>
          </p:sp>
        </mc:Fallback>
      </mc:AlternateContent>
      <p:sp>
        <p:nvSpPr>
          <p:cNvPr id="3" name="Rectangle 2"/>
          <p:cNvSpPr/>
          <p:nvPr/>
        </p:nvSpPr>
        <p:spPr>
          <a:xfrm>
            <a:off x="4726840" y="1125868"/>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726839" y="1522108"/>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145941" y="1125868"/>
            <a:ext cx="1013460" cy="252919"/>
          </a:xfrm>
          <a:prstGeom prst="rect">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726839" y="1125868"/>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726839" y="1522108"/>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a:off x="4852905" y="842631"/>
                <a:ext cx="1650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4852905" y="842631"/>
                <a:ext cx="165045" cy="276999"/>
              </a:xfrm>
              <a:prstGeom prst="rect">
                <a:avLst/>
              </a:prstGeom>
              <a:blipFill rotWithShape="0">
                <a:blip r:embed="rId3"/>
                <a:stretch>
                  <a:fillRect l="-22222" r="-185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570148" y="842630"/>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5570148" y="842630"/>
                <a:ext cx="186781" cy="276999"/>
              </a:xfrm>
              <a:prstGeom prst="rect">
                <a:avLst/>
              </a:prstGeom>
              <a:blipFill rotWithShape="0">
                <a:blip r:embed="rId4"/>
                <a:stretch>
                  <a:fillRect l="-20000" r="-16667"/>
                </a:stretch>
              </a:blipFill>
            </p:spPr>
            <p:txBody>
              <a:bodyPr/>
              <a:lstStyle/>
              <a:p>
                <a:r>
                  <a:rPr lang="en-US">
                    <a:noFill/>
                  </a:rPr>
                  <a:t> </a:t>
                </a:r>
              </a:p>
            </p:txBody>
          </p:sp>
        </mc:Fallback>
      </mc:AlternateContent>
      <p:sp>
        <p:nvSpPr>
          <p:cNvPr id="10" name="Rectangle 9"/>
          <p:cNvSpPr/>
          <p:nvPr/>
        </p:nvSpPr>
        <p:spPr>
          <a:xfrm>
            <a:off x="5694586" y="1523944"/>
            <a:ext cx="198121" cy="2529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p:cNvSpPr txBox="1"/>
              <p:nvPr/>
            </p:nvSpPr>
            <p:spPr>
              <a:xfrm>
                <a:off x="5754019" y="1780811"/>
                <a:ext cx="1669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5754019" y="1780811"/>
                <a:ext cx="166969" cy="276999"/>
              </a:xfrm>
              <a:prstGeom prst="rect">
                <a:avLst/>
              </a:prstGeom>
              <a:blipFill rotWithShape="0">
                <a:blip r:embed="rId5"/>
                <a:stretch>
                  <a:fillRect l="-22222" r="-18519"/>
                </a:stretch>
              </a:blipFill>
            </p:spPr>
            <p:txBody>
              <a:bodyPr/>
              <a:lstStyle/>
              <a:p>
                <a:r>
                  <a:rPr lang="en-US">
                    <a:noFill/>
                  </a:rPr>
                  <a:t> </a:t>
                </a:r>
              </a:p>
            </p:txBody>
          </p:sp>
        </mc:Fallback>
      </mc:AlternateContent>
      <p:sp>
        <p:nvSpPr>
          <p:cNvPr id="12" name="Rectangle 11"/>
          <p:cNvSpPr/>
          <p:nvPr/>
        </p:nvSpPr>
        <p:spPr>
          <a:xfrm>
            <a:off x="5483032" y="1522107"/>
            <a:ext cx="205741"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151754" y="1522107"/>
            <a:ext cx="325465"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p:cNvSpPr txBox="1"/>
              <p:nvPr/>
            </p:nvSpPr>
            <p:spPr>
              <a:xfrm>
                <a:off x="5503774" y="1780811"/>
                <a:ext cx="2270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5503774" y="1780811"/>
                <a:ext cx="227049" cy="276999"/>
              </a:xfrm>
              <a:prstGeom prst="rect">
                <a:avLst/>
              </a:prstGeom>
              <a:blipFill rotWithShape="0">
                <a:blip r:embed="rId6"/>
                <a:stretch>
                  <a:fillRect l="-27027" r="-8108"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5207728" y="1780811"/>
                <a:ext cx="2323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5207728" y="1780811"/>
                <a:ext cx="232371" cy="276999"/>
              </a:xfrm>
              <a:prstGeom prst="rect">
                <a:avLst/>
              </a:prstGeom>
              <a:blipFill rotWithShape="0">
                <a:blip r:embed="rId7"/>
                <a:stretch>
                  <a:fillRect l="-26316" r="-10526"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1101111" y="1092616"/>
                <a:ext cx="18743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𝑟</m:t>
                      </m:r>
                    </m:oMath>
                  </m:oMathPara>
                </a14:m>
                <a:endParaRPr lang="en-US" dirty="0" smtClean="0"/>
              </a:p>
            </p:txBody>
          </p:sp>
        </mc:Choice>
        <mc:Fallback xmlns="">
          <p:sp>
            <p:nvSpPr>
              <p:cNvPr id="20" name="TextBox 19"/>
              <p:cNvSpPr txBox="1">
                <a:spLocks noRot="1" noChangeAspect="1" noMove="1" noResize="1" noEditPoints="1" noAdjustHandles="1" noChangeArrowheads="1" noChangeShapeType="1" noTextEdit="1"/>
              </p:cNvSpPr>
              <p:nvPr/>
            </p:nvSpPr>
            <p:spPr>
              <a:xfrm>
                <a:off x="1101111" y="1092616"/>
                <a:ext cx="1874359" cy="276999"/>
              </a:xfrm>
              <a:prstGeom prst="rect">
                <a:avLst/>
              </a:prstGeom>
              <a:blipFill rotWithShape="0">
                <a:blip r:embed="rId8"/>
                <a:stretch>
                  <a:fillRect l="-1303" r="-1303"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1100957" y="1372505"/>
                <a:ext cx="19279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𝑟</m:t>
                      </m:r>
                    </m:oMath>
                  </m:oMathPara>
                </a14:m>
                <a:endParaRPr lang="en-US" dirty="0" smtClean="0"/>
              </a:p>
            </p:txBody>
          </p:sp>
        </mc:Choice>
        <mc:Fallback xmlns="">
          <p:sp>
            <p:nvSpPr>
              <p:cNvPr id="22" name="TextBox 21"/>
              <p:cNvSpPr txBox="1">
                <a:spLocks noRot="1" noChangeAspect="1" noMove="1" noResize="1" noEditPoints="1" noAdjustHandles="1" noChangeArrowheads="1" noChangeShapeType="1" noTextEdit="1"/>
              </p:cNvSpPr>
              <p:nvPr/>
            </p:nvSpPr>
            <p:spPr>
              <a:xfrm>
                <a:off x="1100957" y="1372505"/>
                <a:ext cx="1927964" cy="276999"/>
              </a:xfrm>
              <a:prstGeom prst="rect">
                <a:avLst/>
              </a:prstGeom>
              <a:blipFill rotWithShape="0">
                <a:blip r:embed="rId9"/>
                <a:stretch>
                  <a:fillRect l="-2848" t="-4348" r="-1266"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1104972" y="1643724"/>
                <a:ext cx="1985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r>
                        <a:rPr lang="en-US" b="0" i="1" smtClean="0">
                          <a:latin typeface="Cambria Math" panose="02040503050406030204" pitchFamily="18" charset="0"/>
                        </a:rPr>
                        <m:t>−</m:t>
                      </m:r>
                      <m:r>
                        <a:rPr lang="en-US" i="1">
                          <a:latin typeface="Cambria Math" panose="02040503050406030204" pitchFamily="18" charset="0"/>
                        </a:rPr>
                        <m:t>𝑟</m:t>
                      </m:r>
                    </m:oMath>
                  </m:oMathPara>
                </a14:m>
                <a:endParaRPr lang="en-US" dirty="0" smtClean="0"/>
              </a:p>
            </p:txBody>
          </p:sp>
        </mc:Choice>
        <mc:Fallback xmlns="">
          <p:sp>
            <p:nvSpPr>
              <p:cNvPr id="23" name="TextBox 22"/>
              <p:cNvSpPr txBox="1">
                <a:spLocks noRot="1" noChangeAspect="1" noMove="1" noResize="1" noEditPoints="1" noAdjustHandles="1" noChangeArrowheads="1" noChangeShapeType="1" noTextEdit="1"/>
              </p:cNvSpPr>
              <p:nvPr/>
            </p:nvSpPr>
            <p:spPr>
              <a:xfrm>
                <a:off x="1104972" y="1643724"/>
                <a:ext cx="1985736" cy="276999"/>
              </a:xfrm>
              <a:prstGeom prst="rect">
                <a:avLst/>
              </a:prstGeom>
              <a:blipFill rotWithShape="0">
                <a:blip r:embed="rId10"/>
                <a:stretch>
                  <a:fillRect l="-1227" r="-920"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533400" y="2453640"/>
                <a:ext cx="3255828" cy="369332"/>
              </a:xfrm>
              <a:prstGeom prst="rect">
                <a:avLst/>
              </a:prstGeom>
              <a:noFill/>
            </p:spPr>
            <p:txBody>
              <a:bodyPr wrap="none" rtlCol="0">
                <a:spAutoFit/>
              </a:bodyPr>
              <a:lstStyle/>
              <a:p>
                <a:r>
                  <a:rPr lang="en-US" dirty="0" smtClean="0"/>
                  <a:t>Case 2: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&lt;</m:t>
                        </m:r>
                        <m:r>
                          <a:rPr lang="en-US" b="0" i="1" smtClean="0">
                            <a:latin typeface="Cambria Math" panose="02040503050406030204" pitchFamily="18" charset="0"/>
                          </a:rPr>
                          <m:t>𝑙</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𝑟</m:t>
                    </m:r>
                  </m:oMath>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533400" y="2453640"/>
                <a:ext cx="3255828" cy="369332"/>
              </a:xfrm>
              <a:prstGeom prst="rect">
                <a:avLst/>
              </a:prstGeom>
              <a:blipFill rotWithShape="0">
                <a:blip r:embed="rId11"/>
                <a:stretch>
                  <a:fillRect l="-1685" t="-10000" b="-25000"/>
                </a:stretch>
              </a:blipFill>
            </p:spPr>
            <p:txBody>
              <a:bodyPr/>
              <a:lstStyle/>
              <a:p>
                <a:r>
                  <a:rPr lang="en-US">
                    <a:noFill/>
                  </a:rPr>
                  <a:t> </a:t>
                </a:r>
              </a:p>
            </p:txBody>
          </p:sp>
        </mc:Fallback>
      </mc:AlternateContent>
      <p:sp>
        <p:nvSpPr>
          <p:cNvPr id="25" name="Rectangle 24"/>
          <p:cNvSpPr/>
          <p:nvPr/>
        </p:nvSpPr>
        <p:spPr>
          <a:xfrm>
            <a:off x="4726841" y="3060722"/>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26840" y="3456962"/>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145942" y="3060722"/>
            <a:ext cx="1013460" cy="252919"/>
          </a:xfrm>
          <a:prstGeom prst="rect">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726840" y="3060722"/>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726840" y="3456962"/>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TextBox 29"/>
              <p:cNvSpPr txBox="1"/>
              <p:nvPr/>
            </p:nvSpPr>
            <p:spPr>
              <a:xfrm>
                <a:off x="4852906" y="2777485"/>
                <a:ext cx="1650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4852906" y="2777485"/>
                <a:ext cx="165045" cy="276999"/>
              </a:xfrm>
              <a:prstGeom prst="rect">
                <a:avLst/>
              </a:prstGeom>
              <a:blipFill rotWithShape="0">
                <a:blip r:embed="rId12"/>
                <a:stretch>
                  <a:fillRect l="-22222" r="-185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5570149" y="2777484"/>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5570149" y="2777484"/>
                <a:ext cx="186781" cy="276999"/>
              </a:xfrm>
              <a:prstGeom prst="rect">
                <a:avLst/>
              </a:prstGeom>
              <a:blipFill rotWithShape="0">
                <a:blip r:embed="rId13"/>
                <a:stretch>
                  <a:fillRect l="-20000" r="-16667"/>
                </a:stretch>
              </a:blipFill>
            </p:spPr>
            <p:txBody>
              <a:bodyPr/>
              <a:lstStyle/>
              <a:p>
                <a:r>
                  <a:rPr lang="en-US">
                    <a:noFill/>
                  </a:rPr>
                  <a:t> </a:t>
                </a:r>
              </a:p>
            </p:txBody>
          </p:sp>
        </mc:Fallback>
      </mc:AlternateContent>
      <p:sp>
        <p:nvSpPr>
          <p:cNvPr id="32" name="Rectangle 31"/>
          <p:cNvSpPr/>
          <p:nvPr/>
        </p:nvSpPr>
        <p:spPr>
          <a:xfrm>
            <a:off x="5694587" y="3458798"/>
            <a:ext cx="436534" cy="2529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p:cNvSpPr txBox="1"/>
              <p:nvPr/>
            </p:nvSpPr>
            <p:spPr>
              <a:xfrm>
                <a:off x="6293687" y="2735026"/>
                <a:ext cx="1669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6293687" y="2735026"/>
                <a:ext cx="166969" cy="276999"/>
              </a:xfrm>
              <a:prstGeom prst="rect">
                <a:avLst/>
              </a:prstGeom>
              <a:blipFill rotWithShape="0">
                <a:blip r:embed="rId14"/>
                <a:stretch>
                  <a:fillRect l="-21429" r="-14286"/>
                </a:stretch>
              </a:blipFill>
            </p:spPr>
            <p:txBody>
              <a:bodyPr/>
              <a:lstStyle/>
              <a:p>
                <a:r>
                  <a:rPr lang="en-US">
                    <a:noFill/>
                  </a:rPr>
                  <a:t> </a:t>
                </a:r>
              </a:p>
            </p:txBody>
          </p:sp>
        </mc:Fallback>
      </mc:AlternateContent>
      <p:sp>
        <p:nvSpPr>
          <p:cNvPr id="34" name="Rectangle 33"/>
          <p:cNvSpPr/>
          <p:nvPr/>
        </p:nvSpPr>
        <p:spPr>
          <a:xfrm>
            <a:off x="5483033" y="3456961"/>
            <a:ext cx="205741"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151755" y="3456961"/>
            <a:ext cx="325465"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p:cNvSpPr txBox="1"/>
              <p:nvPr/>
            </p:nvSpPr>
            <p:spPr>
              <a:xfrm>
                <a:off x="5503775" y="3715665"/>
                <a:ext cx="2270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oMath>
                  </m:oMathPara>
                </a14:m>
                <a:endParaRPr 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5503775" y="3715665"/>
                <a:ext cx="227049" cy="276999"/>
              </a:xfrm>
              <a:prstGeom prst="rect">
                <a:avLst/>
              </a:prstGeom>
              <a:blipFill rotWithShape="0">
                <a:blip r:embed="rId15"/>
                <a:stretch>
                  <a:fillRect l="-27027" r="-8108"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5207729" y="3715665"/>
                <a:ext cx="2323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oMath>
                  </m:oMathPara>
                </a14:m>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5207729" y="3715665"/>
                <a:ext cx="232371" cy="276999"/>
              </a:xfrm>
              <a:prstGeom prst="rect">
                <a:avLst/>
              </a:prstGeom>
              <a:blipFill rotWithShape="0">
                <a:blip r:embed="rId16"/>
                <a:stretch>
                  <a:fillRect l="-26316" r="-10526" b="-15556"/>
                </a:stretch>
              </a:blipFill>
            </p:spPr>
            <p:txBody>
              <a:bodyPr/>
              <a:lstStyle/>
              <a:p>
                <a:r>
                  <a:rPr lang="en-US">
                    <a:noFill/>
                  </a:rPr>
                  <a:t> </a:t>
                </a:r>
              </a:p>
            </p:txBody>
          </p:sp>
        </mc:Fallback>
      </mc:AlternateContent>
      <p:sp>
        <p:nvSpPr>
          <p:cNvPr id="38" name="Rectangle 37"/>
          <p:cNvSpPr/>
          <p:nvPr/>
        </p:nvSpPr>
        <p:spPr>
          <a:xfrm>
            <a:off x="6161654" y="3061920"/>
            <a:ext cx="392182" cy="2529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p:cNvSpPr txBox="1"/>
              <p:nvPr/>
            </p:nvSpPr>
            <p:spPr>
              <a:xfrm>
                <a:off x="1100957" y="3245614"/>
                <a:ext cx="10632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oMath>
                  </m:oMathPara>
                </a14:m>
                <a:endParaRPr lang="en-US" dirty="0" smtClean="0"/>
              </a:p>
            </p:txBody>
          </p:sp>
        </mc:Choice>
        <mc:Fallback xmlns="">
          <p:sp>
            <p:nvSpPr>
              <p:cNvPr id="39" name="TextBox 38"/>
              <p:cNvSpPr txBox="1">
                <a:spLocks noRot="1" noChangeAspect="1" noMove="1" noResize="1" noEditPoints="1" noAdjustHandles="1" noChangeArrowheads="1" noChangeShapeType="1" noTextEdit="1"/>
              </p:cNvSpPr>
              <p:nvPr/>
            </p:nvSpPr>
            <p:spPr>
              <a:xfrm>
                <a:off x="1100957" y="3245614"/>
                <a:ext cx="1063240" cy="276999"/>
              </a:xfrm>
              <a:prstGeom prst="rect">
                <a:avLst/>
              </a:prstGeom>
              <a:blipFill rotWithShape="0">
                <a:blip r:embed="rId17"/>
                <a:stretch>
                  <a:fillRect l="-2874" r="-2299"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1101111" y="2968615"/>
                <a:ext cx="18743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𝑟</m:t>
                      </m:r>
                    </m:oMath>
                  </m:oMathPara>
                </a14:m>
                <a:endParaRPr lang="en-US" dirty="0" smtClean="0"/>
              </a:p>
            </p:txBody>
          </p:sp>
        </mc:Choice>
        <mc:Fallback xmlns="">
          <p:sp>
            <p:nvSpPr>
              <p:cNvPr id="40" name="TextBox 39"/>
              <p:cNvSpPr txBox="1">
                <a:spLocks noRot="1" noChangeAspect="1" noMove="1" noResize="1" noEditPoints="1" noAdjustHandles="1" noChangeArrowheads="1" noChangeShapeType="1" noTextEdit="1"/>
              </p:cNvSpPr>
              <p:nvPr/>
            </p:nvSpPr>
            <p:spPr>
              <a:xfrm>
                <a:off x="1101111" y="2968615"/>
                <a:ext cx="1874359" cy="276999"/>
              </a:xfrm>
              <a:prstGeom prst="rect">
                <a:avLst/>
              </a:prstGeom>
              <a:blipFill rotWithShape="0">
                <a:blip r:embed="rId18"/>
                <a:stretch>
                  <a:fillRect l="-1303" r="-1303"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1104972" y="3569937"/>
                <a:ext cx="21588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𝑟</m:t>
                      </m:r>
                    </m:oMath>
                  </m:oMathPara>
                </a14:m>
                <a:endParaRPr lang="en-US" dirty="0" smtClean="0"/>
              </a:p>
            </p:txBody>
          </p:sp>
        </mc:Choice>
        <mc:Fallback xmlns="">
          <p:sp>
            <p:nvSpPr>
              <p:cNvPr id="41" name="TextBox 40"/>
              <p:cNvSpPr txBox="1">
                <a:spLocks noRot="1" noChangeAspect="1" noMove="1" noResize="1" noEditPoints="1" noAdjustHandles="1" noChangeArrowheads="1" noChangeShapeType="1" noTextEdit="1"/>
              </p:cNvSpPr>
              <p:nvPr/>
            </p:nvSpPr>
            <p:spPr>
              <a:xfrm>
                <a:off x="1104972" y="3569937"/>
                <a:ext cx="2158861" cy="276999"/>
              </a:xfrm>
              <a:prstGeom prst="rect">
                <a:avLst/>
              </a:prstGeom>
              <a:blipFill rotWithShape="0">
                <a:blip r:embed="rId19"/>
                <a:stretch>
                  <a:fillRect l="-1130" r="-847"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533400" y="4297680"/>
                <a:ext cx="2962221" cy="369332"/>
              </a:xfrm>
              <a:prstGeom prst="rect">
                <a:avLst/>
              </a:prstGeom>
              <a:noFill/>
            </p:spPr>
            <p:txBody>
              <a:bodyPr wrap="none" rtlCol="0">
                <a:spAutoFit/>
              </a:bodyPr>
              <a:lstStyle/>
              <a:p>
                <a:r>
                  <a:rPr lang="en-US" dirty="0" smtClean="0"/>
                  <a:t>Case 3: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r>
                          <a:rPr lang="en-US" b="0" i="1" smtClean="0">
                            <a:latin typeface="Cambria Math" panose="02040503050406030204" pitchFamily="18" charset="0"/>
                          </a:rPr>
                          <m:t>&lt;</m:t>
                        </m:r>
                        <m:r>
                          <a:rPr lang="en-US" b="0" i="1" smtClean="0">
                            <a:latin typeface="Cambria Math" panose="02040503050406030204" pitchFamily="18" charset="0"/>
                          </a:rPr>
                          <m:t>𝑙</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m:t>
                        </m:r>
                      </m:sub>
                    </m:sSub>
                  </m:oMath>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533400" y="4297680"/>
                <a:ext cx="2962221" cy="369332"/>
              </a:xfrm>
              <a:prstGeom prst="rect">
                <a:avLst/>
              </a:prstGeom>
              <a:blipFill rotWithShape="0">
                <a:blip r:embed="rId20"/>
                <a:stretch>
                  <a:fillRect l="-1856" t="-8197" b="-24590"/>
                </a:stretch>
              </a:blipFill>
            </p:spPr>
            <p:txBody>
              <a:bodyPr/>
              <a:lstStyle/>
              <a:p>
                <a:r>
                  <a:rPr lang="en-US">
                    <a:noFill/>
                  </a:rPr>
                  <a:t> </a:t>
                </a:r>
              </a:p>
            </p:txBody>
          </p:sp>
        </mc:Fallback>
      </mc:AlternateContent>
      <p:sp>
        <p:nvSpPr>
          <p:cNvPr id="43" name="Rectangle 42"/>
          <p:cNvSpPr/>
          <p:nvPr/>
        </p:nvSpPr>
        <p:spPr>
          <a:xfrm>
            <a:off x="4726842" y="4634042"/>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726841" y="5030282"/>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145943" y="4634042"/>
            <a:ext cx="1013460" cy="252919"/>
          </a:xfrm>
          <a:prstGeom prst="rect">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726841" y="4634042"/>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726841" y="5030282"/>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8" name="TextBox 47"/>
              <p:cNvSpPr txBox="1"/>
              <p:nvPr/>
            </p:nvSpPr>
            <p:spPr>
              <a:xfrm>
                <a:off x="4852907" y="4350805"/>
                <a:ext cx="1650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48" name="TextBox 47"/>
              <p:cNvSpPr txBox="1">
                <a:spLocks noRot="1" noChangeAspect="1" noMove="1" noResize="1" noEditPoints="1" noAdjustHandles="1" noChangeArrowheads="1" noChangeShapeType="1" noTextEdit="1"/>
              </p:cNvSpPr>
              <p:nvPr/>
            </p:nvSpPr>
            <p:spPr>
              <a:xfrm>
                <a:off x="4852907" y="4350805"/>
                <a:ext cx="165045" cy="276999"/>
              </a:xfrm>
              <a:prstGeom prst="rect">
                <a:avLst/>
              </a:prstGeom>
              <a:blipFill rotWithShape="0">
                <a:blip r:embed="rId21"/>
                <a:stretch>
                  <a:fillRect l="-22222" r="-185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570150" y="4350804"/>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49" name="TextBox 48"/>
              <p:cNvSpPr txBox="1">
                <a:spLocks noRot="1" noChangeAspect="1" noMove="1" noResize="1" noEditPoints="1" noAdjustHandles="1" noChangeArrowheads="1" noChangeShapeType="1" noTextEdit="1"/>
              </p:cNvSpPr>
              <p:nvPr/>
            </p:nvSpPr>
            <p:spPr>
              <a:xfrm>
                <a:off x="5570150" y="4350804"/>
                <a:ext cx="186781" cy="276999"/>
              </a:xfrm>
              <a:prstGeom prst="rect">
                <a:avLst/>
              </a:prstGeom>
              <a:blipFill rotWithShape="0">
                <a:blip r:embed="rId22"/>
                <a:stretch>
                  <a:fillRect l="-20000" r="-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507047" y="4358241"/>
                <a:ext cx="1669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p:txBody>
          </p:sp>
        </mc:Choice>
        <mc:Fallback xmlns="">
          <p:sp>
            <p:nvSpPr>
              <p:cNvPr id="51" name="TextBox 50"/>
              <p:cNvSpPr txBox="1">
                <a:spLocks noRot="1" noChangeAspect="1" noMove="1" noResize="1" noEditPoints="1" noAdjustHandles="1" noChangeArrowheads="1" noChangeShapeType="1" noTextEdit="1"/>
              </p:cNvSpPr>
              <p:nvPr/>
            </p:nvSpPr>
            <p:spPr>
              <a:xfrm>
                <a:off x="6507047" y="4358241"/>
                <a:ext cx="166969" cy="276999"/>
              </a:xfrm>
              <a:prstGeom prst="rect">
                <a:avLst/>
              </a:prstGeom>
              <a:blipFill rotWithShape="0">
                <a:blip r:embed="rId23"/>
                <a:stretch>
                  <a:fillRect l="-21429" r="-14286"/>
                </a:stretch>
              </a:blipFill>
            </p:spPr>
            <p:txBody>
              <a:bodyPr/>
              <a:lstStyle/>
              <a:p>
                <a:r>
                  <a:rPr lang="en-US">
                    <a:noFill/>
                  </a:rPr>
                  <a:t> </a:t>
                </a:r>
              </a:p>
            </p:txBody>
          </p:sp>
        </mc:Fallback>
      </mc:AlternateContent>
      <p:sp>
        <p:nvSpPr>
          <p:cNvPr id="52" name="Rectangle 51"/>
          <p:cNvSpPr/>
          <p:nvPr/>
        </p:nvSpPr>
        <p:spPr>
          <a:xfrm>
            <a:off x="5843175" y="5028678"/>
            <a:ext cx="307244"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151756" y="5030281"/>
            <a:ext cx="681992"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4" name="TextBox 53"/>
              <p:cNvSpPr txBox="1"/>
              <p:nvPr/>
            </p:nvSpPr>
            <p:spPr>
              <a:xfrm>
                <a:off x="6165013" y="4343846"/>
                <a:ext cx="2270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oMath>
                  </m:oMathPara>
                </a14:m>
                <a:endParaRPr lang="en-US" dirty="0"/>
              </a:p>
            </p:txBody>
          </p:sp>
        </mc:Choice>
        <mc:Fallback xmlns="">
          <p:sp>
            <p:nvSpPr>
              <p:cNvPr id="54" name="TextBox 53"/>
              <p:cNvSpPr txBox="1">
                <a:spLocks noRot="1" noChangeAspect="1" noMove="1" noResize="1" noEditPoints="1" noAdjustHandles="1" noChangeArrowheads="1" noChangeShapeType="1" noTextEdit="1"/>
              </p:cNvSpPr>
              <p:nvPr/>
            </p:nvSpPr>
            <p:spPr>
              <a:xfrm>
                <a:off x="6165013" y="4343846"/>
                <a:ext cx="227049" cy="276999"/>
              </a:xfrm>
              <a:prstGeom prst="rect">
                <a:avLst/>
              </a:prstGeom>
              <a:blipFill rotWithShape="0">
                <a:blip r:embed="rId24"/>
                <a:stretch>
                  <a:fillRect l="-26316" r="-7895"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5347840" y="5313065"/>
                <a:ext cx="2323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5347840" y="5313065"/>
                <a:ext cx="232371" cy="276999"/>
              </a:xfrm>
              <a:prstGeom prst="rect">
                <a:avLst/>
              </a:prstGeom>
              <a:blipFill rotWithShape="0">
                <a:blip r:embed="rId25"/>
                <a:stretch>
                  <a:fillRect l="-26316" r="-10526" b="-15556"/>
                </a:stretch>
              </a:blipFill>
            </p:spPr>
            <p:txBody>
              <a:bodyPr/>
              <a:lstStyle/>
              <a:p>
                <a:r>
                  <a:rPr lang="en-US">
                    <a:noFill/>
                  </a:rPr>
                  <a:t> </a:t>
                </a:r>
              </a:p>
            </p:txBody>
          </p:sp>
        </mc:Fallback>
      </mc:AlternateContent>
      <p:sp>
        <p:nvSpPr>
          <p:cNvPr id="56" name="Rectangle 55"/>
          <p:cNvSpPr/>
          <p:nvPr/>
        </p:nvSpPr>
        <p:spPr>
          <a:xfrm>
            <a:off x="6373208" y="4635240"/>
            <a:ext cx="392182" cy="2529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162004" y="4634041"/>
            <a:ext cx="205741"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6156624" y="5022691"/>
            <a:ext cx="211121"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9" name="TextBox 58"/>
              <p:cNvSpPr txBox="1"/>
              <p:nvPr/>
            </p:nvSpPr>
            <p:spPr>
              <a:xfrm>
                <a:off x="1193446" y="4680493"/>
                <a:ext cx="2612575" cy="391133"/>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𝑟</m:t>
                    </m:r>
                  </m:oMath>
                </a14:m>
                <a:r>
                  <a:rPr lang="en-US" dirty="0" smtClean="0"/>
                  <a:t> </a:t>
                </a:r>
              </a:p>
            </p:txBody>
          </p:sp>
        </mc:Choice>
        <mc:Fallback xmlns="">
          <p:sp>
            <p:nvSpPr>
              <p:cNvPr id="59" name="TextBox 58"/>
              <p:cNvSpPr txBox="1">
                <a:spLocks noRot="1" noChangeAspect="1" noMove="1" noResize="1" noEditPoints="1" noAdjustHandles="1" noChangeArrowheads="1" noChangeShapeType="1" noTextEdit="1"/>
              </p:cNvSpPr>
              <p:nvPr/>
            </p:nvSpPr>
            <p:spPr>
              <a:xfrm>
                <a:off x="1193446" y="4680493"/>
                <a:ext cx="2612575" cy="391133"/>
              </a:xfrm>
              <a:prstGeom prst="rect">
                <a:avLst/>
              </a:prstGeom>
              <a:blipFill rotWithShape="0">
                <a:blip r:embed="rId26"/>
                <a:stretch>
                  <a:fillRect l="-2336" b="-140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8147441" y="4575834"/>
                <a:ext cx="14977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1</m:t>
                          </m:r>
                          <m:r>
                            <a:rPr lang="en-US" i="1">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𝑎</m:t>
                      </m:r>
                    </m:oMath>
                  </m:oMathPara>
                </a14:m>
                <a:endParaRPr lang="en-US" dirty="0"/>
              </a:p>
            </p:txBody>
          </p:sp>
        </mc:Choice>
        <mc:Fallback xmlns="">
          <p:sp>
            <p:nvSpPr>
              <p:cNvPr id="60" name="TextBox 59"/>
              <p:cNvSpPr txBox="1">
                <a:spLocks noRot="1" noChangeAspect="1" noMove="1" noResize="1" noEditPoints="1" noAdjustHandles="1" noChangeArrowheads="1" noChangeShapeType="1" noTextEdit="1"/>
              </p:cNvSpPr>
              <p:nvPr/>
            </p:nvSpPr>
            <p:spPr>
              <a:xfrm>
                <a:off x="8147441" y="4575834"/>
                <a:ext cx="1497718" cy="369332"/>
              </a:xfrm>
              <a:prstGeom prst="rect">
                <a:avLst/>
              </a:prstGeom>
              <a:blipFill rotWithShape="0">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8692696" y="4886960"/>
                <a:ext cx="10881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12</m:t>
                          </m:r>
                        </m:sub>
                      </m:sSub>
                    </m:oMath>
                  </m:oMathPara>
                </a14:m>
                <a:endParaRPr lang="en-US" dirty="0"/>
              </a:p>
            </p:txBody>
          </p:sp>
        </mc:Choice>
        <mc:Fallback xmlns="">
          <p:sp>
            <p:nvSpPr>
              <p:cNvPr id="61" name="TextBox 60"/>
              <p:cNvSpPr txBox="1">
                <a:spLocks noRot="1" noChangeAspect="1" noMove="1" noResize="1" noEditPoints="1" noAdjustHandles="1" noChangeArrowheads="1" noChangeShapeType="1" noTextEdit="1"/>
              </p:cNvSpPr>
              <p:nvPr/>
            </p:nvSpPr>
            <p:spPr>
              <a:xfrm>
                <a:off x="8692696" y="4886960"/>
                <a:ext cx="1088118" cy="369332"/>
              </a:xfrm>
              <a:prstGeom prst="rect">
                <a:avLst/>
              </a:prstGeom>
              <a:blipFill rotWithShape="0">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8199454" y="5242551"/>
                <a:ext cx="15486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oMath>
                  </m:oMathPara>
                </a14:m>
                <a:endParaRPr lang="en-US" dirty="0"/>
              </a:p>
            </p:txBody>
          </p:sp>
        </mc:Choice>
        <mc:Fallback xmlns="">
          <p:sp>
            <p:nvSpPr>
              <p:cNvPr id="62" name="TextBox 61"/>
              <p:cNvSpPr txBox="1">
                <a:spLocks noRot="1" noChangeAspect="1" noMove="1" noResize="1" noEditPoints="1" noAdjustHandles="1" noChangeArrowheads="1" noChangeShapeType="1" noTextEdit="1"/>
              </p:cNvSpPr>
              <p:nvPr/>
            </p:nvSpPr>
            <p:spPr>
              <a:xfrm>
                <a:off x="8199454" y="5242551"/>
                <a:ext cx="1548629" cy="369332"/>
              </a:xfrm>
              <a:prstGeom prst="rect">
                <a:avLst/>
              </a:prstGeom>
              <a:blipFill rotWithShape="0">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8210098" y="5598142"/>
                <a:ext cx="153798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1</m:t>
                          </m:r>
                        </m:sub>
                      </m:sSub>
                    </m:oMath>
                  </m:oMathPara>
                </a14:m>
                <a:endParaRPr lang="en-US" dirty="0"/>
              </a:p>
            </p:txBody>
          </p:sp>
        </mc:Choice>
        <mc:Fallback xmlns="">
          <p:sp>
            <p:nvSpPr>
              <p:cNvPr id="63" name="TextBox 62"/>
              <p:cNvSpPr txBox="1">
                <a:spLocks noRot="1" noChangeAspect="1" noMove="1" noResize="1" noEditPoints="1" noAdjustHandles="1" noChangeArrowheads="1" noChangeShapeType="1" noTextEdit="1"/>
              </p:cNvSpPr>
              <p:nvPr/>
            </p:nvSpPr>
            <p:spPr>
              <a:xfrm>
                <a:off x="8210098" y="5598142"/>
                <a:ext cx="1537985" cy="369332"/>
              </a:xfrm>
              <a:prstGeom prst="rect">
                <a:avLst/>
              </a:prstGeom>
              <a:blipFill rotWithShape="0">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1124515" y="5505809"/>
                <a:ext cx="6710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i="1">
                          <a:latin typeface="Cambria Math" panose="02040503050406030204" pitchFamily="18" charset="0"/>
                        </a:rPr>
                        <m:t>𝑟</m:t>
                      </m:r>
                    </m:oMath>
                  </m:oMathPara>
                </a14:m>
                <a:endParaRPr lang="en-US" dirty="0" smtClean="0"/>
              </a:p>
            </p:txBody>
          </p:sp>
        </mc:Choice>
        <mc:Fallback xmlns="">
          <p:sp>
            <p:nvSpPr>
              <p:cNvPr id="65" name="TextBox 64"/>
              <p:cNvSpPr txBox="1">
                <a:spLocks noRot="1" noChangeAspect="1" noMove="1" noResize="1" noEditPoints="1" noAdjustHandles="1" noChangeArrowheads="1" noChangeShapeType="1" noTextEdit="1"/>
              </p:cNvSpPr>
              <p:nvPr/>
            </p:nvSpPr>
            <p:spPr>
              <a:xfrm>
                <a:off x="1124515" y="5505809"/>
                <a:ext cx="671081" cy="276999"/>
              </a:xfrm>
              <a:prstGeom prst="rect">
                <a:avLst/>
              </a:prstGeom>
              <a:blipFill rotWithShape="0">
                <a:blip r:embed="rId31"/>
                <a:stretch>
                  <a:fillRect l="-4505" r="-36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1175286" y="5062094"/>
                <a:ext cx="2296911" cy="391133"/>
              </a:xfrm>
              <a:prstGeom prst="rect">
                <a:avLst/>
              </a:prstGeom>
              <a:noFill/>
            </p:spPr>
            <p:txBody>
              <a:bodyPr wrap="none" lIns="0" tIns="0" rIns="0" bIns="0" rtlCol="0">
                <a:spAutoFit/>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r>
                      <a:rPr lang="en-US" i="1">
                        <a:latin typeface="Cambria Math" panose="02040503050406030204" pitchFamily="18" charset="0"/>
                      </a:rPr>
                      <m:t>)</m:t>
                    </m:r>
                  </m:oMath>
                </a14:m>
                <a:r>
                  <a:rPr lang="en-US" dirty="0" smtClean="0"/>
                  <a:t> </a:t>
                </a:r>
              </a:p>
            </p:txBody>
          </p:sp>
        </mc:Choice>
        <mc:Fallback xmlns="">
          <p:sp>
            <p:nvSpPr>
              <p:cNvPr id="66" name="TextBox 65"/>
              <p:cNvSpPr txBox="1">
                <a:spLocks noRot="1" noChangeAspect="1" noMove="1" noResize="1" noEditPoints="1" noAdjustHandles="1" noChangeArrowheads="1" noChangeShapeType="1" noTextEdit="1"/>
              </p:cNvSpPr>
              <p:nvPr/>
            </p:nvSpPr>
            <p:spPr>
              <a:xfrm>
                <a:off x="1175286" y="5062094"/>
                <a:ext cx="2296911" cy="391133"/>
              </a:xfrm>
              <a:prstGeom prst="rect">
                <a:avLst/>
              </a:prstGeom>
              <a:blipFill rotWithShape="0">
                <a:blip r:embed="rId32"/>
                <a:stretch>
                  <a:fillRect l="-2653" r="-1857" b="-13846"/>
                </a:stretch>
              </a:blipFill>
            </p:spPr>
            <p:txBody>
              <a:bodyPr/>
              <a:lstStyle/>
              <a:p>
                <a:r>
                  <a:rPr lang="en-US">
                    <a:noFill/>
                  </a:rPr>
                  <a:t> </a:t>
                </a:r>
              </a:p>
            </p:txBody>
          </p:sp>
        </mc:Fallback>
      </mc:AlternateContent>
    </p:spTree>
    <p:extLst>
      <p:ext uri="{BB962C8B-B14F-4D97-AF65-F5344CB8AC3E}">
        <p14:creationId xmlns:p14="http://schemas.microsoft.com/office/powerpoint/2010/main" val="3883120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716280" y="1485900"/>
                <a:ext cx="2403415" cy="369332"/>
              </a:xfrm>
              <a:prstGeom prst="rect">
                <a:avLst/>
              </a:prstGeom>
              <a:noFill/>
            </p:spPr>
            <p:txBody>
              <a:bodyPr wrap="none" rtlCol="0">
                <a:spAutoFit/>
              </a:bodyPr>
              <a:lstStyle/>
              <a:p>
                <a:r>
                  <a:rPr lang="en-US" dirty="0" smtClean="0"/>
                  <a:t>Case 4: </a:t>
                </a:r>
                <a14:m>
                  <m:oMath xmlns:m="http://schemas.openxmlformats.org/officeDocument/2006/math">
                    <m:r>
                      <a:rPr lang="en-US" b="0" i="0" smtClean="0">
                        <a:latin typeface="Cambria Math" panose="02040503050406030204" pitchFamily="18" charset="0"/>
                        <a:ea typeface="Cambria Math" panose="02040503050406030204" pitchFamily="18" charset="0"/>
                      </a:rPr>
                      <m:t>0</m:t>
                    </m:r>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𝑎</m:t>
                        </m:r>
                        <m:r>
                          <a:rPr lang="en-US" b="0" i="1" smtClean="0">
                            <a:latin typeface="Cambria Math" panose="02040503050406030204" pitchFamily="18" charset="0"/>
                          </a:rPr>
                          <m:t>&lt;</m:t>
                        </m:r>
                        <m:r>
                          <a:rPr lang="en-US" i="1">
                            <a:latin typeface="Cambria Math" panose="02040503050406030204" pitchFamily="18" charset="0"/>
                          </a:rPr>
                          <m:t>𝑙</m:t>
                        </m:r>
                      </m:e>
                      <m:sub>
                        <m:r>
                          <a:rPr lang="en-US" i="1">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oMath>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716280" y="1485900"/>
                <a:ext cx="2403415" cy="369332"/>
              </a:xfrm>
              <a:prstGeom prst="rect">
                <a:avLst/>
              </a:prstGeom>
              <a:blipFill rotWithShape="0">
                <a:blip r:embed="rId2"/>
                <a:stretch>
                  <a:fillRect l="-2284" t="-10000" b="-26667"/>
                </a:stretch>
              </a:blipFill>
            </p:spPr>
            <p:txBody>
              <a:bodyPr/>
              <a:lstStyle/>
              <a:p>
                <a:r>
                  <a:rPr lang="en-US">
                    <a:noFill/>
                  </a:rPr>
                  <a:t> </a:t>
                </a:r>
              </a:p>
            </p:txBody>
          </p:sp>
        </mc:Fallback>
      </mc:AlternateContent>
      <p:sp>
        <p:nvSpPr>
          <p:cNvPr id="3" name="Rectangle 2"/>
          <p:cNvSpPr/>
          <p:nvPr/>
        </p:nvSpPr>
        <p:spPr>
          <a:xfrm>
            <a:off x="3446682" y="1728772"/>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6681" y="2125012"/>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865783" y="1728772"/>
            <a:ext cx="1013460" cy="252919"/>
          </a:xfrm>
          <a:prstGeom prst="rect">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446681" y="1728772"/>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446681" y="2125012"/>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a:off x="3572747" y="1445535"/>
                <a:ext cx="1650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3572747" y="1445535"/>
                <a:ext cx="165045" cy="276999"/>
              </a:xfrm>
              <a:prstGeom prst="rect">
                <a:avLst/>
              </a:prstGeom>
              <a:blipFill rotWithShape="0">
                <a:blip r:embed="rId3"/>
                <a:stretch>
                  <a:fillRect l="-22222" r="-185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289990" y="1445534"/>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4289990" y="1445534"/>
                <a:ext cx="186781" cy="276999"/>
              </a:xfrm>
              <a:prstGeom prst="rect">
                <a:avLst/>
              </a:prstGeom>
              <a:blipFill rotWithShape="0">
                <a:blip r:embed="rId4"/>
                <a:stretch>
                  <a:fillRect l="-20000" r="-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445502" y="1452372"/>
                <a:ext cx="1669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5445502" y="1452372"/>
                <a:ext cx="166969" cy="276999"/>
              </a:xfrm>
              <a:prstGeom prst="rect">
                <a:avLst/>
              </a:prstGeom>
              <a:blipFill rotWithShape="0">
                <a:blip r:embed="rId5"/>
                <a:stretch>
                  <a:fillRect l="-21429" r="-14286"/>
                </a:stretch>
              </a:blipFill>
            </p:spPr>
            <p:txBody>
              <a:bodyPr/>
              <a:lstStyle/>
              <a:p>
                <a:r>
                  <a:rPr lang="en-US">
                    <a:noFill/>
                  </a:rPr>
                  <a:t> </a:t>
                </a:r>
              </a:p>
            </p:txBody>
          </p:sp>
        </mc:Fallback>
      </mc:AlternateContent>
      <p:sp>
        <p:nvSpPr>
          <p:cNvPr id="12" name="Rectangle 11"/>
          <p:cNvSpPr/>
          <p:nvPr/>
        </p:nvSpPr>
        <p:spPr>
          <a:xfrm>
            <a:off x="3871595" y="2125011"/>
            <a:ext cx="1215849"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p:cNvSpPr txBox="1"/>
              <p:nvPr/>
            </p:nvSpPr>
            <p:spPr>
              <a:xfrm>
                <a:off x="4884853" y="1438576"/>
                <a:ext cx="2270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4884853" y="1438576"/>
                <a:ext cx="227049" cy="276999"/>
              </a:xfrm>
              <a:prstGeom prst="rect">
                <a:avLst/>
              </a:prstGeom>
              <a:blipFill rotWithShape="0">
                <a:blip r:embed="rId6"/>
                <a:stretch>
                  <a:fillRect l="-26316" r="-7895"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4067680" y="2407795"/>
                <a:ext cx="2323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4067680" y="2407795"/>
                <a:ext cx="232371" cy="276999"/>
              </a:xfrm>
              <a:prstGeom prst="rect">
                <a:avLst/>
              </a:prstGeom>
              <a:blipFill rotWithShape="0">
                <a:blip r:embed="rId7"/>
                <a:stretch>
                  <a:fillRect l="-26316" r="-10526" b="-15556"/>
                </a:stretch>
              </a:blipFill>
            </p:spPr>
            <p:txBody>
              <a:bodyPr/>
              <a:lstStyle/>
              <a:p>
                <a:r>
                  <a:rPr lang="en-US">
                    <a:noFill/>
                  </a:rPr>
                  <a:t> </a:t>
                </a:r>
              </a:p>
            </p:txBody>
          </p:sp>
        </mc:Fallback>
      </mc:AlternateContent>
      <p:sp>
        <p:nvSpPr>
          <p:cNvPr id="15" name="Rectangle 14"/>
          <p:cNvSpPr/>
          <p:nvPr/>
        </p:nvSpPr>
        <p:spPr>
          <a:xfrm>
            <a:off x="5332896" y="1729371"/>
            <a:ext cx="392182" cy="2529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891271" y="1728771"/>
            <a:ext cx="205741"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110640" y="1729371"/>
            <a:ext cx="211121"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p:cNvSpPr txBox="1"/>
              <p:nvPr/>
            </p:nvSpPr>
            <p:spPr>
              <a:xfrm>
                <a:off x="1223832" y="1855230"/>
                <a:ext cx="14244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𝑟</m:t>
                      </m:r>
                    </m:oMath>
                  </m:oMathPara>
                </a14:m>
                <a:endParaRPr lang="en-US" dirty="0" smtClean="0"/>
              </a:p>
            </p:txBody>
          </p:sp>
        </mc:Choice>
        <mc:Fallback xmlns="">
          <p:sp>
            <p:nvSpPr>
              <p:cNvPr id="18" name="TextBox 17"/>
              <p:cNvSpPr txBox="1">
                <a:spLocks noRot="1" noChangeAspect="1" noMove="1" noResize="1" noEditPoints="1" noAdjustHandles="1" noChangeArrowheads="1" noChangeShapeType="1" noTextEdit="1"/>
              </p:cNvSpPr>
              <p:nvPr/>
            </p:nvSpPr>
            <p:spPr>
              <a:xfrm>
                <a:off x="1223832" y="1855230"/>
                <a:ext cx="1424493" cy="276999"/>
              </a:xfrm>
              <a:prstGeom prst="rect">
                <a:avLst/>
              </a:prstGeom>
              <a:blipFill rotWithShape="0">
                <a:blip r:embed="rId8"/>
                <a:stretch>
                  <a:fillRect l="-2146" r="-2146"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1171565" y="2132229"/>
                <a:ext cx="15131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1</m:t>
                          </m:r>
                        </m:sub>
                      </m:sSub>
                    </m:oMath>
                  </m:oMathPara>
                </a14:m>
                <a:endParaRPr lang="en-US" dirty="0" smtClean="0"/>
              </a:p>
            </p:txBody>
          </p:sp>
        </mc:Choice>
        <mc:Fallback xmlns="">
          <p:sp>
            <p:nvSpPr>
              <p:cNvPr id="19" name="TextBox 18"/>
              <p:cNvSpPr txBox="1">
                <a:spLocks noRot="1" noChangeAspect="1" noMove="1" noResize="1" noEditPoints="1" noAdjustHandles="1" noChangeArrowheads="1" noChangeShapeType="1" noTextEdit="1"/>
              </p:cNvSpPr>
              <p:nvPr/>
            </p:nvSpPr>
            <p:spPr>
              <a:xfrm>
                <a:off x="1171565" y="2132229"/>
                <a:ext cx="1513107" cy="276999"/>
              </a:xfrm>
              <a:prstGeom prst="rect">
                <a:avLst/>
              </a:prstGeom>
              <a:blipFill rotWithShape="0">
                <a:blip r:embed="rId9"/>
                <a:stretch>
                  <a:fillRect l="-2016" r="-1210"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1171565" y="2407795"/>
                <a:ext cx="1985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oMath>
                  </m:oMathPara>
                </a14:m>
                <a:endParaRPr lang="en-US" dirty="0" smtClean="0"/>
              </a:p>
            </p:txBody>
          </p:sp>
        </mc:Choice>
        <mc:Fallback xmlns="">
          <p:sp>
            <p:nvSpPr>
              <p:cNvPr id="20" name="TextBox 19"/>
              <p:cNvSpPr txBox="1">
                <a:spLocks noRot="1" noChangeAspect="1" noMove="1" noResize="1" noEditPoints="1" noAdjustHandles="1" noChangeArrowheads="1" noChangeShapeType="1" noTextEdit="1"/>
              </p:cNvSpPr>
              <p:nvPr/>
            </p:nvSpPr>
            <p:spPr>
              <a:xfrm>
                <a:off x="1171565" y="2407795"/>
                <a:ext cx="1985736" cy="276999"/>
              </a:xfrm>
              <a:prstGeom prst="rect">
                <a:avLst/>
              </a:prstGeom>
              <a:blipFill rotWithShape="0">
                <a:blip r:embed="rId10"/>
                <a:stretch>
                  <a:fillRect l="-1227" r="-613"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989500" y="3639323"/>
                <a:ext cx="2226700" cy="646331"/>
              </a:xfrm>
              <a:prstGeom prst="rect">
                <a:avLst/>
              </a:prstGeom>
              <a:noFill/>
            </p:spPr>
            <p:txBody>
              <a:bodyPr wrap="none" rtlCol="0">
                <a:spAutoFit/>
              </a:bodyPr>
              <a:lstStyle/>
              <a:p>
                <a:r>
                  <a:rPr lang="en-US" dirty="0" smtClean="0"/>
                  <a:t>Cases 2,3,4 have that:</a:t>
                </a:r>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2989500" y="3639323"/>
                <a:ext cx="2226700" cy="646331"/>
              </a:xfrm>
              <a:prstGeom prst="rect">
                <a:avLst/>
              </a:prstGeom>
              <a:blipFill rotWithShape="0">
                <a:blip r:embed="rId11"/>
                <a:stretch>
                  <a:fillRect l="-2186" t="-4717" r="-1913"/>
                </a:stretch>
              </a:blipFill>
            </p:spPr>
            <p:txBody>
              <a:bodyPr/>
              <a:lstStyle/>
              <a:p>
                <a:r>
                  <a:rPr lang="en-US">
                    <a:noFill/>
                  </a:rPr>
                  <a:t> </a:t>
                </a:r>
              </a:p>
            </p:txBody>
          </p:sp>
        </mc:Fallback>
      </mc:AlternateContent>
    </p:spTree>
    <p:extLst>
      <p:ext uri="{BB962C8B-B14F-4D97-AF65-F5344CB8AC3E}">
        <p14:creationId xmlns:p14="http://schemas.microsoft.com/office/powerpoint/2010/main" val="3063323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14300" y="2255520"/>
                <a:ext cx="2403415" cy="369332"/>
              </a:xfrm>
              <a:prstGeom prst="rect">
                <a:avLst/>
              </a:prstGeom>
              <a:noFill/>
            </p:spPr>
            <p:txBody>
              <a:bodyPr wrap="none" rtlCol="0">
                <a:spAutoFit/>
              </a:bodyPr>
              <a:lstStyle/>
              <a:p>
                <a:r>
                  <a:rPr lang="en-US" dirty="0" smtClean="0"/>
                  <a:t>Case 4: </a:t>
                </a:r>
                <a14:m>
                  <m:oMath xmlns:m="http://schemas.openxmlformats.org/officeDocument/2006/math">
                    <m:r>
                      <a:rPr lang="en-US" b="0" i="0" smtClean="0">
                        <a:latin typeface="Cambria Math" panose="02040503050406030204" pitchFamily="18" charset="0"/>
                        <a:ea typeface="Cambria Math" panose="02040503050406030204" pitchFamily="18" charset="0"/>
                      </a:rPr>
                      <m:t>0</m:t>
                    </m:r>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𝑎</m:t>
                        </m:r>
                        <m:r>
                          <a:rPr lang="en-US" b="0" i="1" smtClean="0">
                            <a:latin typeface="Cambria Math" panose="02040503050406030204" pitchFamily="18" charset="0"/>
                          </a:rPr>
                          <m:t>&lt;</m:t>
                        </m:r>
                        <m:r>
                          <a:rPr lang="en-US" i="1">
                            <a:latin typeface="Cambria Math" panose="02040503050406030204" pitchFamily="18" charset="0"/>
                          </a:rPr>
                          <m:t>𝑙</m:t>
                        </m:r>
                      </m:e>
                      <m:sub>
                        <m:r>
                          <a:rPr lang="en-US" i="1">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oMath>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114300" y="2255520"/>
                <a:ext cx="2403415" cy="369332"/>
              </a:xfrm>
              <a:prstGeom prst="rect">
                <a:avLst/>
              </a:prstGeom>
              <a:blipFill rotWithShape="0">
                <a:blip r:embed="rId2"/>
                <a:stretch>
                  <a:fillRect l="-2284"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429362" y="2644530"/>
                <a:ext cx="14244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oMath>
                  </m:oMathPara>
                </a14:m>
                <a:endParaRPr lang="en-US" dirty="0" smtClean="0"/>
              </a:p>
            </p:txBody>
          </p:sp>
        </mc:Choice>
        <mc:Fallback xmlns="">
          <p:sp>
            <p:nvSpPr>
              <p:cNvPr id="3" name="TextBox 2"/>
              <p:cNvSpPr txBox="1">
                <a:spLocks noRot="1" noChangeAspect="1" noMove="1" noResize="1" noEditPoints="1" noAdjustHandles="1" noChangeArrowheads="1" noChangeShapeType="1" noTextEdit="1"/>
              </p:cNvSpPr>
              <p:nvPr/>
            </p:nvSpPr>
            <p:spPr>
              <a:xfrm>
                <a:off x="429362" y="2644530"/>
                <a:ext cx="1424493" cy="276999"/>
              </a:xfrm>
              <a:prstGeom prst="rect">
                <a:avLst/>
              </a:prstGeom>
              <a:blipFill rotWithShape="0">
                <a:blip r:embed="rId3"/>
                <a:stretch>
                  <a:fillRect l="-2137" r="-1282"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429362" y="3096482"/>
                <a:ext cx="15131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1</m:t>
                          </m:r>
                        </m:sub>
                      </m:sSub>
                    </m:oMath>
                  </m:oMathPara>
                </a14:m>
                <a:endParaRPr lang="en-US" dirty="0" smtClean="0"/>
              </a:p>
            </p:txBody>
          </p:sp>
        </mc:Choice>
        <mc:Fallback xmlns="">
          <p:sp>
            <p:nvSpPr>
              <p:cNvPr id="4" name="TextBox 3"/>
              <p:cNvSpPr txBox="1">
                <a:spLocks noRot="1" noChangeAspect="1" noMove="1" noResize="1" noEditPoints="1" noAdjustHandles="1" noChangeArrowheads="1" noChangeShapeType="1" noTextEdit="1"/>
              </p:cNvSpPr>
              <p:nvPr/>
            </p:nvSpPr>
            <p:spPr>
              <a:xfrm>
                <a:off x="429362" y="3096482"/>
                <a:ext cx="1513107" cy="276999"/>
              </a:xfrm>
              <a:prstGeom prst="rect">
                <a:avLst/>
              </a:prstGeom>
              <a:blipFill rotWithShape="0">
                <a:blip r:embed="rId4"/>
                <a:stretch>
                  <a:fillRect l="-2008" r="-803"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29362" y="3536214"/>
                <a:ext cx="21780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m:t>
                      </m:r>
                    </m:oMath>
                  </m:oMathPara>
                </a14:m>
                <a:endParaRPr lang="en-US"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429362" y="3536214"/>
                <a:ext cx="2178097" cy="276999"/>
              </a:xfrm>
              <a:prstGeom prst="rect">
                <a:avLst/>
              </a:prstGeom>
              <a:blipFill rotWithShape="0">
                <a:blip r:embed="rId5"/>
                <a:stretch>
                  <a:fillRect l="-1117" t="-2174" r="-3352"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728446" y="2255518"/>
                <a:ext cx="2962221" cy="369332"/>
              </a:xfrm>
              <a:prstGeom prst="rect">
                <a:avLst/>
              </a:prstGeom>
              <a:noFill/>
            </p:spPr>
            <p:txBody>
              <a:bodyPr wrap="none" rtlCol="0">
                <a:spAutoFit/>
              </a:bodyPr>
              <a:lstStyle/>
              <a:p>
                <a:r>
                  <a:rPr lang="en-US" dirty="0" smtClean="0"/>
                  <a:t>Case 3: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r>
                          <a:rPr lang="en-US" b="0" i="1" smtClean="0">
                            <a:latin typeface="Cambria Math" panose="02040503050406030204" pitchFamily="18" charset="0"/>
                          </a:rPr>
                          <m:t>&lt;</m:t>
                        </m:r>
                        <m:r>
                          <a:rPr lang="en-US" b="0" i="1" smtClean="0">
                            <a:latin typeface="Cambria Math" panose="02040503050406030204" pitchFamily="18" charset="0"/>
                          </a:rPr>
                          <m:t>𝑙</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m:t>
                        </m:r>
                      </m:sub>
                    </m:sSub>
                  </m:oMath>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2728446" y="2255518"/>
                <a:ext cx="2962221" cy="369332"/>
              </a:xfrm>
              <a:prstGeom prst="rect">
                <a:avLst/>
              </a:prstGeom>
              <a:blipFill rotWithShape="0">
                <a:blip r:embed="rId6"/>
                <a:stretch>
                  <a:fillRect l="-1852"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078092" y="2624850"/>
                <a:ext cx="2612575" cy="391133"/>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𝑟</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r>
                      <a:rPr lang="en-US" b="0" i="1" smtClean="0">
                        <a:latin typeface="Cambria Math" panose="02040503050406030204" pitchFamily="18" charset="0"/>
                      </a:rPr>
                      <m:t>)</m:t>
                    </m:r>
                  </m:oMath>
                </a14:m>
                <a:r>
                  <a:rPr lang="en-US" dirty="0" smtClean="0"/>
                  <a:t> </a:t>
                </a:r>
              </a:p>
            </p:txBody>
          </p:sp>
        </mc:Choice>
        <mc:Fallback xmlns="">
          <p:sp>
            <p:nvSpPr>
              <p:cNvPr id="7" name="TextBox 6"/>
              <p:cNvSpPr txBox="1">
                <a:spLocks noRot="1" noChangeAspect="1" noMove="1" noResize="1" noEditPoints="1" noAdjustHandles="1" noChangeArrowheads="1" noChangeShapeType="1" noTextEdit="1"/>
              </p:cNvSpPr>
              <p:nvPr/>
            </p:nvSpPr>
            <p:spPr>
              <a:xfrm>
                <a:off x="3078092" y="2624850"/>
                <a:ext cx="2612575" cy="391133"/>
              </a:xfrm>
              <a:prstGeom prst="rect">
                <a:avLst/>
              </a:prstGeom>
              <a:blipFill rotWithShape="0">
                <a:blip r:embed="rId7"/>
                <a:stretch>
                  <a:fillRect l="-2331" r="-1399" b="-140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055708" y="3573602"/>
                <a:ext cx="6710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i="1">
                          <a:latin typeface="Cambria Math" panose="02040503050406030204" pitchFamily="18" charset="0"/>
                        </a:rPr>
                        <m:t>𝑟</m:t>
                      </m:r>
                    </m:oMath>
                  </m:oMathPara>
                </a14:m>
                <a:endParaRPr lang="en-US" dirty="0" smtClean="0"/>
              </a:p>
            </p:txBody>
          </p:sp>
        </mc:Choice>
        <mc:Fallback xmlns="">
          <p:sp>
            <p:nvSpPr>
              <p:cNvPr id="8" name="TextBox 7"/>
              <p:cNvSpPr txBox="1">
                <a:spLocks noRot="1" noChangeAspect="1" noMove="1" noResize="1" noEditPoints="1" noAdjustHandles="1" noChangeArrowheads="1" noChangeShapeType="1" noTextEdit="1"/>
              </p:cNvSpPr>
              <p:nvPr/>
            </p:nvSpPr>
            <p:spPr>
              <a:xfrm>
                <a:off x="3055708" y="3573602"/>
                <a:ext cx="671081" cy="276999"/>
              </a:xfrm>
              <a:prstGeom prst="rect">
                <a:avLst/>
              </a:prstGeom>
              <a:blipFill rotWithShape="0">
                <a:blip r:embed="rId8"/>
                <a:stretch>
                  <a:fillRect l="-4545" r="-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078092" y="3076804"/>
                <a:ext cx="2296911" cy="391133"/>
              </a:xfrm>
              <a:prstGeom prst="rect">
                <a:avLst/>
              </a:prstGeom>
              <a:noFill/>
            </p:spPr>
            <p:txBody>
              <a:bodyPr wrap="none" lIns="0" tIns="0" rIns="0" bIns="0" rtlCol="0">
                <a:spAutoFit/>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r>
                      <a:rPr lang="en-US" i="1">
                        <a:latin typeface="Cambria Math" panose="02040503050406030204" pitchFamily="18" charset="0"/>
                      </a:rPr>
                      <m:t>)</m:t>
                    </m:r>
                  </m:oMath>
                </a14:m>
                <a:r>
                  <a:rPr lang="en-US" dirty="0" smtClean="0"/>
                  <a:t> </a:t>
                </a:r>
              </a:p>
            </p:txBody>
          </p:sp>
        </mc:Choice>
        <mc:Fallback xmlns="">
          <p:sp>
            <p:nvSpPr>
              <p:cNvPr id="9" name="TextBox 8"/>
              <p:cNvSpPr txBox="1">
                <a:spLocks noRot="1" noChangeAspect="1" noMove="1" noResize="1" noEditPoints="1" noAdjustHandles="1" noChangeArrowheads="1" noChangeShapeType="1" noTextEdit="1"/>
              </p:cNvSpPr>
              <p:nvPr/>
            </p:nvSpPr>
            <p:spPr>
              <a:xfrm>
                <a:off x="3078092" y="3076804"/>
                <a:ext cx="2296911" cy="391133"/>
              </a:xfrm>
              <a:prstGeom prst="rect">
                <a:avLst/>
              </a:prstGeom>
              <a:blipFill rotWithShape="0">
                <a:blip r:embed="rId9"/>
                <a:stretch>
                  <a:fillRect l="-2653" r="-1857" b="-140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821914" y="2245334"/>
                <a:ext cx="3255828" cy="369332"/>
              </a:xfrm>
              <a:prstGeom prst="rect">
                <a:avLst/>
              </a:prstGeom>
              <a:noFill/>
            </p:spPr>
            <p:txBody>
              <a:bodyPr wrap="none" rtlCol="0">
                <a:spAutoFit/>
              </a:bodyPr>
              <a:lstStyle/>
              <a:p>
                <a:r>
                  <a:rPr lang="en-US" dirty="0" smtClean="0"/>
                  <a:t>Case 2: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&lt;</m:t>
                        </m:r>
                        <m:r>
                          <a:rPr lang="en-US" b="0" i="1" smtClean="0">
                            <a:latin typeface="Cambria Math" panose="02040503050406030204" pitchFamily="18" charset="0"/>
                          </a:rPr>
                          <m:t>𝑙</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𝑟</m:t>
                    </m:r>
                  </m:oMath>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5821914" y="2245334"/>
                <a:ext cx="3255828" cy="369332"/>
              </a:xfrm>
              <a:prstGeom prst="rect">
                <a:avLst/>
              </a:prstGeom>
              <a:blipFill rotWithShape="0">
                <a:blip r:embed="rId10"/>
                <a:stretch>
                  <a:fillRect l="-1498"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112268" y="3084681"/>
                <a:ext cx="10632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oMath>
                  </m:oMathPara>
                </a14:m>
                <a:endParaRPr lang="en-US" dirty="0" smtClean="0"/>
              </a:p>
            </p:txBody>
          </p:sp>
        </mc:Choice>
        <mc:Fallback xmlns="">
          <p:sp>
            <p:nvSpPr>
              <p:cNvPr id="11" name="TextBox 10"/>
              <p:cNvSpPr txBox="1">
                <a:spLocks noRot="1" noChangeAspect="1" noMove="1" noResize="1" noEditPoints="1" noAdjustHandles="1" noChangeArrowheads="1" noChangeShapeType="1" noTextEdit="1"/>
              </p:cNvSpPr>
              <p:nvPr/>
            </p:nvSpPr>
            <p:spPr>
              <a:xfrm>
                <a:off x="6112268" y="3084681"/>
                <a:ext cx="1063240" cy="276999"/>
              </a:xfrm>
              <a:prstGeom prst="rect">
                <a:avLst/>
              </a:prstGeom>
              <a:blipFill rotWithShape="0">
                <a:blip r:embed="rId11"/>
                <a:stretch>
                  <a:fillRect l="-2874" r="-2299"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176567" y="2671064"/>
                <a:ext cx="1874359" cy="276999"/>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𝑟</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oMath>
                </a14:m>
                <a:r>
                  <a:rPr lang="en-US" dirty="0" smtClean="0"/>
                  <a:t> </a:t>
                </a:r>
              </a:p>
            </p:txBody>
          </p:sp>
        </mc:Choice>
        <mc:Fallback xmlns="">
          <p:sp>
            <p:nvSpPr>
              <p:cNvPr id="12" name="TextBox 11"/>
              <p:cNvSpPr txBox="1">
                <a:spLocks noRot="1" noChangeAspect="1" noMove="1" noResize="1" noEditPoints="1" noAdjustHandles="1" noChangeArrowheads="1" noChangeShapeType="1" noTextEdit="1"/>
              </p:cNvSpPr>
              <p:nvPr/>
            </p:nvSpPr>
            <p:spPr>
              <a:xfrm>
                <a:off x="6176567" y="2671064"/>
                <a:ext cx="1874359" cy="276999"/>
              </a:xfrm>
              <a:prstGeom prst="rect">
                <a:avLst/>
              </a:prstGeom>
              <a:blipFill rotWithShape="0">
                <a:blip r:embed="rId12"/>
                <a:stretch>
                  <a:fillRect l="-3247"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112268" y="3528634"/>
                <a:ext cx="23696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smtClean="0"/>
              </a:p>
            </p:txBody>
          </p:sp>
        </mc:Choice>
        <mc:Fallback xmlns="">
          <p:sp>
            <p:nvSpPr>
              <p:cNvPr id="13" name="TextBox 12"/>
              <p:cNvSpPr txBox="1">
                <a:spLocks noRot="1" noChangeAspect="1" noMove="1" noResize="1" noEditPoints="1" noAdjustHandles="1" noChangeArrowheads="1" noChangeShapeType="1" noTextEdit="1"/>
              </p:cNvSpPr>
              <p:nvPr/>
            </p:nvSpPr>
            <p:spPr>
              <a:xfrm>
                <a:off x="6112268" y="3528634"/>
                <a:ext cx="2369688" cy="276999"/>
              </a:xfrm>
              <a:prstGeom prst="rect">
                <a:avLst/>
              </a:prstGeom>
              <a:blipFill rotWithShape="0">
                <a:blip r:embed="rId13"/>
                <a:stretch>
                  <a:fillRect l="-1031" t="-2222" r="-3351"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9077742" y="2268192"/>
                <a:ext cx="2860527" cy="369332"/>
              </a:xfrm>
              <a:prstGeom prst="rect">
                <a:avLst/>
              </a:prstGeom>
              <a:noFill/>
            </p:spPr>
            <p:txBody>
              <a:bodyPr wrap="none" rtlCol="0">
                <a:spAutoFit/>
              </a:bodyPr>
              <a:lstStyle/>
              <a:p>
                <a:r>
                  <a:rPr lang="en-US" dirty="0" smtClean="0"/>
                  <a:t>Case 1: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𝑟</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&lt;∞</m:t>
                    </m:r>
                  </m:oMath>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9077742" y="2268192"/>
                <a:ext cx="2860527" cy="369332"/>
              </a:xfrm>
              <a:prstGeom prst="rect">
                <a:avLst/>
              </a:prstGeom>
              <a:blipFill rotWithShape="0">
                <a:blip r:embed="rId14"/>
                <a:stretch>
                  <a:fillRect l="-170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9343062" y="3149329"/>
                <a:ext cx="19279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𝑟</m:t>
                      </m:r>
                    </m:oMath>
                  </m:oMathPara>
                </a14:m>
                <a:endParaRPr lang="en-US" dirty="0" smtClean="0"/>
              </a:p>
            </p:txBody>
          </p:sp>
        </mc:Choice>
        <mc:Fallback xmlns="">
          <p:sp>
            <p:nvSpPr>
              <p:cNvPr id="16" name="TextBox 15"/>
              <p:cNvSpPr txBox="1">
                <a:spLocks noRot="1" noChangeAspect="1" noMove="1" noResize="1" noEditPoints="1" noAdjustHandles="1" noChangeArrowheads="1" noChangeShapeType="1" noTextEdit="1"/>
              </p:cNvSpPr>
              <p:nvPr/>
            </p:nvSpPr>
            <p:spPr>
              <a:xfrm>
                <a:off x="9343062" y="3149329"/>
                <a:ext cx="1927964" cy="276999"/>
              </a:xfrm>
              <a:prstGeom prst="rect">
                <a:avLst/>
              </a:prstGeom>
              <a:blipFill rotWithShape="0">
                <a:blip r:embed="rId15"/>
                <a:stretch>
                  <a:fillRect l="-2848" t="-4444" r="-1266"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9343062" y="3593282"/>
                <a:ext cx="27351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e>
                      </m:d>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US" dirty="0" smtClean="0"/>
              </a:p>
            </p:txBody>
          </p:sp>
        </mc:Choice>
        <mc:Fallback xmlns="">
          <p:sp>
            <p:nvSpPr>
              <p:cNvPr id="17" name="TextBox 16"/>
              <p:cNvSpPr txBox="1">
                <a:spLocks noRot="1" noChangeAspect="1" noMove="1" noResize="1" noEditPoints="1" noAdjustHandles="1" noChangeArrowheads="1" noChangeShapeType="1" noTextEdit="1"/>
              </p:cNvSpPr>
              <p:nvPr/>
            </p:nvSpPr>
            <p:spPr>
              <a:xfrm>
                <a:off x="9343062" y="3593282"/>
                <a:ext cx="2735172" cy="276999"/>
              </a:xfrm>
              <a:prstGeom prst="rect">
                <a:avLst/>
              </a:prstGeom>
              <a:blipFill rotWithShape="0">
                <a:blip r:embed="rId16"/>
                <a:stretch>
                  <a:fillRect l="-893" t="-2174" r="-2902"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325594" y="5930889"/>
                <a:ext cx="541904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up>
                      </m:s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max</m:t>
                              </m:r>
                            </m:fName>
                            <m:e>
                              <m:d>
                                <m:dPr>
                                  <m:begChr m:val="{"/>
                                  <m:endChr m:val="}"/>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r>
                                <m:rPr>
                                  <m:sty m:val="p"/>
                                </m:rPr>
                                <a:rPr lang="en-US">
                                  <a:latin typeface="Cambria Math" panose="02040503050406030204" pitchFamily="18" charset="0"/>
                                </a:rPr>
                                <m:t>min</m:t>
                              </m:r>
                              <m:d>
                                <m:dPr>
                                  <m:begChr m:val="{"/>
                                  <m:endChr m:val="}"/>
                                  <m:ctrlPr>
                                    <a:rPr lang="en-US" i="1">
                                      <a:latin typeface="Cambria Math" panose="02040503050406030204" pitchFamily="18" charset="0"/>
                                    </a:rPr>
                                  </m:ctrlPr>
                                </m:dPr>
                                <m:e>
                                  <m:r>
                                    <a:rPr lang="en-US" i="1">
                                      <a:latin typeface="Cambria Math" panose="02040503050406030204" pitchFamily="18" charset="0"/>
                                    </a:rPr>
                                    <m:t>0,</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e>
                                  </m:d>
                                  <m:r>
                                    <a:rPr lang="en-US" i="1">
                                      <a:latin typeface="Cambria Math" panose="02040503050406030204" pitchFamily="18" charset="0"/>
                                    </a:rPr>
                                    <m:t>−</m:t>
                                  </m:r>
                                  <m:r>
                                    <a:rPr lang="en-US" i="1">
                                      <a:latin typeface="Cambria Math" panose="02040503050406030204" pitchFamily="18" charset="0"/>
                                    </a:rPr>
                                    <m:t>𝑎</m:t>
                                  </m:r>
                                </m:e>
                              </m:d>
                            </m:e>
                          </m:func>
                        </m:e>
                      </m:d>
                    </m:oMath>
                  </m:oMathPara>
                </a14:m>
                <a:endParaRPr lang="en-US" dirty="0" smtClean="0"/>
              </a:p>
            </p:txBody>
          </p:sp>
        </mc:Choice>
        <mc:Fallback xmlns="">
          <p:sp>
            <p:nvSpPr>
              <p:cNvPr id="18" name="TextBox 17"/>
              <p:cNvSpPr txBox="1">
                <a:spLocks noRot="1" noChangeAspect="1" noMove="1" noResize="1" noEditPoints="1" noAdjustHandles="1" noChangeArrowheads="1" noChangeShapeType="1" noTextEdit="1"/>
              </p:cNvSpPr>
              <p:nvPr/>
            </p:nvSpPr>
            <p:spPr>
              <a:xfrm>
                <a:off x="2325594" y="5930889"/>
                <a:ext cx="5419048" cy="276999"/>
              </a:xfrm>
              <a:prstGeom prst="rect">
                <a:avLst/>
              </a:prstGeom>
              <a:blipFill rotWithShape="0">
                <a:blip r:embed="rId17"/>
                <a:stretch>
                  <a:fillRect l="-112" t="-2222"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2411448" y="5473885"/>
                <a:ext cx="6070508" cy="412036"/>
              </a:xfrm>
              <a:prstGeom prst="rect">
                <a:avLst/>
              </a:prstGeom>
              <a:noFill/>
            </p:spPr>
            <p:txBody>
              <a:bodyPr wrap="none" lIns="0" tIns="0" rIns="0" bIns="0" rtlCol="0">
                <a:spAutoFit/>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m:rPr>
                        <m:sty m:val="p"/>
                      </m:rPr>
                      <a:rPr lang="en-US">
                        <a:latin typeface="Cambria Math" panose="02040503050406030204" pitchFamily="18" charset="0"/>
                      </a:rPr>
                      <m:t>min</m:t>
                    </m:r>
                    <m:d>
                      <m:dPr>
                        <m:begChr m:val="{"/>
                        <m:endChr m:val="}"/>
                        <m:ctrlPr>
                          <a:rPr lang="en-US"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d>
                          <m:dPr>
                            <m:ctrlPr>
                              <a:rPr lang="en-US" i="1" smtClean="0">
                                <a:latin typeface="Cambria Math" panose="02040503050406030204" pitchFamily="18" charset="0"/>
                              </a:rPr>
                            </m:ctrlPr>
                          </m:dPr>
                          <m:e>
                            <m:r>
                              <a:rPr lang="en-US" i="1">
                                <a:latin typeface="Cambria Math" panose="02040503050406030204" pitchFamily="18" charset="0"/>
                              </a:rPr>
                              <m:t>𝑎</m:t>
                            </m:r>
                            <m:r>
                              <a:rPr lang="en-US" b="0" i="1" smtClean="0">
                                <a:latin typeface="Cambria Math" panose="02040503050406030204" pitchFamily="18" charset="0"/>
                              </a:rPr>
                              <m:t>+</m:t>
                            </m:r>
                            <m:r>
                              <m:rPr>
                                <m:sty m:val="p"/>
                              </m:rPr>
                              <a:rPr lang="en-US" b="0" i="0" smtClean="0">
                                <a:latin typeface="Cambria Math" panose="02040503050406030204" pitchFamily="18" charset="0"/>
                              </a:rPr>
                              <m:t>max</m:t>
                            </m:r>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r>
                                  <a:rPr lang="en-US" i="1">
                                    <a:latin typeface="Cambria Math" panose="02040503050406030204" pitchFamily="18" charset="0"/>
                                  </a:rPr>
                                  <m:t>+</m:t>
                                </m:r>
                                <m:r>
                                  <m:rPr>
                                    <m:sty m:val="p"/>
                                  </m:rPr>
                                  <a:rPr lang="en-US">
                                    <a:latin typeface="Cambria Math" panose="02040503050406030204" pitchFamily="18" charset="0"/>
                                  </a:rPr>
                                  <m:t>min</m:t>
                                </m:r>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e>
                                </m:d>
                                <m:r>
                                  <a:rPr lang="en-US" b="0" i="1" smtClean="0">
                                    <a:latin typeface="Cambria Math" panose="02040503050406030204" pitchFamily="18" charset="0"/>
                                  </a:rPr>
                                  <m:t>,</m:t>
                                </m:r>
                                <m:r>
                                  <a:rPr lang="en-US" b="0" i="1" smtClean="0">
                                    <a:latin typeface="Cambria Math" panose="02040503050406030204" pitchFamily="18" charset="0"/>
                                  </a:rPr>
                                  <m:t>𝑎</m:t>
                                </m:r>
                              </m:e>
                            </m:d>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𝑟</m:t>
                        </m:r>
                      </m:e>
                    </m:d>
                  </m:oMath>
                </a14:m>
                <a:r>
                  <a:rPr lang="en-US" dirty="0" smtClean="0"/>
                  <a:t> </a:t>
                </a:r>
              </a:p>
            </p:txBody>
          </p:sp>
        </mc:Choice>
        <mc:Fallback xmlns="">
          <p:sp>
            <p:nvSpPr>
              <p:cNvPr id="19" name="TextBox 18"/>
              <p:cNvSpPr txBox="1">
                <a:spLocks noRot="1" noChangeAspect="1" noMove="1" noResize="1" noEditPoints="1" noAdjustHandles="1" noChangeArrowheads="1" noChangeShapeType="1" noTextEdit="1"/>
              </p:cNvSpPr>
              <p:nvPr/>
            </p:nvSpPr>
            <p:spPr>
              <a:xfrm>
                <a:off x="2411448" y="5473885"/>
                <a:ext cx="6070508" cy="412036"/>
              </a:xfrm>
              <a:prstGeom prst="rect">
                <a:avLst/>
              </a:prstGeom>
              <a:blipFill rotWithShape="0">
                <a:blip r:embed="rId18"/>
                <a:stretch>
                  <a:fillRect l="-1005" b="-102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2404330" y="5043549"/>
                <a:ext cx="4771178" cy="391133"/>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𝑟</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r>
                          <a:rPr lang="en-US" i="1">
                            <a:latin typeface="Cambria Math" panose="02040503050406030204" pitchFamily="18" charset="0"/>
                          </a:rPr>
                          <m:t>+</m:t>
                        </m:r>
                        <m:r>
                          <m:rPr>
                            <m:sty m:val="p"/>
                          </m:rPr>
                          <a:rPr lang="en-US">
                            <a:latin typeface="Cambria Math" panose="02040503050406030204" pitchFamily="18" charset="0"/>
                          </a:rPr>
                          <m:t>max</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r>
                              <a:rPr lang="en-US" i="1">
                                <a:latin typeface="Cambria Math" panose="02040503050406030204" pitchFamily="18" charset="0"/>
                              </a:rPr>
                              <m:t>,</m:t>
                            </m:r>
                            <m:r>
                              <m:rPr>
                                <m:sty m:val="p"/>
                              </m:rPr>
                              <a:rPr lang="en-US">
                                <a:latin typeface="Cambria Math" panose="02040503050406030204" pitchFamily="18" charset="0"/>
                              </a:rPr>
                              <m:t>m</m:t>
                            </m:r>
                            <m:r>
                              <m:rPr>
                                <m:sty m:val="p"/>
                              </m:rPr>
                              <a:rPr lang="en-US" b="0" i="0" smtClean="0">
                                <a:latin typeface="Cambria Math" panose="02040503050406030204" pitchFamily="18" charset="0"/>
                              </a:rPr>
                              <m:t>in</m:t>
                            </m:r>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e>
                        </m:d>
                      </m:e>
                    </m:d>
                  </m:oMath>
                </a14:m>
                <a:r>
                  <a:rPr lang="en-US" dirty="0" smtClean="0"/>
                  <a:t> </a:t>
                </a:r>
              </a:p>
            </p:txBody>
          </p:sp>
        </mc:Choice>
        <mc:Fallback xmlns="">
          <p:sp>
            <p:nvSpPr>
              <p:cNvPr id="20" name="TextBox 19"/>
              <p:cNvSpPr txBox="1">
                <a:spLocks noRot="1" noChangeAspect="1" noMove="1" noResize="1" noEditPoints="1" noAdjustHandles="1" noChangeArrowheads="1" noChangeShapeType="1" noTextEdit="1"/>
              </p:cNvSpPr>
              <p:nvPr/>
            </p:nvSpPr>
            <p:spPr>
              <a:xfrm>
                <a:off x="2404330" y="5043549"/>
                <a:ext cx="4771178" cy="391133"/>
              </a:xfrm>
              <a:prstGeom prst="rect">
                <a:avLst/>
              </a:prstGeom>
              <a:blipFill rotWithShape="0">
                <a:blip r:embed="rId19"/>
                <a:stretch>
                  <a:fillRect l="-1277" b="-1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9343062" y="2699904"/>
                <a:ext cx="1874359" cy="276999"/>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𝑟</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oMath>
                </a14:m>
                <a:r>
                  <a:rPr lang="en-US" dirty="0" smtClean="0"/>
                  <a:t> </a:t>
                </a:r>
              </a:p>
            </p:txBody>
          </p:sp>
        </mc:Choice>
        <mc:Fallback xmlns="">
          <p:sp>
            <p:nvSpPr>
              <p:cNvPr id="22" name="TextBox 21"/>
              <p:cNvSpPr txBox="1">
                <a:spLocks noRot="1" noChangeAspect="1" noMove="1" noResize="1" noEditPoints="1" noAdjustHandles="1" noChangeArrowheads="1" noChangeShapeType="1" noTextEdit="1"/>
              </p:cNvSpPr>
              <p:nvPr/>
            </p:nvSpPr>
            <p:spPr>
              <a:xfrm>
                <a:off x="9343062" y="2699904"/>
                <a:ext cx="1874359" cy="276999"/>
              </a:xfrm>
              <a:prstGeom prst="rect">
                <a:avLst/>
              </a:prstGeom>
              <a:blipFill rotWithShape="0">
                <a:blip r:embed="rId20"/>
                <a:stretch>
                  <a:fillRect l="-3257" b="-15556"/>
                </a:stretch>
              </a:blipFill>
            </p:spPr>
            <p:txBody>
              <a:bodyPr/>
              <a:lstStyle/>
              <a:p>
                <a:r>
                  <a:rPr lang="en-US">
                    <a:noFill/>
                  </a:rPr>
                  <a:t> </a:t>
                </a:r>
              </a:p>
            </p:txBody>
          </p:sp>
        </mc:Fallback>
      </mc:AlternateContent>
    </p:spTree>
    <p:extLst>
      <p:ext uri="{BB962C8B-B14F-4D97-AF65-F5344CB8AC3E}">
        <p14:creationId xmlns:p14="http://schemas.microsoft.com/office/powerpoint/2010/main" val="1185298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179250" y="92957"/>
                <a:ext cx="10866436" cy="523220"/>
              </a:xfrm>
              <a:prstGeom prst="rect">
                <a:avLst/>
              </a:prstGeom>
              <a:noFill/>
            </p:spPr>
            <p:txBody>
              <a:bodyPr wrap="none" rtlCol="0">
                <a:spAutoFit/>
              </a:bodyPr>
              <a:lstStyle/>
              <a:p>
                <a:r>
                  <a:rPr lang="en-US" sz="2800" dirty="0" smtClean="0"/>
                  <a:t>How can we have that interchanging two tasks does not change the </a:t>
                </a:r>
                <a14:m>
                  <m:oMath xmlns:m="http://schemas.openxmlformats.org/officeDocument/2006/math">
                    <m:nary>
                      <m:naryPr>
                        <m:chr m:val="∑"/>
                        <m:subHide m:val="on"/>
                        <m:supHide m:val="on"/>
                        <m:ctrlPr>
                          <a:rPr lang="en-US" sz="2800" i="1" smtClean="0">
                            <a:latin typeface="Cambria Math" panose="02040503050406030204" pitchFamily="18" charset="0"/>
                          </a:rPr>
                        </m:ctrlPr>
                      </m:naryPr>
                      <m:sub/>
                      <m:sup/>
                      <m:e>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𝑖</m:t>
                            </m:r>
                          </m:sub>
                        </m:sSub>
                      </m:e>
                    </m:nary>
                  </m:oMath>
                </a14:m>
                <a:r>
                  <a:rPr lang="en-US" sz="2800" dirty="0" smtClean="0"/>
                  <a:t>?</a:t>
                </a:r>
                <a:endParaRPr lang="en-US" sz="2800" dirty="0"/>
              </a:p>
            </p:txBody>
          </p:sp>
        </mc:Choice>
        <mc:Fallback xmlns="">
          <p:sp>
            <p:nvSpPr>
              <p:cNvPr id="3" name="TextBox 2"/>
              <p:cNvSpPr txBox="1">
                <a:spLocks noRot="1" noChangeAspect="1" noMove="1" noResize="1" noEditPoints="1" noAdjustHandles="1" noChangeArrowheads="1" noChangeShapeType="1" noTextEdit="1"/>
              </p:cNvSpPr>
              <p:nvPr/>
            </p:nvSpPr>
            <p:spPr>
              <a:xfrm>
                <a:off x="179250" y="92957"/>
                <a:ext cx="10866436" cy="523220"/>
              </a:xfrm>
              <a:prstGeom prst="rect">
                <a:avLst/>
              </a:prstGeom>
              <a:blipFill rotWithShape="0">
                <a:blip r:embed="rId2"/>
                <a:stretch>
                  <a:fillRect l="-1122" t="-10465" r="-168"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865002" y="757796"/>
                <a:ext cx="10650132" cy="646331"/>
              </a:xfrm>
              <a:prstGeom prst="rect">
                <a:avLst/>
              </a:prstGeom>
              <a:noFill/>
            </p:spPr>
            <p:txBody>
              <a:bodyPr wrap="square" rtlCol="0">
                <a:spAutoFit/>
              </a:bodyPr>
              <a:lstStyle/>
              <a:p>
                <a:r>
                  <a:rPr lang="en-US" dirty="0" smtClean="0"/>
                  <a:t>Special Case: What conditions are sufficient that interchanging two tasks does not change the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2</m:t>
                        </m:r>
                      </m:sub>
                    </m:sSub>
                  </m:oMath>
                </a14:m>
                <a:r>
                  <a:rPr lang="en-US" dirty="0" smtClean="0"/>
                  <a:t> and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up>
                    </m:sSup>
                  </m:oMath>
                </a14:m>
                <a:r>
                  <a:rPr lang="en-US" dirty="0" smtClean="0"/>
                  <a:t> (and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m:t>
                        </m:r>
                      </m:sup>
                    </m:sSup>
                  </m:oMath>
                </a14:m>
                <a:r>
                  <a:rPr lang="en-US" dirty="0" smtClean="0"/>
                  <a:t>)?</a:t>
                </a:r>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865002" y="757796"/>
                <a:ext cx="10650132" cy="646331"/>
              </a:xfrm>
              <a:prstGeom prst="rect">
                <a:avLst/>
              </a:prstGeom>
              <a:blipFill rotWithShape="0">
                <a:blip r:embed="rId3"/>
                <a:stretch>
                  <a:fillRect l="-515" t="-4717" b="-14151"/>
                </a:stretch>
              </a:blipFill>
            </p:spPr>
            <p:txBody>
              <a:bodyPr/>
              <a:lstStyle/>
              <a:p>
                <a:r>
                  <a:rPr lang="en-US">
                    <a:noFill/>
                  </a:rPr>
                  <a:t> </a:t>
                </a:r>
              </a:p>
            </p:txBody>
          </p:sp>
        </mc:Fallback>
      </mc:AlternateContent>
      <p:sp>
        <p:nvSpPr>
          <p:cNvPr id="5" name="Rectangle 4"/>
          <p:cNvSpPr/>
          <p:nvPr/>
        </p:nvSpPr>
        <p:spPr>
          <a:xfrm>
            <a:off x="2891734" y="1687365"/>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891733" y="2083605"/>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10834" y="1687365"/>
            <a:ext cx="1765663" cy="252919"/>
          </a:xfrm>
          <a:prstGeom prst="rect">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91733" y="1687365"/>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891733" y="2083605"/>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3017799" y="1404128"/>
                <a:ext cx="1650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3017799" y="1404128"/>
                <a:ext cx="165045" cy="276999"/>
              </a:xfrm>
              <a:prstGeom prst="rect">
                <a:avLst/>
              </a:prstGeom>
              <a:blipFill rotWithShape="0">
                <a:blip r:embed="rId4"/>
                <a:stretch>
                  <a:fillRect l="-22222" r="-185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735042" y="1404127"/>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3735042" y="1404127"/>
                <a:ext cx="186781" cy="276999"/>
              </a:xfrm>
              <a:prstGeom prst="rect">
                <a:avLst/>
              </a:prstGeom>
              <a:blipFill rotWithShape="0">
                <a:blip r:embed="rId5"/>
                <a:stretch>
                  <a:fillRect l="-20000" r="-16667"/>
                </a:stretch>
              </a:blipFill>
            </p:spPr>
            <p:txBody>
              <a:bodyPr/>
              <a:lstStyle/>
              <a:p>
                <a:r>
                  <a:rPr lang="en-US">
                    <a:noFill/>
                  </a:rPr>
                  <a:t> </a:t>
                </a:r>
              </a:p>
            </p:txBody>
          </p:sp>
        </mc:Fallback>
      </mc:AlternateContent>
      <p:sp>
        <p:nvSpPr>
          <p:cNvPr id="12" name="Rectangle 11"/>
          <p:cNvSpPr/>
          <p:nvPr/>
        </p:nvSpPr>
        <p:spPr>
          <a:xfrm>
            <a:off x="3859480" y="2085441"/>
            <a:ext cx="452512" cy="2529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p:cNvSpPr txBox="1"/>
              <p:nvPr/>
            </p:nvSpPr>
            <p:spPr>
              <a:xfrm>
                <a:off x="3993501" y="2341247"/>
                <a:ext cx="2385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3993501" y="2341247"/>
                <a:ext cx="238527" cy="276999"/>
              </a:xfrm>
              <a:prstGeom prst="rect">
                <a:avLst/>
              </a:prstGeom>
              <a:blipFill rotWithShape="0">
                <a:blip r:embed="rId6"/>
                <a:stretch>
                  <a:fillRect l="-15385" r="-10256" b="-15217"/>
                </a:stretch>
              </a:blipFill>
            </p:spPr>
            <p:txBody>
              <a:bodyPr/>
              <a:lstStyle/>
              <a:p>
                <a:r>
                  <a:rPr lang="en-US">
                    <a:noFill/>
                  </a:rPr>
                  <a:t> </a:t>
                </a:r>
              </a:p>
            </p:txBody>
          </p:sp>
        </mc:Fallback>
      </mc:AlternateContent>
      <p:sp>
        <p:nvSpPr>
          <p:cNvPr id="14" name="Rectangle 13"/>
          <p:cNvSpPr/>
          <p:nvPr/>
        </p:nvSpPr>
        <p:spPr>
          <a:xfrm>
            <a:off x="3647926" y="2083604"/>
            <a:ext cx="205741"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316648" y="2083604"/>
            <a:ext cx="325465"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TextBox 15"/>
              <p:cNvSpPr txBox="1"/>
              <p:nvPr/>
            </p:nvSpPr>
            <p:spPr>
              <a:xfrm>
                <a:off x="3668668" y="2342308"/>
                <a:ext cx="3248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11</m:t>
                          </m:r>
                        </m:sub>
                      </m:sSub>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3668668" y="2342308"/>
                <a:ext cx="324833" cy="276999"/>
              </a:xfrm>
              <a:prstGeom prst="rect">
                <a:avLst/>
              </a:prstGeom>
              <a:blipFill rotWithShape="0">
                <a:blip r:embed="rId7"/>
                <a:stretch>
                  <a:fillRect l="-18868" r="-5660"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3372622" y="2342308"/>
                <a:ext cx="3248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12</m:t>
                          </m:r>
                        </m:sub>
                      </m:sSub>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3372622" y="2342308"/>
                <a:ext cx="324833" cy="276999"/>
              </a:xfrm>
              <a:prstGeom prst="rect">
                <a:avLst/>
              </a:prstGeom>
              <a:blipFill rotWithShape="0">
                <a:blip r:embed="rId8"/>
                <a:stretch>
                  <a:fillRect l="-18519" r="-5556" b="-15217"/>
                </a:stretch>
              </a:blipFill>
            </p:spPr>
            <p:txBody>
              <a:bodyPr/>
              <a:lstStyle/>
              <a:p>
                <a:r>
                  <a:rPr lang="en-US">
                    <a:noFill/>
                  </a:rPr>
                  <a:t> </a:t>
                </a:r>
              </a:p>
            </p:txBody>
          </p:sp>
        </mc:Fallback>
      </mc:AlternateContent>
      <p:sp>
        <p:nvSpPr>
          <p:cNvPr id="18" name="Rectangle 17"/>
          <p:cNvSpPr/>
          <p:nvPr/>
        </p:nvSpPr>
        <p:spPr>
          <a:xfrm>
            <a:off x="4860637" y="2084198"/>
            <a:ext cx="198121" cy="2529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649083" y="2082361"/>
            <a:ext cx="205741"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317805" y="2082361"/>
            <a:ext cx="325465"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p:cNvSpPr txBox="1"/>
              <p:nvPr/>
            </p:nvSpPr>
            <p:spPr>
              <a:xfrm>
                <a:off x="4959697" y="2335280"/>
                <a:ext cx="24384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4959697" y="2335280"/>
                <a:ext cx="243848" cy="276999"/>
              </a:xfrm>
              <a:prstGeom prst="rect">
                <a:avLst/>
              </a:prstGeom>
              <a:blipFill rotWithShape="0">
                <a:blip r:embed="rId9"/>
                <a:stretch>
                  <a:fillRect l="-15000" r="-7500"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4618658" y="2355960"/>
                <a:ext cx="3301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21</m:t>
                          </m:r>
                        </m:sub>
                      </m:sSub>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4618658" y="2355960"/>
                <a:ext cx="330155" cy="276999"/>
              </a:xfrm>
              <a:prstGeom prst="rect">
                <a:avLst/>
              </a:prstGeom>
              <a:blipFill rotWithShape="0">
                <a:blip r:embed="rId10"/>
                <a:stretch>
                  <a:fillRect l="-18519" r="-5556"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4322612" y="2355960"/>
                <a:ext cx="3301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22</m:t>
                          </m:r>
                        </m:sub>
                      </m:sSub>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4322612" y="2355960"/>
                <a:ext cx="330155" cy="276999"/>
              </a:xfrm>
              <a:prstGeom prst="rect">
                <a:avLst/>
              </a:prstGeom>
              <a:blipFill rotWithShape="0">
                <a:blip r:embed="rId11"/>
                <a:stretch>
                  <a:fillRect l="-18519" r="-7407"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1223774" y="3277867"/>
                <a:ext cx="293208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2</m:t>
                          </m:r>
                        </m:sub>
                      </m:sSub>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1223774" y="3277867"/>
                <a:ext cx="2932085" cy="276999"/>
              </a:xfrm>
              <a:prstGeom prst="rect">
                <a:avLst/>
              </a:prstGeom>
              <a:blipFill rotWithShape="0">
                <a:blip r:embed="rId12"/>
                <a:stretch>
                  <a:fillRect l="-1663" r="-208" b="-15556"/>
                </a:stretch>
              </a:blipFill>
            </p:spPr>
            <p:txBody>
              <a:bodyPr/>
              <a:lstStyle/>
              <a:p>
                <a:r>
                  <a:rPr lang="en-US">
                    <a:noFill/>
                  </a:rPr>
                  <a:t> </a:t>
                </a:r>
              </a:p>
            </p:txBody>
          </p:sp>
        </mc:Fallback>
      </mc:AlternateContent>
      <p:sp>
        <p:nvSpPr>
          <p:cNvPr id="25" name="TextBox 24"/>
          <p:cNvSpPr txBox="1"/>
          <p:nvPr/>
        </p:nvSpPr>
        <p:spPr>
          <a:xfrm>
            <a:off x="629067" y="2908535"/>
            <a:ext cx="2116798" cy="369332"/>
          </a:xfrm>
          <a:prstGeom prst="rect">
            <a:avLst/>
          </a:prstGeom>
          <a:noFill/>
        </p:spPr>
        <p:txBody>
          <a:bodyPr wrap="none" rtlCol="0">
            <a:spAutoFit/>
          </a:bodyPr>
          <a:lstStyle/>
          <a:p>
            <a:r>
              <a:rPr lang="en-US" dirty="0" smtClean="0"/>
              <a:t>Total sizes are equal:</a:t>
            </a:r>
            <a:endParaRPr lang="en-US" dirty="0"/>
          </a:p>
        </p:txBody>
      </p:sp>
      <p:sp>
        <p:nvSpPr>
          <p:cNvPr id="26" name="TextBox 25"/>
          <p:cNvSpPr txBox="1"/>
          <p:nvPr/>
        </p:nvSpPr>
        <p:spPr>
          <a:xfrm>
            <a:off x="83606" y="2543510"/>
            <a:ext cx="1252266" cy="369332"/>
          </a:xfrm>
          <a:prstGeom prst="rect">
            <a:avLst/>
          </a:prstGeom>
          <a:noFill/>
        </p:spPr>
        <p:txBody>
          <a:bodyPr wrap="none" rtlCol="0">
            <a:spAutoFit/>
          </a:bodyPr>
          <a:lstStyle/>
          <a:p>
            <a:r>
              <a:rPr lang="en-US" dirty="0" smtClean="0"/>
              <a:t>Conditions:</a:t>
            </a:r>
            <a:endParaRPr lang="en-US" dirty="0"/>
          </a:p>
        </p:txBody>
      </p:sp>
      <mc:AlternateContent xmlns:mc="http://schemas.openxmlformats.org/markup-compatibility/2006" xmlns:a14="http://schemas.microsoft.com/office/drawing/2010/main">
        <mc:Choice Requires="a14">
          <p:sp>
            <p:nvSpPr>
              <p:cNvPr id="27" name="TextBox 26"/>
              <p:cNvSpPr txBox="1"/>
              <p:nvPr/>
            </p:nvSpPr>
            <p:spPr>
              <a:xfrm>
                <a:off x="865002" y="3669519"/>
                <a:ext cx="3569888" cy="369332"/>
              </a:xfrm>
              <a:prstGeom prst="rect">
                <a:avLst/>
              </a:prstGeom>
              <a:noFill/>
            </p:spPr>
            <p:txBody>
              <a:bodyPr wrap="none" rtlCol="0">
                <a:spAutoFit/>
              </a:bodyPr>
              <a:lstStyle/>
              <a:p>
                <a:r>
                  <a:rPr lang="en-US" dirty="0" smtClean="0"/>
                  <a:t>Sum of subset of sizes is less than </a:t>
                </a:r>
                <a14:m>
                  <m:oMath xmlns:m="http://schemas.openxmlformats.org/officeDocument/2006/math">
                    <m:r>
                      <a:rPr lang="en-US" b="0" i="1" smtClean="0">
                        <a:latin typeface="Cambria Math" panose="02040503050406030204" pitchFamily="18" charset="0"/>
                      </a:rPr>
                      <m:t>𝑎</m:t>
                    </m:r>
                  </m:oMath>
                </a14:m>
                <a:r>
                  <a:rPr lang="en-US" dirty="0" smtClean="0"/>
                  <a:t>:</a:t>
                </a:r>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865002" y="3669519"/>
                <a:ext cx="3569888" cy="369332"/>
              </a:xfrm>
              <a:prstGeom prst="rect">
                <a:avLst/>
              </a:prstGeom>
              <a:blipFill rotWithShape="0">
                <a:blip r:embed="rId13"/>
                <a:stretch>
                  <a:fillRect l="-1536" t="-9836" r="-341"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1226487" y="4107620"/>
                <a:ext cx="28750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22</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1226487" y="4107620"/>
                <a:ext cx="2875018" cy="276999"/>
              </a:xfrm>
              <a:prstGeom prst="rect">
                <a:avLst/>
              </a:prstGeom>
              <a:blipFill rotWithShape="0">
                <a:blip r:embed="rId14"/>
                <a:stretch>
                  <a:fillRect l="-1483" r="-424" b="-15556"/>
                </a:stretch>
              </a:blipFill>
            </p:spPr>
            <p:txBody>
              <a:bodyPr/>
              <a:lstStyle/>
              <a:p>
                <a:r>
                  <a:rPr lang="en-US">
                    <a:noFill/>
                  </a:rPr>
                  <a:t> </a:t>
                </a:r>
              </a:p>
            </p:txBody>
          </p:sp>
        </mc:Fallback>
      </mc:AlternateContent>
      <p:sp>
        <p:nvSpPr>
          <p:cNvPr id="29" name="TextBox 28"/>
          <p:cNvSpPr txBox="1"/>
          <p:nvPr/>
        </p:nvSpPr>
        <p:spPr>
          <a:xfrm>
            <a:off x="179250" y="4667847"/>
            <a:ext cx="914802" cy="369332"/>
          </a:xfrm>
          <a:prstGeom prst="rect">
            <a:avLst/>
          </a:prstGeom>
          <a:noFill/>
        </p:spPr>
        <p:txBody>
          <a:bodyPr wrap="none" rtlCol="0">
            <a:spAutoFit/>
          </a:bodyPr>
          <a:lstStyle/>
          <a:p>
            <a:r>
              <a:rPr lang="en-US" dirty="0" smtClean="0"/>
              <a:t>Results:</a:t>
            </a:r>
            <a:endParaRPr lang="en-US" dirty="0"/>
          </a:p>
        </p:txBody>
      </p:sp>
      <mc:AlternateContent xmlns:mc="http://schemas.openxmlformats.org/markup-compatibility/2006" xmlns:a14="http://schemas.microsoft.com/office/drawing/2010/main">
        <mc:Choice Requires="a14">
          <p:sp>
            <p:nvSpPr>
              <p:cNvPr id="30" name="Rectangle 29"/>
              <p:cNvSpPr/>
              <p:nvPr/>
            </p:nvSpPr>
            <p:spPr>
              <a:xfrm>
                <a:off x="1013129" y="4940539"/>
                <a:ext cx="94388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2</m:t>
                          </m:r>
                        </m:sub>
                      </m:sSub>
                      <m:r>
                        <a:rPr lang="en-US" b="0" i="1" smtClean="0">
                          <a:latin typeface="Cambria Math" panose="02040503050406030204" pitchFamily="18" charset="0"/>
                        </a:rPr>
                        <m:t>=</m:t>
                      </m:r>
                      <m:r>
                        <a:rPr lang="en-US">
                          <a:latin typeface="Cambria Math" panose="02040503050406030204" pitchFamily="18" charset="0"/>
                        </a:rPr>
                        <m:t>2</m:t>
                      </m:r>
                      <m:r>
                        <m:rPr>
                          <m:sty m:val="p"/>
                        </m:rPr>
                        <a:rPr lang="en-US">
                          <a:latin typeface="Cambria Math" panose="02040503050406030204" pitchFamily="18" charset="0"/>
                        </a:rPr>
                        <m:t>s</m:t>
                      </m:r>
                      <m:r>
                        <a:rPr lang="en-US">
                          <a:latin typeface="Cambria Math" panose="02040503050406030204" pitchFamily="18" charset="0"/>
                        </a:rPr>
                        <m:t>+</m:t>
                      </m:r>
                      <m:r>
                        <a:rPr lang="en-US" b="0" i="1" smtClean="0">
                          <a:latin typeface="Cambria Math" panose="02040503050406030204" pitchFamily="18" charset="0"/>
                        </a:rPr>
                        <m:t>2</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m:t>
                              </m:r>
                            </m:sub>
                          </m:sSub>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2</m:t>
                              </m:r>
                            </m:sub>
                          </m:sSub>
                        </m:e>
                      </m:d>
                      <m:r>
                        <a:rPr lang="en-US" b="0" i="1" smtClean="0">
                          <a:latin typeface="Cambria Math" panose="02040503050406030204" pitchFamily="18" charset="0"/>
                        </a:rPr>
                        <m:t>=</m:t>
                      </m:r>
                      <m:r>
                        <a:rPr lang="en-US">
                          <a:latin typeface="Cambria Math" panose="02040503050406030204" pitchFamily="18" charset="0"/>
                        </a:rPr>
                        <m:t>2</m:t>
                      </m:r>
                      <m:r>
                        <m:rPr>
                          <m:sty m:val="p"/>
                        </m:rPr>
                        <a:rPr lang="en-US">
                          <a:latin typeface="Cambria Math" panose="02040503050406030204" pitchFamily="18" charset="0"/>
                        </a:rPr>
                        <m:t>s</m:t>
                      </m:r>
                      <m:r>
                        <a:rPr lang="en-US">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m:t>
                              </m:r>
                            </m:sub>
                          </m:sSub>
                        </m:e>
                      </m:d>
                      <m:r>
                        <a:rPr lang="en-US" i="1">
                          <a:latin typeface="Cambria Math" panose="02040503050406030204" pitchFamily="18" charset="0"/>
                        </a:rPr>
                        <m:t>+</m:t>
                      </m:r>
                      <m:r>
                        <a:rPr lang="en-US" b="0" i="1" smtClean="0">
                          <a:latin typeface="Cambria Math" panose="02040503050406030204" pitchFamily="18" charset="0"/>
                        </a:rPr>
                        <m:t>2</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2</m:t>
                              </m:r>
                            </m:sub>
                          </m:sSub>
                        </m:e>
                      </m:d>
                    </m:oMath>
                  </m:oMathPara>
                </a14:m>
                <a:endParaRPr lang="en-US" dirty="0"/>
              </a:p>
            </p:txBody>
          </p:sp>
        </mc:Choice>
        <mc:Fallback xmlns="">
          <p:sp>
            <p:nvSpPr>
              <p:cNvPr id="30" name="Rectangle 29"/>
              <p:cNvSpPr>
                <a:spLocks noRot="1" noChangeAspect="1" noMove="1" noResize="1" noEditPoints="1" noAdjustHandles="1" noChangeArrowheads="1" noChangeShapeType="1" noTextEdit="1"/>
              </p:cNvSpPr>
              <p:nvPr/>
            </p:nvSpPr>
            <p:spPr>
              <a:xfrm>
                <a:off x="1013129" y="4940539"/>
                <a:ext cx="9438866" cy="369332"/>
              </a:xfrm>
              <a:prstGeom prst="rect">
                <a:avLst/>
              </a:prstGeom>
              <a:blipFill rotWithShape="0">
                <a:blip r:embed="rId15"/>
                <a:stretch>
                  <a:fillRect/>
                </a:stretch>
              </a:blipFill>
            </p:spPr>
            <p:txBody>
              <a:bodyPr/>
              <a:lstStyle/>
              <a:p>
                <a:r>
                  <a:rPr lang="en-US">
                    <a:noFill/>
                  </a:rPr>
                  <a:t> </a:t>
                </a:r>
              </a:p>
            </p:txBody>
          </p:sp>
        </mc:Fallback>
      </mc:AlternateContent>
      <p:sp>
        <p:nvSpPr>
          <p:cNvPr id="31" name="TextBox 30"/>
          <p:cNvSpPr txBox="1"/>
          <p:nvPr/>
        </p:nvSpPr>
        <p:spPr>
          <a:xfrm>
            <a:off x="5637749" y="2863018"/>
            <a:ext cx="65" cy="276999"/>
          </a:xfrm>
          <a:prstGeom prst="rect">
            <a:avLst/>
          </a:prstGeom>
          <a:noFill/>
        </p:spPr>
        <p:txBody>
          <a:bodyPr wrap="none" lIns="0" tIns="0" rIns="0" bIns="0" rtlCol="0">
            <a:spAutoFit/>
          </a:bodyPr>
          <a:lstStyle/>
          <a:p>
            <a:endParaRPr lang="en-US" dirty="0"/>
          </a:p>
        </p:txBody>
      </p:sp>
      <p:sp>
        <p:nvSpPr>
          <p:cNvPr id="33" name="TextBox 32"/>
          <p:cNvSpPr txBox="1"/>
          <p:nvPr/>
        </p:nvSpPr>
        <p:spPr>
          <a:xfrm>
            <a:off x="2138129" y="4568041"/>
            <a:ext cx="753604" cy="369332"/>
          </a:xfrm>
          <a:prstGeom prst="rect">
            <a:avLst/>
          </a:prstGeom>
          <a:noFill/>
        </p:spPr>
        <p:txBody>
          <a:bodyPr wrap="none" rtlCol="0">
            <a:spAutoFit/>
          </a:bodyPr>
          <a:lstStyle/>
          <a:p>
            <a:r>
              <a:rPr lang="en-US" dirty="0" smtClean="0"/>
              <a:t>1 First</a:t>
            </a:r>
            <a:endParaRPr lang="en-US" dirty="0"/>
          </a:p>
        </p:txBody>
      </p:sp>
      <p:sp>
        <p:nvSpPr>
          <p:cNvPr id="34" name="TextBox 33"/>
          <p:cNvSpPr txBox="1"/>
          <p:nvPr/>
        </p:nvSpPr>
        <p:spPr>
          <a:xfrm>
            <a:off x="6345420" y="4568041"/>
            <a:ext cx="753604" cy="369332"/>
          </a:xfrm>
          <a:prstGeom prst="rect">
            <a:avLst/>
          </a:prstGeom>
          <a:noFill/>
        </p:spPr>
        <p:txBody>
          <a:bodyPr wrap="none" rtlCol="0">
            <a:spAutoFit/>
          </a:bodyPr>
          <a:lstStyle/>
          <a:p>
            <a:r>
              <a:rPr lang="en-US" dirty="0"/>
              <a:t>2</a:t>
            </a:r>
            <a:r>
              <a:rPr lang="en-US" dirty="0" smtClean="0"/>
              <a:t> First</a:t>
            </a:r>
            <a:endParaRPr lang="en-US" dirty="0"/>
          </a:p>
        </p:txBody>
      </p:sp>
      <mc:AlternateContent xmlns:mc="http://schemas.openxmlformats.org/markup-compatibility/2006" xmlns:a14="http://schemas.microsoft.com/office/drawing/2010/main">
        <mc:Choice Requires="a14">
          <p:sp>
            <p:nvSpPr>
              <p:cNvPr id="35" name="TextBox 34"/>
              <p:cNvSpPr txBox="1"/>
              <p:nvPr/>
            </p:nvSpPr>
            <p:spPr>
              <a:xfrm>
                <a:off x="1661929" y="5355388"/>
                <a:ext cx="42171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up>
                      </m:s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2</m:t>
                                  </m:r>
                                </m:sub>
                              </m:sSub>
                            </m:e>
                          </m:d>
                          <m:r>
                            <a:rPr lang="en-US" b="0" i="1" smtClean="0">
                              <a:latin typeface="Cambria Math" panose="02040503050406030204" pitchFamily="18" charset="0"/>
                            </a:rPr>
                            <m:t>−</m:t>
                          </m:r>
                          <m:r>
                            <a:rPr lang="en-US" b="0" i="1" smtClean="0">
                              <a:latin typeface="Cambria Math" panose="02040503050406030204" pitchFamily="18" charset="0"/>
                            </a:rPr>
                            <m:t>𝑎</m:t>
                          </m:r>
                        </m:e>
                      </m:d>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1661929" y="5355388"/>
                <a:ext cx="4217116" cy="276999"/>
              </a:xfrm>
              <a:prstGeom prst="rect">
                <a:avLst/>
              </a:prstGeom>
              <a:blipFill rotWithShape="0">
                <a:blip r:embed="rId16"/>
                <a:stretch>
                  <a:fillRect l="-289" b="-15556"/>
                </a:stretch>
              </a:blipFill>
            </p:spPr>
            <p:txBody>
              <a:bodyPr/>
              <a:lstStyle/>
              <a:p>
                <a:r>
                  <a:rPr lang="en-US">
                    <a:noFill/>
                  </a:rPr>
                  <a:t> </a:t>
                </a:r>
              </a:p>
            </p:txBody>
          </p:sp>
        </mc:Fallback>
      </mc:AlternateContent>
      <p:sp>
        <p:nvSpPr>
          <p:cNvPr id="36" name="Rectangle 35"/>
          <p:cNvSpPr/>
          <p:nvPr/>
        </p:nvSpPr>
        <p:spPr>
          <a:xfrm>
            <a:off x="6579450" y="1676819"/>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579449" y="2073059"/>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998550" y="1676819"/>
            <a:ext cx="1709969" cy="252919"/>
          </a:xfrm>
          <a:prstGeom prst="rect">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579449" y="1676819"/>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579449" y="2073059"/>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p:cNvSpPr txBox="1"/>
              <p:nvPr/>
            </p:nvSpPr>
            <p:spPr>
              <a:xfrm>
                <a:off x="6705515" y="1393582"/>
                <a:ext cx="1650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6705515" y="1393582"/>
                <a:ext cx="165045" cy="276999"/>
              </a:xfrm>
              <a:prstGeom prst="rect">
                <a:avLst/>
              </a:prstGeom>
              <a:blipFill rotWithShape="0">
                <a:blip r:embed="rId17"/>
                <a:stretch>
                  <a:fillRect l="-22222" r="-185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7422758" y="1393581"/>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7422758" y="1393581"/>
                <a:ext cx="186781" cy="276999"/>
              </a:xfrm>
              <a:prstGeom prst="rect">
                <a:avLst/>
              </a:prstGeom>
              <a:blipFill rotWithShape="0">
                <a:blip r:embed="rId18"/>
                <a:stretch>
                  <a:fillRect l="-20000" r="-16667"/>
                </a:stretch>
              </a:blipFill>
            </p:spPr>
            <p:txBody>
              <a:bodyPr/>
              <a:lstStyle/>
              <a:p>
                <a:r>
                  <a:rPr lang="en-US">
                    <a:noFill/>
                  </a:rPr>
                  <a:t> </a:t>
                </a:r>
              </a:p>
            </p:txBody>
          </p:sp>
        </mc:Fallback>
      </mc:AlternateContent>
      <p:sp>
        <p:nvSpPr>
          <p:cNvPr id="43" name="Rectangle 42"/>
          <p:cNvSpPr/>
          <p:nvPr/>
        </p:nvSpPr>
        <p:spPr>
          <a:xfrm>
            <a:off x="7547196" y="2074895"/>
            <a:ext cx="408366" cy="2529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4" name="TextBox 43"/>
              <p:cNvSpPr txBox="1"/>
              <p:nvPr/>
            </p:nvSpPr>
            <p:spPr>
              <a:xfrm>
                <a:off x="8665161" y="2337235"/>
                <a:ext cx="2385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oMath>
                  </m:oMathPara>
                </a14:m>
                <a:endParaRPr 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8665161" y="2337235"/>
                <a:ext cx="238527" cy="276999"/>
              </a:xfrm>
              <a:prstGeom prst="rect">
                <a:avLst/>
              </a:prstGeom>
              <a:blipFill rotWithShape="0">
                <a:blip r:embed="rId19"/>
                <a:stretch>
                  <a:fillRect l="-15000" r="-7500" b="-15217"/>
                </a:stretch>
              </a:blipFill>
            </p:spPr>
            <p:txBody>
              <a:bodyPr/>
              <a:lstStyle/>
              <a:p>
                <a:r>
                  <a:rPr lang="en-US">
                    <a:noFill/>
                  </a:rPr>
                  <a:t> </a:t>
                </a:r>
              </a:p>
            </p:txBody>
          </p:sp>
        </mc:Fallback>
      </mc:AlternateContent>
      <p:sp>
        <p:nvSpPr>
          <p:cNvPr id="45" name="Rectangle 44"/>
          <p:cNvSpPr/>
          <p:nvPr/>
        </p:nvSpPr>
        <p:spPr>
          <a:xfrm>
            <a:off x="7335642" y="2073058"/>
            <a:ext cx="205741"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004364" y="2073058"/>
            <a:ext cx="325465"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7" name="TextBox 46"/>
              <p:cNvSpPr txBox="1"/>
              <p:nvPr/>
            </p:nvSpPr>
            <p:spPr>
              <a:xfrm>
                <a:off x="8248636" y="2356078"/>
                <a:ext cx="3248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11</m:t>
                          </m:r>
                        </m:sub>
                      </m:sSub>
                    </m:oMath>
                  </m:oMathPara>
                </a14:m>
                <a:endParaRPr lang="en-US" dirty="0"/>
              </a:p>
            </p:txBody>
          </p:sp>
        </mc:Choice>
        <mc:Fallback xmlns="">
          <p:sp>
            <p:nvSpPr>
              <p:cNvPr id="47" name="TextBox 46"/>
              <p:cNvSpPr txBox="1">
                <a:spLocks noRot="1" noChangeAspect="1" noMove="1" noResize="1" noEditPoints="1" noAdjustHandles="1" noChangeArrowheads="1" noChangeShapeType="1" noTextEdit="1"/>
              </p:cNvSpPr>
              <p:nvPr/>
            </p:nvSpPr>
            <p:spPr>
              <a:xfrm>
                <a:off x="8248636" y="2356078"/>
                <a:ext cx="324833" cy="276999"/>
              </a:xfrm>
              <a:prstGeom prst="rect">
                <a:avLst/>
              </a:prstGeom>
              <a:blipFill rotWithShape="0">
                <a:blip r:embed="rId20"/>
                <a:stretch>
                  <a:fillRect l="-18868" r="-7547"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7952590" y="2356078"/>
                <a:ext cx="3248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12</m:t>
                          </m:r>
                        </m:sub>
                      </m:sSub>
                    </m:oMath>
                  </m:oMathPara>
                </a14:m>
                <a:endParaRPr lang="en-US" dirty="0"/>
              </a:p>
            </p:txBody>
          </p:sp>
        </mc:Choice>
        <mc:Fallback xmlns="">
          <p:sp>
            <p:nvSpPr>
              <p:cNvPr id="48" name="TextBox 47"/>
              <p:cNvSpPr txBox="1">
                <a:spLocks noRot="1" noChangeAspect="1" noMove="1" noResize="1" noEditPoints="1" noAdjustHandles="1" noChangeArrowheads="1" noChangeShapeType="1" noTextEdit="1"/>
              </p:cNvSpPr>
              <p:nvPr/>
            </p:nvSpPr>
            <p:spPr>
              <a:xfrm>
                <a:off x="7952590" y="2356078"/>
                <a:ext cx="324833" cy="276999"/>
              </a:xfrm>
              <a:prstGeom prst="rect">
                <a:avLst/>
              </a:prstGeom>
              <a:blipFill rotWithShape="0">
                <a:blip r:embed="rId21"/>
                <a:stretch>
                  <a:fillRect l="-18868" r="-5660" b="-15217"/>
                </a:stretch>
              </a:blipFill>
            </p:spPr>
            <p:txBody>
              <a:bodyPr/>
              <a:lstStyle/>
              <a:p>
                <a:r>
                  <a:rPr lang="en-US">
                    <a:noFill/>
                  </a:rPr>
                  <a:t> </a:t>
                </a:r>
              </a:p>
            </p:txBody>
          </p:sp>
        </mc:Fallback>
      </mc:AlternateContent>
      <p:sp>
        <p:nvSpPr>
          <p:cNvPr id="49" name="Rectangle 48"/>
          <p:cNvSpPr/>
          <p:nvPr/>
        </p:nvSpPr>
        <p:spPr>
          <a:xfrm>
            <a:off x="8504207" y="2073652"/>
            <a:ext cx="198121" cy="2529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8292653" y="2071815"/>
            <a:ext cx="205741"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7961375" y="2071815"/>
            <a:ext cx="325465"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2" name="TextBox 51"/>
              <p:cNvSpPr txBox="1"/>
              <p:nvPr/>
            </p:nvSpPr>
            <p:spPr>
              <a:xfrm>
                <a:off x="7637435" y="2342308"/>
                <a:ext cx="24384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oMath>
                  </m:oMathPara>
                </a14:m>
                <a:endParaRPr lang="en-US" dirty="0"/>
              </a:p>
            </p:txBody>
          </p:sp>
        </mc:Choice>
        <mc:Fallback xmlns="">
          <p:sp>
            <p:nvSpPr>
              <p:cNvPr id="52" name="TextBox 51"/>
              <p:cNvSpPr txBox="1">
                <a:spLocks noRot="1" noChangeAspect="1" noMove="1" noResize="1" noEditPoints="1" noAdjustHandles="1" noChangeArrowheads="1" noChangeShapeType="1" noTextEdit="1"/>
              </p:cNvSpPr>
              <p:nvPr/>
            </p:nvSpPr>
            <p:spPr>
              <a:xfrm>
                <a:off x="7637435" y="2342308"/>
                <a:ext cx="243848" cy="276999"/>
              </a:xfrm>
              <a:prstGeom prst="rect">
                <a:avLst/>
              </a:prstGeom>
              <a:blipFill rotWithShape="0">
                <a:blip r:embed="rId22"/>
                <a:stretch>
                  <a:fillRect l="-15000" r="-7500"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7294596" y="2356078"/>
                <a:ext cx="3301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21</m:t>
                          </m:r>
                        </m:sub>
                      </m:sSub>
                    </m:oMath>
                  </m:oMathPara>
                </a14:m>
                <a:endParaRPr lang="en-US" dirty="0"/>
              </a:p>
            </p:txBody>
          </p:sp>
        </mc:Choice>
        <mc:Fallback xmlns="">
          <p:sp>
            <p:nvSpPr>
              <p:cNvPr id="53" name="TextBox 52"/>
              <p:cNvSpPr txBox="1">
                <a:spLocks noRot="1" noChangeAspect="1" noMove="1" noResize="1" noEditPoints="1" noAdjustHandles="1" noChangeArrowheads="1" noChangeShapeType="1" noTextEdit="1"/>
              </p:cNvSpPr>
              <p:nvPr/>
            </p:nvSpPr>
            <p:spPr>
              <a:xfrm>
                <a:off x="7294596" y="2356078"/>
                <a:ext cx="330155" cy="276999"/>
              </a:xfrm>
              <a:prstGeom prst="rect">
                <a:avLst/>
              </a:prstGeom>
              <a:blipFill rotWithShape="0">
                <a:blip r:embed="rId23"/>
                <a:stretch>
                  <a:fillRect l="-18519" r="-5556"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6998550" y="2356078"/>
                <a:ext cx="3301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22</m:t>
                          </m:r>
                        </m:sub>
                      </m:sSub>
                    </m:oMath>
                  </m:oMathPara>
                </a14:m>
                <a:endParaRPr lang="en-US" dirty="0"/>
              </a:p>
            </p:txBody>
          </p:sp>
        </mc:Choice>
        <mc:Fallback xmlns="">
          <p:sp>
            <p:nvSpPr>
              <p:cNvPr id="54" name="TextBox 53"/>
              <p:cNvSpPr txBox="1">
                <a:spLocks noRot="1" noChangeAspect="1" noMove="1" noResize="1" noEditPoints="1" noAdjustHandles="1" noChangeArrowheads="1" noChangeShapeType="1" noTextEdit="1"/>
              </p:cNvSpPr>
              <p:nvPr/>
            </p:nvSpPr>
            <p:spPr>
              <a:xfrm>
                <a:off x="6998550" y="2356078"/>
                <a:ext cx="330155" cy="276999"/>
              </a:xfrm>
              <a:prstGeom prst="rect">
                <a:avLst/>
              </a:prstGeom>
              <a:blipFill rotWithShape="0">
                <a:blip r:embed="rId24"/>
                <a:stretch>
                  <a:fillRect l="-18519" r="-7407" b="-15217"/>
                </a:stretch>
              </a:blipFill>
            </p:spPr>
            <p:txBody>
              <a:bodyPr/>
              <a:lstStyle/>
              <a:p>
                <a:r>
                  <a:rPr lang="en-US">
                    <a:noFill/>
                  </a:rPr>
                  <a:t> </a:t>
                </a:r>
              </a:p>
            </p:txBody>
          </p:sp>
        </mc:Fallback>
      </mc:AlternateContent>
      <p:sp>
        <p:nvSpPr>
          <p:cNvPr id="55" name="TextBox 54"/>
          <p:cNvSpPr txBox="1"/>
          <p:nvPr/>
        </p:nvSpPr>
        <p:spPr>
          <a:xfrm>
            <a:off x="3842666" y="1086485"/>
            <a:ext cx="753604" cy="369332"/>
          </a:xfrm>
          <a:prstGeom prst="rect">
            <a:avLst/>
          </a:prstGeom>
          <a:noFill/>
        </p:spPr>
        <p:txBody>
          <a:bodyPr wrap="none" rtlCol="0">
            <a:spAutoFit/>
          </a:bodyPr>
          <a:lstStyle/>
          <a:p>
            <a:r>
              <a:rPr lang="en-US" dirty="0" smtClean="0"/>
              <a:t>1 First</a:t>
            </a:r>
            <a:endParaRPr lang="en-US" dirty="0"/>
          </a:p>
        </p:txBody>
      </p:sp>
      <p:sp>
        <p:nvSpPr>
          <p:cNvPr id="56" name="TextBox 55"/>
          <p:cNvSpPr txBox="1"/>
          <p:nvPr/>
        </p:nvSpPr>
        <p:spPr>
          <a:xfrm>
            <a:off x="7734316" y="1119702"/>
            <a:ext cx="753604" cy="369332"/>
          </a:xfrm>
          <a:prstGeom prst="rect">
            <a:avLst/>
          </a:prstGeom>
          <a:noFill/>
        </p:spPr>
        <p:txBody>
          <a:bodyPr wrap="none" rtlCol="0">
            <a:spAutoFit/>
          </a:bodyPr>
          <a:lstStyle/>
          <a:p>
            <a:r>
              <a:rPr lang="en-US" dirty="0"/>
              <a:t>2</a:t>
            </a:r>
            <a:r>
              <a:rPr lang="en-US" dirty="0" smtClean="0"/>
              <a:t> First</a:t>
            </a:r>
            <a:endParaRPr lang="en-US" dirty="0"/>
          </a:p>
        </p:txBody>
      </p:sp>
      <mc:AlternateContent xmlns:mc="http://schemas.openxmlformats.org/markup-compatibility/2006" xmlns:a14="http://schemas.microsoft.com/office/drawing/2010/main">
        <mc:Choice Requires="a14">
          <p:sp>
            <p:nvSpPr>
              <p:cNvPr id="59" name="TextBox 58"/>
              <p:cNvSpPr txBox="1"/>
              <p:nvPr/>
            </p:nvSpPr>
            <p:spPr>
              <a:xfrm>
                <a:off x="4579333" y="4109364"/>
                <a:ext cx="28803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12</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oMath>
                  </m:oMathPara>
                </a14:m>
                <a:endParaRPr lang="en-US" dirty="0"/>
              </a:p>
            </p:txBody>
          </p:sp>
        </mc:Choice>
        <mc:Fallback xmlns="">
          <p:sp>
            <p:nvSpPr>
              <p:cNvPr id="59" name="TextBox 58"/>
              <p:cNvSpPr txBox="1">
                <a:spLocks noRot="1" noChangeAspect="1" noMove="1" noResize="1" noEditPoints="1" noAdjustHandles="1" noChangeArrowheads="1" noChangeShapeType="1" noTextEdit="1"/>
              </p:cNvSpPr>
              <p:nvPr/>
            </p:nvSpPr>
            <p:spPr>
              <a:xfrm>
                <a:off x="4579333" y="4109364"/>
                <a:ext cx="2880340" cy="276999"/>
              </a:xfrm>
              <a:prstGeom prst="rect">
                <a:avLst/>
              </a:prstGeom>
              <a:blipFill rotWithShape="0">
                <a:blip r:embed="rId25"/>
                <a:stretch>
                  <a:fillRect l="-1480" r="-423" b="-15217"/>
                </a:stretch>
              </a:blipFill>
            </p:spPr>
            <p:txBody>
              <a:bodyPr/>
              <a:lstStyle/>
              <a:p>
                <a:r>
                  <a:rPr lang="en-US">
                    <a:noFill/>
                  </a:rPr>
                  <a:t> </a:t>
                </a:r>
              </a:p>
            </p:txBody>
          </p:sp>
        </mc:Fallback>
      </mc:AlternateContent>
      <p:sp>
        <p:nvSpPr>
          <p:cNvPr id="60" name="Rectangle 59"/>
          <p:cNvSpPr/>
          <p:nvPr/>
        </p:nvSpPr>
        <p:spPr>
          <a:xfrm>
            <a:off x="5090479" y="1694340"/>
            <a:ext cx="198121" cy="2529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8708597" y="1668640"/>
            <a:ext cx="198121" cy="2529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2" name="TextBox 61"/>
              <p:cNvSpPr txBox="1"/>
              <p:nvPr/>
            </p:nvSpPr>
            <p:spPr>
              <a:xfrm>
                <a:off x="2174539" y="5649765"/>
                <a:ext cx="2608727" cy="369332"/>
              </a:xfrm>
              <a:prstGeom prst="rect">
                <a:avLst/>
              </a:prstGeom>
              <a:noFill/>
            </p:spPr>
            <p:txBody>
              <a:bodyPr wrap="none" rtlCol="0">
                <a:spAutoFit/>
              </a:bodyPr>
              <a:lstStyle/>
              <a:p>
                <a:r>
                  <a:rPr lang="en-US" dirty="0" smtClean="0"/>
                  <a:t>(abs is for if </a:t>
                </a:r>
                <a14:m>
                  <m:oMath xmlns:m="http://schemas.openxmlformats.org/officeDocument/2006/math">
                    <m:r>
                      <a:rPr lang="en-US" i="1">
                        <a:latin typeface="Cambria Math" panose="02040503050406030204" pitchFamily="18" charset="0"/>
                      </a:rPr>
                      <m:t>𝑎</m:t>
                    </m:r>
                  </m:oMath>
                </a14:m>
                <a:r>
                  <a:rPr lang="en-US" dirty="0" smtClean="0"/>
                  <a:t> is too large)</a:t>
                </a:r>
                <a:endParaRPr lang="en-US" dirty="0"/>
              </a:p>
            </p:txBody>
          </p:sp>
        </mc:Choice>
        <mc:Fallback xmlns="">
          <p:sp>
            <p:nvSpPr>
              <p:cNvPr id="62" name="TextBox 61"/>
              <p:cNvSpPr txBox="1">
                <a:spLocks noRot="1" noChangeAspect="1" noMove="1" noResize="1" noEditPoints="1" noAdjustHandles="1" noChangeArrowheads="1" noChangeShapeType="1" noTextEdit="1"/>
              </p:cNvSpPr>
              <p:nvPr/>
            </p:nvSpPr>
            <p:spPr>
              <a:xfrm>
                <a:off x="2174539" y="5649765"/>
                <a:ext cx="2608727" cy="369332"/>
              </a:xfrm>
              <a:prstGeom prst="rect">
                <a:avLst/>
              </a:prstGeom>
              <a:blipFill rotWithShape="0">
                <a:blip r:embed="rId26"/>
                <a:stretch>
                  <a:fillRect l="-2103" t="-10000" r="-1168"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1678220" y="6018545"/>
                <a:ext cx="7346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𝑎</m:t>
                      </m:r>
                    </m:oMath>
                  </m:oMathPara>
                </a14:m>
                <a:endParaRPr lang="en-US" dirty="0"/>
              </a:p>
            </p:txBody>
          </p:sp>
        </mc:Choice>
        <mc:Fallback xmlns="">
          <p:sp>
            <p:nvSpPr>
              <p:cNvPr id="63" name="TextBox 62"/>
              <p:cNvSpPr txBox="1">
                <a:spLocks noRot="1" noChangeAspect="1" noMove="1" noResize="1" noEditPoints="1" noAdjustHandles="1" noChangeArrowheads="1" noChangeShapeType="1" noTextEdit="1"/>
              </p:cNvSpPr>
              <p:nvPr/>
            </p:nvSpPr>
            <p:spPr>
              <a:xfrm>
                <a:off x="1678220" y="6018545"/>
                <a:ext cx="734688" cy="276999"/>
              </a:xfrm>
              <a:prstGeom prst="rect">
                <a:avLst/>
              </a:prstGeom>
              <a:blipFill rotWithShape="0">
                <a:blip r:embed="rId27"/>
                <a:stretch>
                  <a:fillRect l="-4132" r="-3306"/>
                </a:stretch>
              </a:blipFill>
            </p:spPr>
            <p:txBody>
              <a:bodyPr/>
              <a:lstStyle/>
              <a:p>
                <a:r>
                  <a:rPr lang="en-US">
                    <a:noFill/>
                  </a:rPr>
                  <a:t> </a:t>
                </a:r>
              </a:p>
            </p:txBody>
          </p:sp>
        </mc:Fallback>
      </mc:AlternateContent>
    </p:spTree>
    <p:extLst>
      <p:ext uri="{BB962C8B-B14F-4D97-AF65-F5344CB8AC3E}">
        <p14:creationId xmlns:p14="http://schemas.microsoft.com/office/powerpoint/2010/main" val="4000822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2838" y="1088275"/>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472837" y="1484515"/>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891938" y="1088275"/>
            <a:ext cx="1765663" cy="252919"/>
          </a:xfrm>
          <a:prstGeom prst="rect">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72837" y="1088275"/>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472837" y="1484515"/>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p:cNvSpPr txBox="1"/>
              <p:nvPr/>
            </p:nvSpPr>
            <p:spPr>
              <a:xfrm>
                <a:off x="1598903" y="805038"/>
                <a:ext cx="1650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598903" y="805038"/>
                <a:ext cx="165045" cy="276999"/>
              </a:xfrm>
              <a:prstGeom prst="rect">
                <a:avLst/>
              </a:prstGeom>
              <a:blipFill rotWithShape="0">
                <a:blip r:embed="rId2"/>
                <a:stretch>
                  <a:fillRect l="-22222" r="-185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316146" y="805037"/>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2316146" y="805037"/>
                <a:ext cx="186781" cy="276999"/>
              </a:xfrm>
              <a:prstGeom prst="rect">
                <a:avLst/>
              </a:prstGeom>
              <a:blipFill rotWithShape="0">
                <a:blip r:embed="rId3"/>
                <a:stretch>
                  <a:fillRect l="-19355" r="-12903"/>
                </a:stretch>
              </a:blipFill>
            </p:spPr>
            <p:txBody>
              <a:bodyPr/>
              <a:lstStyle/>
              <a:p>
                <a:r>
                  <a:rPr lang="en-US">
                    <a:noFill/>
                  </a:rPr>
                  <a:t> </a:t>
                </a:r>
              </a:p>
            </p:txBody>
          </p:sp>
        </mc:Fallback>
      </mc:AlternateContent>
      <p:sp>
        <p:nvSpPr>
          <p:cNvPr id="9" name="Rectangle 8"/>
          <p:cNvSpPr/>
          <p:nvPr/>
        </p:nvSpPr>
        <p:spPr>
          <a:xfrm>
            <a:off x="2440584" y="1486351"/>
            <a:ext cx="452512" cy="2529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2574605" y="1742157"/>
                <a:ext cx="2385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2574605" y="1742157"/>
                <a:ext cx="238527" cy="276999"/>
              </a:xfrm>
              <a:prstGeom prst="rect">
                <a:avLst/>
              </a:prstGeom>
              <a:blipFill rotWithShape="0">
                <a:blip r:embed="rId4"/>
                <a:stretch>
                  <a:fillRect l="-15385" r="-10256" b="-15556"/>
                </a:stretch>
              </a:blipFill>
            </p:spPr>
            <p:txBody>
              <a:bodyPr/>
              <a:lstStyle/>
              <a:p>
                <a:r>
                  <a:rPr lang="en-US">
                    <a:noFill/>
                  </a:rPr>
                  <a:t> </a:t>
                </a:r>
              </a:p>
            </p:txBody>
          </p:sp>
        </mc:Fallback>
      </mc:AlternateContent>
      <p:sp>
        <p:nvSpPr>
          <p:cNvPr id="11" name="Rectangle 10"/>
          <p:cNvSpPr/>
          <p:nvPr/>
        </p:nvSpPr>
        <p:spPr>
          <a:xfrm>
            <a:off x="2229030" y="1484514"/>
            <a:ext cx="205741"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897752" y="1484514"/>
            <a:ext cx="325465"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p:cNvSpPr txBox="1"/>
              <p:nvPr/>
            </p:nvSpPr>
            <p:spPr>
              <a:xfrm>
                <a:off x="2249772" y="1743218"/>
                <a:ext cx="3248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11</m:t>
                          </m:r>
                        </m:sub>
                      </m:sSub>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2249772" y="1743218"/>
                <a:ext cx="324833" cy="276999"/>
              </a:xfrm>
              <a:prstGeom prst="rect">
                <a:avLst/>
              </a:prstGeom>
              <a:blipFill rotWithShape="0">
                <a:blip r:embed="rId5"/>
                <a:stretch>
                  <a:fillRect l="-18868" r="-7547"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953726" y="1743218"/>
                <a:ext cx="3248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12</m:t>
                          </m:r>
                        </m:sub>
                      </m:sSub>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1953726" y="1743218"/>
                <a:ext cx="324833" cy="276999"/>
              </a:xfrm>
              <a:prstGeom prst="rect">
                <a:avLst/>
              </a:prstGeom>
              <a:blipFill rotWithShape="0">
                <a:blip r:embed="rId6"/>
                <a:stretch>
                  <a:fillRect l="-18519" r="-5556" b="-15556"/>
                </a:stretch>
              </a:blipFill>
            </p:spPr>
            <p:txBody>
              <a:bodyPr/>
              <a:lstStyle/>
              <a:p>
                <a:r>
                  <a:rPr lang="en-US">
                    <a:noFill/>
                  </a:rPr>
                  <a:t> </a:t>
                </a:r>
              </a:p>
            </p:txBody>
          </p:sp>
        </mc:Fallback>
      </mc:AlternateContent>
      <p:sp>
        <p:nvSpPr>
          <p:cNvPr id="16" name="Rectangle 15"/>
          <p:cNvSpPr/>
          <p:nvPr/>
        </p:nvSpPr>
        <p:spPr>
          <a:xfrm>
            <a:off x="3230187" y="1483271"/>
            <a:ext cx="427414"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898909" y="1483271"/>
            <a:ext cx="325465"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p:cNvSpPr txBox="1"/>
              <p:nvPr/>
            </p:nvSpPr>
            <p:spPr>
              <a:xfrm>
                <a:off x="3882376" y="751444"/>
                <a:ext cx="24384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3882376" y="751444"/>
                <a:ext cx="243848" cy="276999"/>
              </a:xfrm>
              <a:prstGeom prst="rect">
                <a:avLst/>
              </a:prstGeom>
              <a:blipFill rotWithShape="0">
                <a:blip r:embed="rId7"/>
                <a:stretch>
                  <a:fillRect l="-15000" r="-7500"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3199762" y="1756870"/>
                <a:ext cx="3301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21</m:t>
                          </m:r>
                        </m:sub>
                      </m:sSub>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3199762" y="1756870"/>
                <a:ext cx="330155" cy="276999"/>
              </a:xfrm>
              <a:prstGeom prst="rect">
                <a:avLst/>
              </a:prstGeom>
              <a:blipFill rotWithShape="0">
                <a:blip r:embed="rId8"/>
                <a:stretch>
                  <a:fillRect l="-18519" r="-5556"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2903716" y="1756870"/>
                <a:ext cx="3301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22</m:t>
                          </m:r>
                        </m:sub>
                      </m:sSub>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2903716" y="1756870"/>
                <a:ext cx="330155" cy="276999"/>
              </a:xfrm>
              <a:prstGeom prst="rect">
                <a:avLst/>
              </a:prstGeom>
              <a:blipFill rotWithShape="0">
                <a:blip r:embed="rId9"/>
                <a:stretch>
                  <a:fillRect l="-18519" r="-7407" b="-15217"/>
                </a:stretch>
              </a:blipFill>
            </p:spPr>
            <p:txBody>
              <a:bodyPr/>
              <a:lstStyle/>
              <a:p>
                <a:r>
                  <a:rPr lang="en-US">
                    <a:noFill/>
                  </a:rPr>
                  <a:t> </a:t>
                </a:r>
              </a:p>
            </p:txBody>
          </p:sp>
        </mc:Fallback>
      </mc:AlternateContent>
      <p:sp>
        <p:nvSpPr>
          <p:cNvPr id="21" name="Rectangle 20"/>
          <p:cNvSpPr/>
          <p:nvPr/>
        </p:nvSpPr>
        <p:spPr>
          <a:xfrm>
            <a:off x="5160554" y="1077729"/>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160553" y="1473969"/>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579654" y="1077729"/>
            <a:ext cx="1709969" cy="252919"/>
          </a:xfrm>
          <a:prstGeom prst="rect">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160553" y="1077729"/>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160553" y="1473969"/>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 name="TextBox 25"/>
              <p:cNvSpPr txBox="1"/>
              <p:nvPr/>
            </p:nvSpPr>
            <p:spPr>
              <a:xfrm>
                <a:off x="5286619" y="794492"/>
                <a:ext cx="1650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5286619" y="794492"/>
                <a:ext cx="165045" cy="276999"/>
              </a:xfrm>
              <a:prstGeom prst="rect">
                <a:avLst/>
              </a:prstGeom>
              <a:blipFill rotWithShape="0">
                <a:blip r:embed="rId10"/>
                <a:stretch>
                  <a:fillRect l="-22222" r="-185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6003862" y="794491"/>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6003862" y="794491"/>
                <a:ext cx="186781" cy="276999"/>
              </a:xfrm>
              <a:prstGeom prst="rect">
                <a:avLst/>
              </a:prstGeom>
              <a:blipFill rotWithShape="0">
                <a:blip r:embed="rId11"/>
                <a:stretch>
                  <a:fillRect l="-19355" r="-12903"/>
                </a:stretch>
              </a:blipFill>
            </p:spPr>
            <p:txBody>
              <a:bodyPr/>
              <a:lstStyle/>
              <a:p>
                <a:r>
                  <a:rPr lang="en-US">
                    <a:noFill/>
                  </a:rPr>
                  <a:t> </a:t>
                </a:r>
              </a:p>
            </p:txBody>
          </p:sp>
        </mc:Fallback>
      </mc:AlternateContent>
      <p:sp>
        <p:nvSpPr>
          <p:cNvPr id="28" name="Rectangle 27"/>
          <p:cNvSpPr/>
          <p:nvPr/>
        </p:nvSpPr>
        <p:spPr>
          <a:xfrm>
            <a:off x="6128300" y="1475805"/>
            <a:ext cx="408366" cy="2529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p:cNvSpPr txBox="1"/>
              <p:nvPr/>
            </p:nvSpPr>
            <p:spPr>
              <a:xfrm>
                <a:off x="7548301" y="729069"/>
                <a:ext cx="2385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7548301" y="729069"/>
                <a:ext cx="238527" cy="276999"/>
              </a:xfrm>
              <a:prstGeom prst="rect">
                <a:avLst/>
              </a:prstGeom>
              <a:blipFill rotWithShape="0">
                <a:blip r:embed="rId12"/>
                <a:stretch>
                  <a:fillRect l="-15385" r="-10256" b="-15556"/>
                </a:stretch>
              </a:blipFill>
            </p:spPr>
            <p:txBody>
              <a:bodyPr/>
              <a:lstStyle/>
              <a:p>
                <a:r>
                  <a:rPr lang="en-US">
                    <a:noFill/>
                  </a:rPr>
                  <a:t> </a:t>
                </a:r>
              </a:p>
            </p:txBody>
          </p:sp>
        </mc:Fallback>
      </mc:AlternateContent>
      <p:sp>
        <p:nvSpPr>
          <p:cNvPr id="30" name="Rectangle 29"/>
          <p:cNvSpPr/>
          <p:nvPr/>
        </p:nvSpPr>
        <p:spPr>
          <a:xfrm>
            <a:off x="5916746" y="1473968"/>
            <a:ext cx="205741"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585468" y="1473968"/>
            <a:ext cx="325465"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TextBox 31"/>
              <p:cNvSpPr txBox="1"/>
              <p:nvPr/>
            </p:nvSpPr>
            <p:spPr>
              <a:xfrm>
                <a:off x="6829740" y="1756988"/>
                <a:ext cx="3248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11</m:t>
                          </m:r>
                        </m:sub>
                      </m:sSub>
                    </m:oMath>
                  </m:oMathPara>
                </a14:m>
                <a:endParaRPr 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6829740" y="1756988"/>
                <a:ext cx="324833" cy="276999"/>
              </a:xfrm>
              <a:prstGeom prst="rect">
                <a:avLst/>
              </a:prstGeom>
              <a:blipFill rotWithShape="0">
                <a:blip r:embed="rId13"/>
                <a:stretch>
                  <a:fillRect l="-18519" r="-5556"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6533694" y="1756988"/>
                <a:ext cx="3248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12</m:t>
                          </m:r>
                        </m:sub>
                      </m:sSub>
                    </m:oMath>
                  </m:oMathPara>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6533694" y="1756988"/>
                <a:ext cx="324833" cy="276999"/>
              </a:xfrm>
              <a:prstGeom prst="rect">
                <a:avLst/>
              </a:prstGeom>
              <a:blipFill rotWithShape="0">
                <a:blip r:embed="rId14"/>
                <a:stretch>
                  <a:fillRect l="-18868" r="-5660" b="-15217"/>
                </a:stretch>
              </a:blipFill>
            </p:spPr>
            <p:txBody>
              <a:bodyPr/>
              <a:lstStyle/>
              <a:p>
                <a:r>
                  <a:rPr lang="en-US">
                    <a:noFill/>
                  </a:rPr>
                  <a:t> </a:t>
                </a:r>
              </a:p>
            </p:txBody>
          </p:sp>
        </mc:Fallback>
      </mc:AlternateContent>
      <p:sp>
        <p:nvSpPr>
          <p:cNvPr id="35" name="Rectangle 34"/>
          <p:cNvSpPr/>
          <p:nvPr/>
        </p:nvSpPr>
        <p:spPr>
          <a:xfrm>
            <a:off x="6878680" y="1472725"/>
            <a:ext cx="425908"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542479" y="1472725"/>
            <a:ext cx="325465"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TextBox 36"/>
              <p:cNvSpPr txBox="1"/>
              <p:nvPr/>
            </p:nvSpPr>
            <p:spPr>
              <a:xfrm>
                <a:off x="6218539" y="1743218"/>
                <a:ext cx="24384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oMath>
                  </m:oMathPara>
                </a14:m>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6218539" y="1743218"/>
                <a:ext cx="243848" cy="276999"/>
              </a:xfrm>
              <a:prstGeom prst="rect">
                <a:avLst/>
              </a:prstGeom>
              <a:blipFill rotWithShape="0">
                <a:blip r:embed="rId15"/>
                <a:stretch>
                  <a:fillRect l="-15000" r="-10000"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5875700" y="1756988"/>
                <a:ext cx="3301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21</m:t>
                          </m:r>
                        </m:sub>
                      </m:sSub>
                    </m:oMath>
                  </m:oMathPara>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5875700" y="1756988"/>
                <a:ext cx="330155" cy="276999"/>
              </a:xfrm>
              <a:prstGeom prst="rect">
                <a:avLst/>
              </a:prstGeom>
              <a:blipFill rotWithShape="0">
                <a:blip r:embed="rId16"/>
                <a:stretch>
                  <a:fillRect l="-18519" r="-5556"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5579654" y="1756988"/>
                <a:ext cx="3301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22</m:t>
                          </m:r>
                        </m:sub>
                      </m:sSub>
                    </m:oMath>
                  </m:oMathPara>
                </a14:m>
                <a:endParaRPr 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5579654" y="1756988"/>
                <a:ext cx="330155" cy="276999"/>
              </a:xfrm>
              <a:prstGeom prst="rect">
                <a:avLst/>
              </a:prstGeom>
              <a:blipFill rotWithShape="0">
                <a:blip r:embed="rId17"/>
                <a:stretch>
                  <a:fillRect l="-18519" r="-7407" b="-15217"/>
                </a:stretch>
              </a:blipFill>
            </p:spPr>
            <p:txBody>
              <a:bodyPr/>
              <a:lstStyle/>
              <a:p>
                <a:r>
                  <a:rPr lang="en-US">
                    <a:noFill/>
                  </a:rPr>
                  <a:t> </a:t>
                </a:r>
              </a:p>
            </p:txBody>
          </p:sp>
        </mc:Fallback>
      </mc:AlternateContent>
      <p:sp>
        <p:nvSpPr>
          <p:cNvPr id="40" name="TextBox 39"/>
          <p:cNvSpPr txBox="1"/>
          <p:nvPr/>
        </p:nvSpPr>
        <p:spPr>
          <a:xfrm>
            <a:off x="2423770" y="487395"/>
            <a:ext cx="753604" cy="369332"/>
          </a:xfrm>
          <a:prstGeom prst="rect">
            <a:avLst/>
          </a:prstGeom>
          <a:noFill/>
        </p:spPr>
        <p:txBody>
          <a:bodyPr wrap="none" rtlCol="0">
            <a:spAutoFit/>
          </a:bodyPr>
          <a:lstStyle/>
          <a:p>
            <a:r>
              <a:rPr lang="en-US" dirty="0" smtClean="0"/>
              <a:t>1 First</a:t>
            </a:r>
            <a:endParaRPr lang="en-US" dirty="0"/>
          </a:p>
        </p:txBody>
      </p:sp>
      <p:sp>
        <p:nvSpPr>
          <p:cNvPr id="41" name="TextBox 40"/>
          <p:cNvSpPr txBox="1"/>
          <p:nvPr/>
        </p:nvSpPr>
        <p:spPr>
          <a:xfrm>
            <a:off x="6315420" y="520612"/>
            <a:ext cx="753604" cy="369332"/>
          </a:xfrm>
          <a:prstGeom prst="rect">
            <a:avLst/>
          </a:prstGeom>
          <a:noFill/>
        </p:spPr>
        <p:txBody>
          <a:bodyPr wrap="none" rtlCol="0">
            <a:spAutoFit/>
          </a:bodyPr>
          <a:lstStyle/>
          <a:p>
            <a:r>
              <a:rPr lang="en-US" dirty="0"/>
              <a:t>2</a:t>
            </a:r>
            <a:r>
              <a:rPr lang="en-US" dirty="0" smtClean="0"/>
              <a:t> First</a:t>
            </a:r>
            <a:endParaRPr lang="en-US" dirty="0"/>
          </a:p>
        </p:txBody>
      </p:sp>
      <p:sp>
        <p:nvSpPr>
          <p:cNvPr id="42" name="Rectangle 41"/>
          <p:cNvSpPr/>
          <p:nvPr/>
        </p:nvSpPr>
        <p:spPr>
          <a:xfrm>
            <a:off x="3893095" y="1088275"/>
            <a:ext cx="390370" cy="2529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7523077" y="1075730"/>
            <a:ext cx="447969" cy="2529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672477" y="1092745"/>
            <a:ext cx="205741"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304588" y="1075730"/>
            <a:ext cx="205741"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661768" y="1483271"/>
            <a:ext cx="200517"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7317630" y="1474675"/>
            <a:ext cx="205448"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121443" y="2070080"/>
            <a:ext cx="1252266" cy="369332"/>
          </a:xfrm>
          <a:prstGeom prst="rect">
            <a:avLst/>
          </a:prstGeom>
          <a:noFill/>
        </p:spPr>
        <p:txBody>
          <a:bodyPr wrap="none" rtlCol="0">
            <a:spAutoFit/>
          </a:bodyPr>
          <a:lstStyle/>
          <a:p>
            <a:r>
              <a:rPr lang="en-US" dirty="0" smtClean="0"/>
              <a:t>Conditions:</a:t>
            </a:r>
            <a:endParaRPr lang="en-US" dirty="0"/>
          </a:p>
        </p:txBody>
      </p:sp>
      <p:sp>
        <p:nvSpPr>
          <p:cNvPr id="49" name="TextBox 48"/>
          <p:cNvSpPr txBox="1"/>
          <p:nvPr/>
        </p:nvSpPr>
        <p:spPr>
          <a:xfrm>
            <a:off x="179250" y="4667847"/>
            <a:ext cx="914802" cy="369332"/>
          </a:xfrm>
          <a:prstGeom prst="rect">
            <a:avLst/>
          </a:prstGeom>
          <a:noFill/>
        </p:spPr>
        <p:txBody>
          <a:bodyPr wrap="none" rtlCol="0">
            <a:spAutoFit/>
          </a:bodyPr>
          <a:lstStyle/>
          <a:p>
            <a:r>
              <a:rPr lang="en-US" dirty="0" smtClean="0"/>
              <a:t>Results:</a:t>
            </a:r>
            <a:endParaRPr lang="en-US" dirty="0"/>
          </a:p>
        </p:txBody>
      </p:sp>
      <mc:AlternateContent xmlns:mc="http://schemas.openxmlformats.org/markup-compatibility/2006" xmlns:a14="http://schemas.microsoft.com/office/drawing/2010/main">
        <mc:Choice Requires="a14">
          <p:sp>
            <p:nvSpPr>
              <p:cNvPr id="50" name="TextBox 49"/>
              <p:cNvSpPr txBox="1"/>
              <p:nvPr/>
            </p:nvSpPr>
            <p:spPr>
              <a:xfrm>
                <a:off x="1261611" y="2804437"/>
                <a:ext cx="20040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22</m:t>
                          </m:r>
                        </m:sub>
                      </m:sSub>
                    </m:oMath>
                  </m:oMathPara>
                </a14:m>
                <a:endParaRPr lang="en-US" dirty="0"/>
              </a:p>
            </p:txBody>
          </p:sp>
        </mc:Choice>
        <mc:Fallback xmlns="">
          <p:sp>
            <p:nvSpPr>
              <p:cNvPr id="50" name="TextBox 49"/>
              <p:cNvSpPr txBox="1">
                <a:spLocks noRot="1" noChangeAspect="1" noMove="1" noResize="1" noEditPoints="1" noAdjustHandles="1" noChangeArrowheads="1" noChangeShapeType="1" noTextEdit="1"/>
              </p:cNvSpPr>
              <p:nvPr/>
            </p:nvSpPr>
            <p:spPr>
              <a:xfrm>
                <a:off x="1261611" y="2804437"/>
                <a:ext cx="2004075" cy="276999"/>
              </a:xfrm>
              <a:prstGeom prst="rect">
                <a:avLst/>
              </a:prstGeom>
              <a:blipFill rotWithShape="0">
                <a:blip r:embed="rId18"/>
                <a:stretch>
                  <a:fillRect l="-2432" r="-608" b="-17778"/>
                </a:stretch>
              </a:blipFill>
            </p:spPr>
            <p:txBody>
              <a:bodyPr/>
              <a:lstStyle/>
              <a:p>
                <a:r>
                  <a:rPr lang="en-US">
                    <a:noFill/>
                  </a:rPr>
                  <a:t> </a:t>
                </a:r>
              </a:p>
            </p:txBody>
          </p:sp>
        </mc:Fallback>
      </mc:AlternateContent>
      <p:sp>
        <p:nvSpPr>
          <p:cNvPr id="51" name="TextBox 50"/>
          <p:cNvSpPr txBox="1"/>
          <p:nvPr/>
        </p:nvSpPr>
        <p:spPr>
          <a:xfrm>
            <a:off x="666904" y="2435105"/>
            <a:ext cx="2517805" cy="369332"/>
          </a:xfrm>
          <a:prstGeom prst="rect">
            <a:avLst/>
          </a:prstGeom>
          <a:noFill/>
        </p:spPr>
        <p:txBody>
          <a:bodyPr wrap="none" rtlCol="0">
            <a:spAutoFit/>
          </a:bodyPr>
          <a:lstStyle/>
          <a:p>
            <a:r>
              <a:rPr lang="en-US" dirty="0" smtClean="0"/>
              <a:t>Total leaf sizes are equal:</a:t>
            </a:r>
            <a:endParaRPr lang="en-US" dirty="0"/>
          </a:p>
        </p:txBody>
      </p:sp>
      <p:sp>
        <p:nvSpPr>
          <p:cNvPr id="52" name="TextBox 51"/>
          <p:cNvSpPr txBox="1"/>
          <p:nvPr/>
        </p:nvSpPr>
        <p:spPr>
          <a:xfrm>
            <a:off x="706067" y="3077129"/>
            <a:ext cx="2106539" cy="369332"/>
          </a:xfrm>
          <a:prstGeom prst="rect">
            <a:avLst/>
          </a:prstGeom>
          <a:noFill/>
        </p:spPr>
        <p:txBody>
          <a:bodyPr wrap="none" rtlCol="0">
            <a:spAutoFit/>
          </a:bodyPr>
          <a:lstStyle/>
          <a:p>
            <a:r>
              <a:rPr lang="en-US" dirty="0" smtClean="0"/>
              <a:t>Root sizes are equal:</a:t>
            </a:r>
            <a:endParaRPr lang="en-US" dirty="0"/>
          </a:p>
        </p:txBody>
      </p:sp>
      <mc:AlternateContent xmlns:mc="http://schemas.openxmlformats.org/markup-compatibility/2006" xmlns:a14="http://schemas.microsoft.com/office/drawing/2010/main">
        <mc:Choice Requires="a14">
          <p:sp>
            <p:nvSpPr>
              <p:cNvPr id="53" name="TextBox 52"/>
              <p:cNvSpPr txBox="1"/>
              <p:nvPr/>
            </p:nvSpPr>
            <p:spPr>
              <a:xfrm>
                <a:off x="1260722" y="3432804"/>
                <a:ext cx="73084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2</m:t>
                          </m:r>
                        </m:sub>
                      </m:sSub>
                    </m:oMath>
                  </m:oMathPara>
                </a14:m>
                <a:endParaRPr lang="en-US" dirty="0"/>
              </a:p>
            </p:txBody>
          </p:sp>
        </mc:Choice>
        <mc:Fallback xmlns="">
          <p:sp>
            <p:nvSpPr>
              <p:cNvPr id="53" name="TextBox 52"/>
              <p:cNvSpPr txBox="1">
                <a:spLocks noRot="1" noChangeAspect="1" noMove="1" noResize="1" noEditPoints="1" noAdjustHandles="1" noChangeArrowheads="1" noChangeShapeType="1" noTextEdit="1"/>
              </p:cNvSpPr>
              <p:nvPr/>
            </p:nvSpPr>
            <p:spPr>
              <a:xfrm>
                <a:off x="1260722" y="3432804"/>
                <a:ext cx="730841" cy="276999"/>
              </a:xfrm>
              <a:prstGeom prst="rect">
                <a:avLst/>
              </a:prstGeom>
              <a:blipFill rotWithShape="0">
                <a:blip r:embed="rId19"/>
                <a:stretch>
                  <a:fillRect l="-4167" r="-2500"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1094052" y="5500857"/>
                <a:ext cx="12942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1</m:t>
                          </m:r>
                        </m:sub>
                      </m:sSub>
                    </m:oMath>
                  </m:oMathPara>
                </a14:m>
                <a:endParaRPr 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1094052" y="5500857"/>
                <a:ext cx="1294264" cy="276999"/>
              </a:xfrm>
              <a:prstGeom prst="rect">
                <a:avLst/>
              </a:prstGeom>
              <a:blipFill rotWithShape="0">
                <a:blip r:embed="rId20"/>
                <a:stretch>
                  <a:fillRect l="-2347" r="-1408"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1094052" y="5806455"/>
                <a:ext cx="7992765"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d>
                        <m:dPr>
                          <m:ctrlPr>
                            <a:rPr lang="en-US" i="1">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22</m:t>
                              </m:r>
                            </m:sub>
                          </m:sSub>
                        </m:e>
                      </m:d>
                      <m:r>
                        <a:rPr lang="en-US" b="0" i="1" smtClean="0">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d>
                        <m:dPr>
                          <m:ctrlPr>
                            <a:rPr lang="en-US" i="1">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2</m:t>
                              </m:r>
                            </m:sub>
                          </m:sSub>
                        </m:e>
                      </m:d>
                    </m:oMath>
                  </m:oMathPara>
                </a14:m>
                <a:endParaRPr lang="en-US" dirty="0"/>
              </a:p>
            </p:txBody>
          </p:sp>
        </mc:Choice>
        <mc:Fallback xmlns="">
          <p:sp>
            <p:nvSpPr>
              <p:cNvPr id="58" name="TextBox 57"/>
              <p:cNvSpPr txBox="1">
                <a:spLocks noRot="1" noChangeAspect="1" noMove="1" noResize="1" noEditPoints="1" noAdjustHandles="1" noChangeArrowheads="1" noChangeShapeType="1" noTextEdit="1"/>
              </p:cNvSpPr>
              <p:nvPr/>
            </p:nvSpPr>
            <p:spPr>
              <a:xfrm>
                <a:off x="1094052" y="5806455"/>
                <a:ext cx="7992765" cy="518604"/>
              </a:xfrm>
              <a:prstGeom prst="rect">
                <a:avLst/>
              </a:prstGeom>
              <a:blipFill rotWithShape="0">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p:cNvSpPr txBox="1"/>
              <p:nvPr/>
            </p:nvSpPr>
            <p:spPr>
              <a:xfrm>
                <a:off x="725226" y="3696548"/>
                <a:ext cx="4335739" cy="369332"/>
              </a:xfrm>
              <a:prstGeom prst="rect">
                <a:avLst/>
              </a:prstGeom>
              <a:noFill/>
            </p:spPr>
            <p:txBody>
              <a:bodyPr wrap="none" rtlCol="0">
                <a:spAutoFit/>
              </a:bodyPr>
              <a:lstStyle/>
              <a:p>
                <a:r>
                  <a:rPr lang="en-US" dirty="0" smtClean="0"/>
                  <a:t>Sum of subset of sizes is less/greater than </a:t>
                </a:r>
                <a14:m>
                  <m:oMath xmlns:m="http://schemas.openxmlformats.org/officeDocument/2006/math">
                    <m:r>
                      <a:rPr lang="en-US" b="0" i="1" smtClean="0">
                        <a:latin typeface="Cambria Math" panose="02040503050406030204" pitchFamily="18" charset="0"/>
                      </a:rPr>
                      <m:t>𝑎</m:t>
                    </m:r>
                  </m:oMath>
                </a14:m>
                <a:r>
                  <a:rPr lang="en-US" dirty="0" smtClean="0"/>
                  <a:t>:</a:t>
                </a:r>
                <a:endParaRPr lang="en-US" dirty="0"/>
              </a:p>
            </p:txBody>
          </p:sp>
        </mc:Choice>
        <mc:Fallback xmlns="">
          <p:sp>
            <p:nvSpPr>
              <p:cNvPr id="59" name="TextBox 58"/>
              <p:cNvSpPr txBox="1">
                <a:spLocks noRot="1" noChangeAspect="1" noMove="1" noResize="1" noEditPoints="1" noAdjustHandles="1" noChangeArrowheads="1" noChangeShapeType="1" noTextEdit="1"/>
              </p:cNvSpPr>
              <p:nvPr/>
            </p:nvSpPr>
            <p:spPr>
              <a:xfrm>
                <a:off x="725226" y="3696548"/>
                <a:ext cx="4335739" cy="369332"/>
              </a:xfrm>
              <a:prstGeom prst="rect">
                <a:avLst/>
              </a:prstGeom>
              <a:blipFill rotWithShape="0">
                <a:blip r:embed="rId22"/>
                <a:stretch>
                  <a:fillRect l="-1266" t="-8197" r="-141"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247417" y="4097511"/>
                <a:ext cx="11750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max</m:t>
                      </m:r>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21</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2</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11</m:t>
                                  </m:r>
                                </m:sub>
                              </m:sSub>
                            </m:e>
                          </m:d>
                        </m:e>
                      </m:d>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&lt;</m:t>
                      </m:r>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12</m:t>
                          </m:r>
                        </m:sub>
                      </m:sSub>
                    </m:oMath>
                  </m:oMathPara>
                </a14:m>
                <a:endParaRPr lang="en-US" dirty="0"/>
              </a:p>
            </p:txBody>
          </p:sp>
        </mc:Choice>
        <mc:Fallback xmlns="">
          <p:sp>
            <p:nvSpPr>
              <p:cNvPr id="60" name="TextBox 59"/>
              <p:cNvSpPr txBox="1">
                <a:spLocks noRot="1" noChangeAspect="1" noMove="1" noResize="1" noEditPoints="1" noAdjustHandles="1" noChangeArrowheads="1" noChangeShapeType="1" noTextEdit="1"/>
              </p:cNvSpPr>
              <p:nvPr/>
            </p:nvSpPr>
            <p:spPr>
              <a:xfrm>
                <a:off x="247417" y="4097511"/>
                <a:ext cx="11750140" cy="276999"/>
              </a:xfrm>
              <a:prstGeom prst="rect">
                <a:avLst/>
              </a:prstGeom>
              <a:blipFill rotWithShape="0">
                <a:blip r:embed="rId23"/>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p:nvPr/>
            </p:nvSpPr>
            <p:spPr>
              <a:xfrm>
                <a:off x="481650" y="4947230"/>
                <a:ext cx="10480754"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2</m:t>
                          </m:r>
                        </m:sub>
                      </m:sSub>
                      <m:r>
                        <a:rPr lang="en-US" b="0" i="1" smtClean="0">
                          <a:latin typeface="Cambria Math" panose="02040503050406030204" pitchFamily="18" charset="0"/>
                        </a:rPr>
                        <m:t>=</m:t>
                      </m:r>
                      <m:r>
                        <a:rPr lang="en-US">
                          <a:latin typeface="Cambria Math" panose="02040503050406030204" pitchFamily="18" charset="0"/>
                        </a:rPr>
                        <m:t>2</m:t>
                      </m:r>
                      <m:r>
                        <m:rPr>
                          <m:sty m:val="p"/>
                        </m:rPr>
                        <a:rPr lang="en-US">
                          <a:latin typeface="Cambria Math" panose="02040503050406030204" pitchFamily="18" charset="0"/>
                        </a:rPr>
                        <m:t>s</m:t>
                      </m:r>
                      <m:r>
                        <a:rPr lang="en-US">
                          <a:latin typeface="Cambria Math" panose="02040503050406030204" pitchFamily="18" charset="0"/>
                        </a:rPr>
                        <m:t>+</m:t>
                      </m:r>
                      <m:r>
                        <a:rPr lang="en-US" b="0" i="1" smtClean="0">
                          <a:latin typeface="Cambria Math" panose="02040503050406030204" pitchFamily="18" charset="0"/>
                        </a:rPr>
                        <m:t>2</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m:t>
                              </m:r>
                            </m:sub>
                          </m:sSub>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m:t>
                          </m:r>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a:latin typeface="Cambria Math" panose="02040503050406030204" pitchFamily="18" charset="0"/>
                        </a:rPr>
                        <m:t>2</m:t>
                      </m:r>
                      <m:r>
                        <m:rPr>
                          <m:sty m:val="p"/>
                        </m:rPr>
                        <a:rPr lang="en-US">
                          <a:latin typeface="Cambria Math" panose="02040503050406030204" pitchFamily="18" charset="0"/>
                        </a:rPr>
                        <m:t>s</m:t>
                      </m:r>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1</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1</m:t>
                          </m:r>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2</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2</m:t>
                              </m:r>
                            </m:sub>
                          </m:sSub>
                        </m:e>
                      </m:d>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a:xfrm>
                <a:off x="481650" y="4947230"/>
                <a:ext cx="10480754" cy="610936"/>
              </a:xfrm>
              <a:prstGeom prst="rect">
                <a:avLst/>
              </a:prstGeom>
              <a:blipFill rotWithShape="0">
                <a:blip r:embed="rId2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33284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468134" y="250726"/>
                <a:ext cx="1105392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1600" b="0" i="0" smtClean="0">
                          <a:latin typeface="Cambria Math" panose="02040503050406030204" pitchFamily="18" charset="0"/>
                        </a:rPr>
                        <m:t>min</m:t>
                      </m:r>
                      <m:d>
                        <m:dPr>
                          <m:begChr m:val="{"/>
                          <m:endChr m:val="}"/>
                          <m:ctrlPr>
                            <a:rPr lang="en-US" sz="1600" i="1" smtClean="0">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𝑙</m:t>
                              </m:r>
                            </m:e>
                            <m:sub>
                              <m:r>
                                <a:rPr lang="en-US" sz="1600" i="1">
                                  <a:latin typeface="Cambria Math" panose="02040503050406030204" pitchFamily="18" charset="0"/>
                                </a:rPr>
                                <m:t>11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𝑙</m:t>
                              </m:r>
                            </m:e>
                            <m:sub>
                              <m:r>
                                <a:rPr lang="en-US" sz="1600" i="1">
                                  <a:latin typeface="Cambria Math" panose="02040503050406030204" pitchFamily="18" charset="0"/>
                                </a:rPr>
                                <m:t>12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𝑟</m:t>
                              </m:r>
                            </m:e>
                            <m:sub>
                              <m:r>
                                <a:rPr lang="en-US" sz="1600" i="1">
                                  <a:latin typeface="Cambria Math" panose="02040503050406030204" pitchFamily="18" charset="0"/>
                                </a:rPr>
                                <m:t>1</m:t>
                              </m:r>
                            </m:sub>
                          </m:sSub>
                          <m:r>
                            <a:rPr lang="en-US" sz="1600" i="1">
                              <a:latin typeface="Cambria Math" panose="02040503050406030204" pitchFamily="18" charset="0"/>
                            </a:rPr>
                            <m:t>+</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𝑙</m:t>
                                  </m:r>
                                </m:e>
                                <m:sub>
                                  <m:r>
                                    <a:rPr lang="en-US" sz="1600" i="1">
                                      <a:latin typeface="Cambria Math" panose="02040503050406030204" pitchFamily="18" charset="0"/>
                                    </a:rPr>
                                    <m:t>22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𝑙</m:t>
                                  </m:r>
                                </m:e>
                                <m:sub>
                                  <m:r>
                                    <a:rPr lang="en-US" sz="1600" i="1">
                                      <a:latin typeface="Cambria Math" panose="02040503050406030204" pitchFamily="18" charset="0"/>
                                    </a:rPr>
                                    <m:t>21</m:t>
                                  </m:r>
                                </m:sub>
                              </m:sSub>
                            </m:e>
                          </m:d>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𝑙</m:t>
                              </m:r>
                            </m:e>
                            <m:sub>
                              <m:r>
                                <a:rPr lang="en-US" sz="1600" i="1">
                                  <a:latin typeface="Cambria Math" panose="02040503050406030204" pitchFamily="18" charset="0"/>
                                </a:rPr>
                                <m:t>21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𝑙</m:t>
                              </m:r>
                            </m:e>
                            <m:sub>
                              <m:r>
                                <a:rPr lang="en-US" sz="1600" i="1">
                                  <a:latin typeface="Cambria Math" panose="02040503050406030204" pitchFamily="18" charset="0"/>
                                </a:rPr>
                                <m:t>22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𝑟</m:t>
                              </m:r>
                            </m:e>
                            <m:sub>
                              <m:r>
                                <a:rPr lang="en-US" sz="1600" i="1">
                                  <a:latin typeface="Cambria Math" panose="02040503050406030204" pitchFamily="18" charset="0"/>
                                </a:rPr>
                                <m:t>2</m:t>
                              </m:r>
                            </m:sub>
                          </m:sSub>
                          <m:r>
                            <a:rPr lang="en-US" sz="1600" i="1">
                              <a:latin typeface="Cambria Math" panose="02040503050406030204" pitchFamily="18" charset="0"/>
                            </a:rPr>
                            <m:t>+</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𝑙</m:t>
                                  </m:r>
                                </m:e>
                                <m:sub>
                                  <m:r>
                                    <a:rPr lang="en-US" sz="1600" i="1">
                                      <a:latin typeface="Cambria Math" panose="02040503050406030204" pitchFamily="18" charset="0"/>
                                    </a:rPr>
                                    <m:t>12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𝑙</m:t>
                                  </m:r>
                                </m:e>
                                <m:sub>
                                  <m:r>
                                    <a:rPr lang="en-US" sz="1600" i="1">
                                      <a:latin typeface="Cambria Math" panose="02040503050406030204" pitchFamily="18" charset="0"/>
                                    </a:rPr>
                                    <m:t>11</m:t>
                                  </m:r>
                                </m:sub>
                              </m:sSub>
                            </m:e>
                          </m:d>
                        </m:e>
                      </m:d>
                      <m:r>
                        <a:rPr lang="en-US" sz="1600" i="1" smtClean="0">
                          <a:latin typeface="Cambria Math" panose="02040503050406030204" pitchFamily="18" charset="0"/>
                          <a:ea typeface="Cambria Math" panose="02040503050406030204" pitchFamily="18" charset="0"/>
                        </a:rPr>
                        <m:t>≤</m:t>
                      </m:r>
                      <m:r>
                        <a:rPr lang="en-US" sz="1600" i="1" smtClean="0">
                          <a:latin typeface="Cambria Math" panose="02040503050406030204" pitchFamily="18" charset="0"/>
                          <a:ea typeface="Cambria Math" panose="02040503050406030204" pitchFamily="18" charset="0"/>
                        </a:rPr>
                        <m:t>𝑎</m:t>
                      </m:r>
                      <m:r>
                        <a:rPr lang="en-US" sz="1600" b="0" i="1" smtClean="0">
                          <a:latin typeface="Cambria Math" panose="02040503050406030204" pitchFamily="18" charset="0"/>
                          <a:ea typeface="Cambria Math" panose="02040503050406030204" pitchFamily="18" charset="0"/>
                        </a:rPr>
                        <m:t>&lt;</m:t>
                      </m:r>
                      <m:r>
                        <m:rPr>
                          <m:sty m:val="p"/>
                        </m:rPr>
                        <a:rPr lang="en-US" sz="1600">
                          <a:latin typeface="Cambria Math" panose="02040503050406030204" pitchFamily="18" charset="0"/>
                        </a:rPr>
                        <m:t>max</m:t>
                      </m:r>
                      <m:d>
                        <m:dPr>
                          <m:begChr m:val="{"/>
                          <m:endChr m:val="}"/>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𝑙</m:t>
                              </m:r>
                            </m:e>
                            <m:sub>
                              <m:r>
                                <a:rPr lang="en-US" sz="1600" i="1">
                                  <a:latin typeface="Cambria Math" panose="02040503050406030204" pitchFamily="18" charset="0"/>
                                </a:rPr>
                                <m:t>11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𝑙</m:t>
                              </m:r>
                            </m:e>
                            <m:sub>
                              <m:r>
                                <a:rPr lang="en-US" sz="1600" i="1">
                                  <a:latin typeface="Cambria Math" panose="02040503050406030204" pitchFamily="18" charset="0"/>
                                </a:rPr>
                                <m:t>12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𝑟</m:t>
                              </m:r>
                            </m:e>
                            <m:sub>
                              <m:r>
                                <a:rPr lang="en-US" sz="1600" i="1">
                                  <a:latin typeface="Cambria Math" panose="02040503050406030204" pitchFamily="18" charset="0"/>
                                </a:rPr>
                                <m:t>1</m:t>
                              </m:r>
                            </m:sub>
                          </m:sSub>
                          <m:r>
                            <a:rPr lang="en-US" sz="1600" i="1">
                              <a:latin typeface="Cambria Math" panose="02040503050406030204" pitchFamily="18" charset="0"/>
                            </a:rPr>
                            <m:t>+</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𝑙</m:t>
                                  </m:r>
                                </m:e>
                                <m:sub>
                                  <m:r>
                                    <a:rPr lang="en-US" sz="1600" i="1">
                                      <a:latin typeface="Cambria Math" panose="02040503050406030204" pitchFamily="18" charset="0"/>
                                    </a:rPr>
                                    <m:t>22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𝑙</m:t>
                                  </m:r>
                                </m:e>
                                <m:sub>
                                  <m:r>
                                    <a:rPr lang="en-US" sz="1600" i="1">
                                      <a:latin typeface="Cambria Math" panose="02040503050406030204" pitchFamily="18" charset="0"/>
                                    </a:rPr>
                                    <m:t>21</m:t>
                                  </m:r>
                                </m:sub>
                              </m:sSub>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𝑙</m:t>
                              </m:r>
                            </m:e>
                            <m:sub>
                              <m:r>
                                <a:rPr lang="en-US" sz="1600" i="1">
                                  <a:latin typeface="Cambria Math" panose="02040503050406030204" pitchFamily="18" charset="0"/>
                                </a:rPr>
                                <m:t>21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𝑙</m:t>
                              </m:r>
                            </m:e>
                            <m:sub>
                              <m:r>
                                <a:rPr lang="en-US" sz="1600" i="1">
                                  <a:latin typeface="Cambria Math" panose="02040503050406030204" pitchFamily="18" charset="0"/>
                                </a:rPr>
                                <m:t>22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𝑟</m:t>
                              </m:r>
                            </m:e>
                            <m:sub>
                              <m:r>
                                <a:rPr lang="en-US" sz="1600" i="1">
                                  <a:latin typeface="Cambria Math" panose="02040503050406030204" pitchFamily="18" charset="0"/>
                                </a:rPr>
                                <m:t>2</m:t>
                              </m:r>
                            </m:sub>
                          </m:sSub>
                          <m:r>
                            <a:rPr lang="en-US" sz="1600" i="1">
                              <a:latin typeface="Cambria Math" panose="02040503050406030204" pitchFamily="18" charset="0"/>
                            </a:rPr>
                            <m:t>+</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𝑙</m:t>
                                  </m:r>
                                </m:e>
                                <m:sub>
                                  <m:r>
                                    <a:rPr lang="en-US" sz="1600" i="1">
                                      <a:latin typeface="Cambria Math" panose="02040503050406030204" pitchFamily="18" charset="0"/>
                                    </a:rPr>
                                    <m:t>12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𝑙</m:t>
                                  </m:r>
                                </m:e>
                                <m:sub>
                                  <m:r>
                                    <a:rPr lang="en-US" sz="1600" i="1">
                                      <a:latin typeface="Cambria Math" panose="02040503050406030204" pitchFamily="18" charset="0"/>
                                    </a:rPr>
                                    <m:t>11</m:t>
                                  </m:r>
                                </m:sub>
                              </m:sSub>
                            </m:e>
                          </m:d>
                        </m:e>
                      </m:d>
                    </m:oMath>
                  </m:oMathPara>
                </a14:m>
                <a:endParaRPr lang="en-US" sz="1600" dirty="0"/>
              </a:p>
            </p:txBody>
          </p:sp>
        </mc:Choice>
        <mc:Fallback xmlns="">
          <p:sp>
            <p:nvSpPr>
              <p:cNvPr id="2" name="TextBox 1"/>
              <p:cNvSpPr txBox="1">
                <a:spLocks noRot="1" noChangeAspect="1" noMove="1" noResize="1" noEditPoints="1" noAdjustHandles="1" noChangeArrowheads="1" noChangeShapeType="1" noTextEdit="1"/>
              </p:cNvSpPr>
              <p:nvPr/>
            </p:nvSpPr>
            <p:spPr>
              <a:xfrm>
                <a:off x="468134" y="250726"/>
                <a:ext cx="11053923" cy="246221"/>
              </a:xfrm>
              <a:prstGeom prst="rect">
                <a:avLst/>
              </a:prstGeom>
              <a:blipFill rotWithShape="0">
                <a:blip r:embed="rId2"/>
                <a:stretch>
                  <a:fillRect b="-12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521994" y="629923"/>
                <a:ext cx="4007957" cy="369332"/>
              </a:xfrm>
              <a:prstGeom prst="rect">
                <a:avLst/>
              </a:prstGeom>
              <a:noFill/>
            </p:spPr>
            <p:txBody>
              <a:bodyPr wrap="none" rtlCol="0">
                <a:spAutoFit/>
              </a:bodyPr>
              <a:lstStyle/>
              <a:p>
                <a:r>
                  <a:rPr lang="en-US" dirty="0" smtClean="0"/>
                  <a:t>WLOG Suppose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21</m:t>
                            </m:r>
                          </m:sub>
                        </m:sSub>
                      </m:e>
                    </m:d>
                    <m:r>
                      <a:rPr lang="en-US" b="0" i="1" smtClean="0">
                        <a:latin typeface="Cambria Math" panose="02040503050406030204" pitchFamily="18" charset="0"/>
                      </a:rPr>
                      <m:t>&gt;</m:t>
                    </m:r>
                  </m:oMath>
                </a14:m>
                <a:r>
                  <a:rPr lang="en-US" dirty="0" smtClean="0"/>
                  <a:t>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11</m:t>
                            </m:r>
                          </m:sub>
                        </m:sSub>
                      </m:e>
                    </m:d>
                  </m:oMath>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521994" y="629923"/>
                <a:ext cx="4007957" cy="369332"/>
              </a:xfrm>
              <a:prstGeom prst="rect">
                <a:avLst/>
              </a:prstGeom>
              <a:blipFill rotWithShape="0">
                <a:blip r:embed="rId3"/>
                <a:stretch>
                  <a:fillRect l="-1370" t="-8197" b="-24590"/>
                </a:stretch>
              </a:blipFill>
            </p:spPr>
            <p:txBody>
              <a:bodyPr/>
              <a:lstStyle/>
              <a:p>
                <a:r>
                  <a:rPr lang="en-US">
                    <a:noFill/>
                  </a:rPr>
                  <a:t> </a:t>
                </a:r>
              </a:p>
            </p:txBody>
          </p:sp>
        </mc:Fallback>
      </mc:AlternateContent>
      <p:sp>
        <p:nvSpPr>
          <p:cNvPr id="4" name="Rectangle 3"/>
          <p:cNvSpPr/>
          <p:nvPr/>
        </p:nvSpPr>
        <p:spPr>
          <a:xfrm>
            <a:off x="2481830" y="1655834"/>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481829" y="2052074"/>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900930" y="1655834"/>
            <a:ext cx="1765663" cy="252919"/>
          </a:xfrm>
          <a:prstGeom prst="rect">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481829" y="1655834"/>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481829" y="2052074"/>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p:cNvSpPr txBox="1"/>
              <p:nvPr/>
            </p:nvSpPr>
            <p:spPr>
              <a:xfrm>
                <a:off x="2607895" y="1372597"/>
                <a:ext cx="1650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2607895" y="1372597"/>
                <a:ext cx="165045" cy="276999"/>
              </a:xfrm>
              <a:prstGeom prst="rect">
                <a:avLst/>
              </a:prstGeom>
              <a:blipFill rotWithShape="0">
                <a:blip r:embed="rId4"/>
                <a:stretch>
                  <a:fillRect l="-22222" r="-185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325138" y="1372596"/>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3325138" y="1372596"/>
                <a:ext cx="186781" cy="276999"/>
              </a:xfrm>
              <a:prstGeom prst="rect">
                <a:avLst/>
              </a:prstGeom>
              <a:blipFill rotWithShape="0">
                <a:blip r:embed="rId5"/>
                <a:stretch>
                  <a:fillRect l="-19355" r="-12903"/>
                </a:stretch>
              </a:blipFill>
            </p:spPr>
            <p:txBody>
              <a:bodyPr/>
              <a:lstStyle/>
              <a:p>
                <a:r>
                  <a:rPr lang="en-US">
                    <a:noFill/>
                  </a:rPr>
                  <a:t> </a:t>
                </a:r>
              </a:p>
            </p:txBody>
          </p:sp>
        </mc:Fallback>
      </mc:AlternateContent>
      <p:sp>
        <p:nvSpPr>
          <p:cNvPr id="11" name="Rectangle 10"/>
          <p:cNvSpPr/>
          <p:nvPr/>
        </p:nvSpPr>
        <p:spPr>
          <a:xfrm>
            <a:off x="3449576" y="2053910"/>
            <a:ext cx="452512" cy="2529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p:cNvSpPr txBox="1"/>
              <p:nvPr/>
            </p:nvSpPr>
            <p:spPr>
              <a:xfrm>
                <a:off x="3583597" y="2309716"/>
                <a:ext cx="2385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3583597" y="2309716"/>
                <a:ext cx="238527" cy="276999"/>
              </a:xfrm>
              <a:prstGeom prst="rect">
                <a:avLst/>
              </a:prstGeom>
              <a:blipFill rotWithShape="0">
                <a:blip r:embed="rId6"/>
                <a:stretch>
                  <a:fillRect l="-15385" r="-7692" b="-15556"/>
                </a:stretch>
              </a:blipFill>
            </p:spPr>
            <p:txBody>
              <a:bodyPr/>
              <a:lstStyle/>
              <a:p>
                <a:r>
                  <a:rPr lang="en-US">
                    <a:noFill/>
                  </a:rPr>
                  <a:t> </a:t>
                </a:r>
              </a:p>
            </p:txBody>
          </p:sp>
        </mc:Fallback>
      </mc:AlternateContent>
      <p:sp>
        <p:nvSpPr>
          <p:cNvPr id="13" name="Rectangle 12"/>
          <p:cNvSpPr/>
          <p:nvPr/>
        </p:nvSpPr>
        <p:spPr>
          <a:xfrm>
            <a:off x="3238022" y="2052073"/>
            <a:ext cx="205741"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906744" y="2052073"/>
            <a:ext cx="325465"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3258764" y="2310777"/>
                <a:ext cx="3248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11</m:t>
                          </m:r>
                        </m:sub>
                      </m:sSub>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3258764" y="2310777"/>
                <a:ext cx="324833" cy="276999"/>
              </a:xfrm>
              <a:prstGeom prst="rect">
                <a:avLst/>
              </a:prstGeom>
              <a:blipFill rotWithShape="0">
                <a:blip r:embed="rId7"/>
                <a:stretch>
                  <a:fillRect l="-18868" r="-5660"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962718" y="2310777"/>
                <a:ext cx="3248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12</m:t>
                          </m:r>
                        </m:sub>
                      </m:sSub>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2962718" y="2310777"/>
                <a:ext cx="324833" cy="276999"/>
              </a:xfrm>
              <a:prstGeom prst="rect">
                <a:avLst/>
              </a:prstGeom>
              <a:blipFill rotWithShape="0">
                <a:blip r:embed="rId8"/>
                <a:stretch>
                  <a:fillRect l="-18868" r="-7547" b="-15217"/>
                </a:stretch>
              </a:blipFill>
            </p:spPr>
            <p:txBody>
              <a:bodyPr/>
              <a:lstStyle/>
              <a:p>
                <a:r>
                  <a:rPr lang="en-US">
                    <a:noFill/>
                  </a:rPr>
                  <a:t> </a:t>
                </a:r>
              </a:p>
            </p:txBody>
          </p:sp>
        </mc:Fallback>
      </mc:AlternateContent>
      <p:sp>
        <p:nvSpPr>
          <p:cNvPr id="18" name="Rectangle 17"/>
          <p:cNvSpPr/>
          <p:nvPr/>
        </p:nvSpPr>
        <p:spPr>
          <a:xfrm>
            <a:off x="3907901" y="2050830"/>
            <a:ext cx="757046"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p:cNvSpPr txBox="1"/>
              <p:nvPr/>
            </p:nvSpPr>
            <p:spPr>
              <a:xfrm>
                <a:off x="5091885" y="1340162"/>
                <a:ext cx="24384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5091885" y="1340162"/>
                <a:ext cx="243848" cy="276999"/>
              </a:xfrm>
              <a:prstGeom prst="rect">
                <a:avLst/>
              </a:prstGeom>
              <a:blipFill rotWithShape="0">
                <a:blip r:embed="rId9"/>
                <a:stretch>
                  <a:fillRect l="-15000" r="-10000"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4619261" y="1348919"/>
                <a:ext cx="3301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21</m:t>
                          </m:r>
                        </m:sub>
                      </m:sSub>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4619261" y="1348919"/>
                <a:ext cx="330155" cy="276999"/>
              </a:xfrm>
              <a:prstGeom prst="rect">
                <a:avLst/>
              </a:prstGeom>
              <a:blipFill rotWithShape="0">
                <a:blip r:embed="rId10"/>
                <a:stretch>
                  <a:fillRect l="-18519" r="-5556"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3912708" y="2324429"/>
                <a:ext cx="3301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22</m:t>
                          </m:r>
                        </m:sub>
                      </m:sSub>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912708" y="2324429"/>
                <a:ext cx="330155" cy="276999"/>
              </a:xfrm>
              <a:prstGeom prst="rect">
                <a:avLst/>
              </a:prstGeom>
              <a:blipFill rotWithShape="0">
                <a:blip r:embed="rId11"/>
                <a:stretch>
                  <a:fillRect l="-18519" r="-5556" b="-15217"/>
                </a:stretch>
              </a:blipFill>
            </p:spPr>
            <p:txBody>
              <a:bodyPr/>
              <a:lstStyle/>
              <a:p>
                <a:r>
                  <a:rPr lang="en-US">
                    <a:noFill/>
                  </a:rPr>
                  <a:t> </a:t>
                </a:r>
              </a:p>
            </p:txBody>
          </p:sp>
        </mc:Fallback>
      </mc:AlternateContent>
      <p:sp>
        <p:nvSpPr>
          <p:cNvPr id="22" name="Rectangle 21"/>
          <p:cNvSpPr/>
          <p:nvPr/>
        </p:nvSpPr>
        <p:spPr>
          <a:xfrm>
            <a:off x="6169546" y="1645288"/>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169545" y="2041528"/>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588646" y="1645288"/>
            <a:ext cx="1709969" cy="252919"/>
          </a:xfrm>
          <a:prstGeom prst="rect">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169545" y="1645288"/>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169545" y="2041528"/>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7" name="TextBox 26"/>
              <p:cNvSpPr txBox="1"/>
              <p:nvPr/>
            </p:nvSpPr>
            <p:spPr>
              <a:xfrm>
                <a:off x="6295611" y="1362051"/>
                <a:ext cx="1650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6295611" y="1362051"/>
                <a:ext cx="165045" cy="276999"/>
              </a:xfrm>
              <a:prstGeom prst="rect">
                <a:avLst/>
              </a:prstGeom>
              <a:blipFill rotWithShape="0">
                <a:blip r:embed="rId12"/>
                <a:stretch>
                  <a:fillRect l="-22222" r="-185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7012854" y="1362050"/>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7012854" y="1362050"/>
                <a:ext cx="186781" cy="276999"/>
              </a:xfrm>
              <a:prstGeom prst="rect">
                <a:avLst/>
              </a:prstGeom>
              <a:blipFill rotWithShape="0">
                <a:blip r:embed="rId13"/>
                <a:stretch>
                  <a:fillRect l="-19355" r="-12903"/>
                </a:stretch>
              </a:blipFill>
            </p:spPr>
            <p:txBody>
              <a:bodyPr/>
              <a:lstStyle/>
              <a:p>
                <a:r>
                  <a:rPr lang="en-US">
                    <a:noFill/>
                  </a:rPr>
                  <a:t> </a:t>
                </a:r>
              </a:p>
            </p:txBody>
          </p:sp>
        </mc:Fallback>
      </mc:AlternateContent>
      <p:sp>
        <p:nvSpPr>
          <p:cNvPr id="29" name="Rectangle 28"/>
          <p:cNvSpPr/>
          <p:nvPr/>
        </p:nvSpPr>
        <p:spPr>
          <a:xfrm>
            <a:off x="7137292" y="2043364"/>
            <a:ext cx="408366" cy="2529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TextBox 29"/>
              <p:cNvSpPr txBox="1"/>
              <p:nvPr/>
            </p:nvSpPr>
            <p:spPr>
              <a:xfrm>
                <a:off x="8557293" y="1296628"/>
                <a:ext cx="2385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8557293" y="1296628"/>
                <a:ext cx="238527" cy="276999"/>
              </a:xfrm>
              <a:prstGeom prst="rect">
                <a:avLst/>
              </a:prstGeom>
              <a:blipFill rotWithShape="0">
                <a:blip r:embed="rId14"/>
                <a:stretch>
                  <a:fillRect l="-15385" r="-7692" b="-15556"/>
                </a:stretch>
              </a:blipFill>
            </p:spPr>
            <p:txBody>
              <a:bodyPr/>
              <a:lstStyle/>
              <a:p>
                <a:r>
                  <a:rPr lang="en-US">
                    <a:noFill/>
                  </a:rPr>
                  <a:t> </a:t>
                </a:r>
              </a:p>
            </p:txBody>
          </p:sp>
        </mc:Fallback>
      </mc:AlternateContent>
      <p:sp>
        <p:nvSpPr>
          <p:cNvPr id="31" name="Rectangle 30"/>
          <p:cNvSpPr/>
          <p:nvPr/>
        </p:nvSpPr>
        <p:spPr>
          <a:xfrm>
            <a:off x="6925738" y="2041527"/>
            <a:ext cx="205741"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594460" y="2041527"/>
            <a:ext cx="325465"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p:cNvSpPr txBox="1"/>
              <p:nvPr/>
            </p:nvSpPr>
            <p:spPr>
              <a:xfrm>
                <a:off x="7838732" y="2324547"/>
                <a:ext cx="3248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11</m:t>
                          </m:r>
                        </m:sub>
                      </m:sSub>
                    </m:oMath>
                  </m:oMathPara>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7838732" y="2324547"/>
                <a:ext cx="324833" cy="276999"/>
              </a:xfrm>
              <a:prstGeom prst="rect">
                <a:avLst/>
              </a:prstGeom>
              <a:blipFill rotWithShape="0">
                <a:blip r:embed="rId15"/>
                <a:stretch>
                  <a:fillRect l="-18868" r="-5660"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7542686" y="2324547"/>
                <a:ext cx="3248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12</m:t>
                          </m:r>
                        </m:sub>
                      </m:sSub>
                    </m:oMath>
                  </m:oMathPara>
                </a14:m>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7542686" y="2324547"/>
                <a:ext cx="324833" cy="276999"/>
              </a:xfrm>
              <a:prstGeom prst="rect">
                <a:avLst/>
              </a:prstGeom>
              <a:blipFill rotWithShape="0">
                <a:blip r:embed="rId16"/>
                <a:stretch>
                  <a:fillRect l="-18519" r="-5556" b="-15217"/>
                </a:stretch>
              </a:blipFill>
            </p:spPr>
            <p:txBody>
              <a:bodyPr/>
              <a:lstStyle/>
              <a:p>
                <a:r>
                  <a:rPr lang="en-US">
                    <a:noFill/>
                  </a:rPr>
                  <a:t> </a:t>
                </a:r>
              </a:p>
            </p:txBody>
          </p:sp>
        </mc:Fallback>
      </mc:AlternateContent>
      <p:sp>
        <p:nvSpPr>
          <p:cNvPr id="35" name="Rectangle 34"/>
          <p:cNvSpPr/>
          <p:nvPr/>
        </p:nvSpPr>
        <p:spPr>
          <a:xfrm>
            <a:off x="7887672" y="2040284"/>
            <a:ext cx="425908"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551471" y="2040284"/>
            <a:ext cx="325465"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TextBox 36"/>
              <p:cNvSpPr txBox="1"/>
              <p:nvPr/>
            </p:nvSpPr>
            <p:spPr>
              <a:xfrm>
                <a:off x="7227531" y="2310777"/>
                <a:ext cx="24384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oMath>
                  </m:oMathPara>
                </a14:m>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7227531" y="2310777"/>
                <a:ext cx="243848" cy="276999"/>
              </a:xfrm>
              <a:prstGeom prst="rect">
                <a:avLst/>
              </a:prstGeom>
              <a:blipFill rotWithShape="0">
                <a:blip r:embed="rId17"/>
                <a:stretch>
                  <a:fillRect l="-15000" r="-7500"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6884692" y="2324547"/>
                <a:ext cx="3301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21</m:t>
                          </m:r>
                        </m:sub>
                      </m:sSub>
                    </m:oMath>
                  </m:oMathPara>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6884692" y="2324547"/>
                <a:ext cx="330155" cy="276999"/>
              </a:xfrm>
              <a:prstGeom prst="rect">
                <a:avLst/>
              </a:prstGeom>
              <a:blipFill rotWithShape="0">
                <a:blip r:embed="rId18"/>
                <a:stretch>
                  <a:fillRect l="-18182" r="-5455"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6588646" y="2324547"/>
                <a:ext cx="3301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22</m:t>
                          </m:r>
                        </m:sub>
                      </m:sSub>
                    </m:oMath>
                  </m:oMathPara>
                </a14:m>
                <a:endParaRPr 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6588646" y="2324547"/>
                <a:ext cx="330155" cy="276999"/>
              </a:xfrm>
              <a:prstGeom prst="rect">
                <a:avLst/>
              </a:prstGeom>
              <a:blipFill rotWithShape="0">
                <a:blip r:embed="rId19"/>
                <a:stretch>
                  <a:fillRect l="-18519" r="-5556" b="-15217"/>
                </a:stretch>
              </a:blipFill>
            </p:spPr>
            <p:txBody>
              <a:bodyPr/>
              <a:lstStyle/>
              <a:p>
                <a:r>
                  <a:rPr lang="en-US">
                    <a:noFill/>
                  </a:rPr>
                  <a:t> </a:t>
                </a:r>
              </a:p>
            </p:txBody>
          </p:sp>
        </mc:Fallback>
      </mc:AlternateContent>
      <p:sp>
        <p:nvSpPr>
          <p:cNvPr id="40" name="TextBox 39"/>
          <p:cNvSpPr txBox="1"/>
          <p:nvPr/>
        </p:nvSpPr>
        <p:spPr>
          <a:xfrm>
            <a:off x="3432762" y="1054954"/>
            <a:ext cx="753604" cy="369332"/>
          </a:xfrm>
          <a:prstGeom prst="rect">
            <a:avLst/>
          </a:prstGeom>
          <a:noFill/>
        </p:spPr>
        <p:txBody>
          <a:bodyPr wrap="none" rtlCol="0">
            <a:spAutoFit/>
          </a:bodyPr>
          <a:lstStyle/>
          <a:p>
            <a:r>
              <a:rPr lang="en-US" dirty="0" smtClean="0"/>
              <a:t>1 First</a:t>
            </a:r>
            <a:endParaRPr lang="en-US" dirty="0"/>
          </a:p>
        </p:txBody>
      </p:sp>
      <p:sp>
        <p:nvSpPr>
          <p:cNvPr id="41" name="TextBox 40"/>
          <p:cNvSpPr txBox="1"/>
          <p:nvPr/>
        </p:nvSpPr>
        <p:spPr>
          <a:xfrm>
            <a:off x="7324412" y="1088171"/>
            <a:ext cx="753604" cy="369332"/>
          </a:xfrm>
          <a:prstGeom prst="rect">
            <a:avLst/>
          </a:prstGeom>
          <a:noFill/>
        </p:spPr>
        <p:txBody>
          <a:bodyPr wrap="none" rtlCol="0">
            <a:spAutoFit/>
          </a:bodyPr>
          <a:lstStyle/>
          <a:p>
            <a:r>
              <a:rPr lang="en-US" dirty="0"/>
              <a:t>2</a:t>
            </a:r>
            <a:r>
              <a:rPr lang="en-US" dirty="0" smtClean="0"/>
              <a:t> First</a:t>
            </a:r>
            <a:endParaRPr lang="en-US" dirty="0"/>
          </a:p>
        </p:txBody>
      </p:sp>
      <p:sp>
        <p:nvSpPr>
          <p:cNvPr id="42" name="Rectangle 41"/>
          <p:cNvSpPr/>
          <p:nvPr/>
        </p:nvSpPr>
        <p:spPr>
          <a:xfrm>
            <a:off x="5102226" y="1655834"/>
            <a:ext cx="233129" cy="2529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532069" y="1643289"/>
            <a:ext cx="447969" cy="2529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681469" y="1660304"/>
            <a:ext cx="205741"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8313580" y="1643289"/>
            <a:ext cx="205741"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670760" y="2050830"/>
            <a:ext cx="200517"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8326622" y="2042234"/>
            <a:ext cx="205448"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891368" y="1655833"/>
            <a:ext cx="200517"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405223" y="2927724"/>
            <a:ext cx="1252266" cy="369332"/>
          </a:xfrm>
          <a:prstGeom prst="rect">
            <a:avLst/>
          </a:prstGeom>
          <a:noFill/>
        </p:spPr>
        <p:txBody>
          <a:bodyPr wrap="none" rtlCol="0">
            <a:spAutoFit/>
          </a:bodyPr>
          <a:lstStyle/>
          <a:p>
            <a:r>
              <a:rPr lang="en-US" dirty="0" smtClean="0"/>
              <a:t>Conditions:</a:t>
            </a:r>
            <a:endParaRPr lang="en-US" dirty="0"/>
          </a:p>
        </p:txBody>
      </p:sp>
      <mc:AlternateContent xmlns:mc="http://schemas.openxmlformats.org/markup-compatibility/2006" xmlns:a14="http://schemas.microsoft.com/office/drawing/2010/main">
        <mc:Choice Requires="a14">
          <p:sp>
            <p:nvSpPr>
              <p:cNvPr id="50" name="TextBox 49"/>
              <p:cNvSpPr txBox="1"/>
              <p:nvPr/>
            </p:nvSpPr>
            <p:spPr>
              <a:xfrm>
                <a:off x="1254281" y="3462570"/>
                <a:ext cx="19498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𝑎</m:t>
                      </m:r>
                      <m:r>
                        <a:rPr lang="en-US" b="0" i="1" smtClean="0">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m:t>
                          </m:r>
                        </m:sub>
                      </m:sSub>
                    </m:oMath>
                  </m:oMathPara>
                </a14:m>
                <a:endParaRPr lang="en-US" dirty="0"/>
              </a:p>
            </p:txBody>
          </p:sp>
        </mc:Choice>
        <mc:Fallback xmlns="">
          <p:sp>
            <p:nvSpPr>
              <p:cNvPr id="50" name="TextBox 49"/>
              <p:cNvSpPr txBox="1">
                <a:spLocks noRot="1" noChangeAspect="1" noMove="1" noResize="1" noEditPoints="1" noAdjustHandles="1" noChangeArrowheads="1" noChangeShapeType="1" noTextEdit="1"/>
              </p:cNvSpPr>
              <p:nvPr/>
            </p:nvSpPr>
            <p:spPr>
              <a:xfrm>
                <a:off x="1254281" y="3462570"/>
                <a:ext cx="1949893" cy="276999"/>
              </a:xfrm>
              <a:prstGeom prst="rect">
                <a:avLst/>
              </a:prstGeom>
              <a:blipFill rotWithShape="0">
                <a:blip r:embed="rId20"/>
                <a:stretch>
                  <a:fillRect l="-1250" r="-625"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1254281" y="3813900"/>
                <a:ext cx="293208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2</m:t>
                          </m:r>
                        </m:sub>
                      </m:sSub>
                    </m:oMath>
                  </m:oMathPara>
                </a14:m>
                <a:endParaRPr lang="en-US" dirty="0"/>
              </a:p>
            </p:txBody>
          </p:sp>
        </mc:Choice>
        <mc:Fallback xmlns="">
          <p:sp>
            <p:nvSpPr>
              <p:cNvPr id="52" name="TextBox 51"/>
              <p:cNvSpPr txBox="1">
                <a:spLocks noRot="1" noChangeAspect="1" noMove="1" noResize="1" noEditPoints="1" noAdjustHandles="1" noChangeArrowheads="1" noChangeShapeType="1" noTextEdit="1"/>
              </p:cNvSpPr>
              <p:nvPr/>
            </p:nvSpPr>
            <p:spPr>
              <a:xfrm>
                <a:off x="1254281" y="3813900"/>
                <a:ext cx="2932085" cy="276999"/>
              </a:xfrm>
              <a:prstGeom prst="rect">
                <a:avLst/>
              </a:prstGeom>
              <a:blipFill rotWithShape="0">
                <a:blip r:embed="rId21"/>
                <a:stretch>
                  <a:fillRect l="-1663" r="-208"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1734850" y="4506641"/>
                <a:ext cx="494160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sSub>
                        <m:sSubPr>
                          <m:ctrlPr>
                            <a:rPr lang="en-US" sz="1600" i="1" smtClean="0">
                              <a:latin typeface="Cambria Math" panose="02040503050406030204" pitchFamily="18" charset="0"/>
                            </a:rPr>
                          </m:ctrlPr>
                        </m:sSubPr>
                        <m:e>
                          <m:r>
                            <a:rPr lang="en-US" sz="1600" i="1">
                              <a:latin typeface="Cambria Math" panose="02040503050406030204" pitchFamily="18" charset="0"/>
                            </a:rPr>
                            <m:t>𝑙</m:t>
                          </m:r>
                        </m:e>
                        <m:sub>
                          <m:r>
                            <a:rPr lang="en-US" sz="1600" i="1">
                              <a:latin typeface="Cambria Math" panose="02040503050406030204" pitchFamily="18" charset="0"/>
                            </a:rPr>
                            <m:t>21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𝑟</m:t>
                          </m:r>
                        </m:e>
                        <m:sub>
                          <m:r>
                            <a:rPr lang="en-US" sz="1600" i="1">
                              <a:latin typeface="Cambria Math" panose="02040503050406030204" pitchFamily="18" charset="0"/>
                            </a:rPr>
                            <m:t>2</m:t>
                          </m:r>
                        </m:sub>
                      </m:sSub>
                      <m:r>
                        <a:rPr lang="en-US" sz="1600" i="1" smtClean="0">
                          <a:latin typeface="Cambria Math" panose="02040503050406030204" pitchFamily="18" charset="0"/>
                          <a:ea typeface="Cambria Math" panose="02040503050406030204" pitchFamily="18" charset="0"/>
                        </a:rPr>
                        <m:t>≤</m:t>
                      </m:r>
                      <m:r>
                        <a:rPr lang="en-US" sz="1600" i="1">
                          <a:latin typeface="Cambria Math" panose="02040503050406030204" pitchFamily="18" charset="0"/>
                        </a:rPr>
                        <m:t>2</m:t>
                      </m:r>
                      <m:sSub>
                        <m:sSubPr>
                          <m:ctrlPr>
                            <a:rPr lang="en-US" sz="1600" i="1">
                              <a:latin typeface="Cambria Math" panose="02040503050406030204" pitchFamily="18" charset="0"/>
                            </a:rPr>
                          </m:ctrlPr>
                        </m:sSubPr>
                        <m:e>
                          <m:r>
                            <a:rPr lang="en-US" sz="1600" i="1">
                              <a:latin typeface="Cambria Math" panose="02040503050406030204" pitchFamily="18" charset="0"/>
                            </a:rPr>
                            <m:t>𝑟</m:t>
                          </m:r>
                        </m:e>
                        <m:sub>
                          <m:r>
                            <a:rPr lang="en-US" sz="1600" i="1">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𝑟</m:t>
                          </m:r>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𝑙</m:t>
                          </m:r>
                        </m:e>
                        <m:sub>
                          <m:r>
                            <a:rPr lang="en-US" sz="1600" i="1">
                              <a:latin typeface="Cambria Math" panose="02040503050406030204" pitchFamily="18" charset="0"/>
                            </a:rPr>
                            <m:t>22</m:t>
                          </m:r>
                        </m:sub>
                      </m:sSub>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𝑙</m:t>
                          </m:r>
                        </m:e>
                        <m:sub>
                          <m:r>
                            <a:rPr lang="en-US" sz="1600" i="1">
                              <a:latin typeface="Cambria Math" panose="02040503050406030204" pitchFamily="18" charset="0"/>
                            </a:rPr>
                            <m:t>21</m:t>
                          </m:r>
                        </m:sub>
                      </m:sSub>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𝑙</m:t>
                              </m:r>
                            </m:e>
                            <m:sub>
                              <m:r>
                                <a:rPr lang="en-US" sz="1600" i="1">
                                  <a:latin typeface="Cambria Math" panose="02040503050406030204" pitchFamily="18" charset="0"/>
                                </a:rPr>
                                <m:t>12</m:t>
                              </m:r>
                            </m:sub>
                          </m:sSub>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𝑙</m:t>
                              </m:r>
                            </m:e>
                            <m:sub>
                              <m:r>
                                <a:rPr lang="en-US" sz="1600" i="1">
                                  <a:latin typeface="Cambria Math" panose="02040503050406030204" pitchFamily="18" charset="0"/>
                                </a:rPr>
                                <m:t>11</m:t>
                              </m:r>
                            </m:sub>
                          </m:sSub>
                        </m:e>
                      </m:d>
                      <m:r>
                        <a:rPr lang="en-US" sz="1600" b="0" i="1" smtClean="0">
                          <a:latin typeface="Cambria Math" panose="02040503050406030204" pitchFamily="18" charset="0"/>
                          <a:ea typeface="Cambria Math" panose="02040503050406030204" pitchFamily="18" charset="0"/>
                        </a:rPr>
                        <m:t>&lt;2</m:t>
                      </m:r>
                      <m:sSub>
                        <m:sSubPr>
                          <m:ctrlPr>
                            <a:rPr lang="en-US" sz="1600" i="1">
                              <a:latin typeface="Cambria Math" panose="02040503050406030204" pitchFamily="18" charset="0"/>
                            </a:rPr>
                          </m:ctrlPr>
                        </m:sSubPr>
                        <m:e>
                          <m:r>
                            <a:rPr lang="en-US" sz="1600" i="1">
                              <a:latin typeface="Cambria Math" panose="02040503050406030204" pitchFamily="18" charset="0"/>
                            </a:rPr>
                            <m:t>𝑙</m:t>
                          </m:r>
                        </m:e>
                        <m:sub>
                          <m:r>
                            <a:rPr lang="en-US" sz="1600" i="1">
                              <a:latin typeface="Cambria Math" panose="02040503050406030204" pitchFamily="18" charset="0"/>
                            </a:rPr>
                            <m:t>11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𝑟</m:t>
                          </m:r>
                        </m:e>
                        <m:sub>
                          <m:r>
                            <a:rPr lang="en-US" sz="1600" i="1">
                              <a:latin typeface="Cambria Math" panose="02040503050406030204" pitchFamily="18" charset="0"/>
                            </a:rPr>
                            <m:t>1</m:t>
                          </m:r>
                        </m:sub>
                      </m:sSub>
                    </m:oMath>
                  </m:oMathPara>
                </a14:m>
                <a:endParaRPr lang="en-US" sz="1600" dirty="0"/>
              </a:p>
            </p:txBody>
          </p:sp>
        </mc:Choice>
        <mc:Fallback xmlns="">
          <p:sp>
            <p:nvSpPr>
              <p:cNvPr id="53" name="TextBox 52"/>
              <p:cNvSpPr txBox="1">
                <a:spLocks noRot="1" noChangeAspect="1" noMove="1" noResize="1" noEditPoints="1" noAdjustHandles="1" noChangeArrowheads="1" noChangeShapeType="1" noTextEdit="1"/>
              </p:cNvSpPr>
              <p:nvPr/>
            </p:nvSpPr>
            <p:spPr>
              <a:xfrm>
                <a:off x="1734850" y="4506641"/>
                <a:ext cx="4941609" cy="246221"/>
              </a:xfrm>
              <a:prstGeom prst="rect">
                <a:avLst/>
              </a:prstGeom>
              <a:blipFill rotWithShape="0">
                <a:blip r:embed="rId22"/>
                <a:stretch>
                  <a:fillRect l="-494" b="-12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2351823" y="4815271"/>
                <a:ext cx="3869201" cy="369332"/>
              </a:xfrm>
              <a:prstGeom prst="rect">
                <a:avLst/>
              </a:prstGeom>
              <a:noFill/>
            </p:spPr>
            <p:txBody>
              <a:bodyPr wrap="none" rtlCol="0">
                <a:spAutoFit/>
              </a:bodyPr>
              <a:lstStyle/>
              <a:p>
                <a:r>
                  <a:rPr lang="en-US" dirty="0" smtClean="0"/>
                  <a:t>Which means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2</m:t>
                        </m:r>
                      </m:sub>
                    </m:sSub>
                  </m:oMath>
                </a14:m>
                <a:r>
                  <a:rPr lang="en-US" dirty="0" smtClean="0"/>
                  <a:t>, then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21</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11</m:t>
                        </m:r>
                      </m:sub>
                    </m:sSub>
                  </m:oMath>
                </a14:m>
                <a:endParaRPr lang="en-US" dirty="0"/>
              </a:p>
            </p:txBody>
          </p:sp>
        </mc:Choice>
        <mc:Fallback xmlns="">
          <p:sp>
            <p:nvSpPr>
              <p:cNvPr id="54" name="TextBox 53"/>
              <p:cNvSpPr txBox="1">
                <a:spLocks noRot="1" noChangeAspect="1" noMove="1" noResize="1" noEditPoints="1" noAdjustHandles="1" noChangeArrowheads="1" noChangeShapeType="1" noTextEdit="1"/>
              </p:cNvSpPr>
              <p:nvPr/>
            </p:nvSpPr>
            <p:spPr>
              <a:xfrm>
                <a:off x="2351823" y="4815271"/>
                <a:ext cx="3869201" cy="369332"/>
              </a:xfrm>
              <a:prstGeom prst="rect">
                <a:avLst/>
              </a:prstGeom>
              <a:blipFill rotWithShape="0">
                <a:blip r:embed="rId23"/>
                <a:stretch>
                  <a:fillRect l="-1417"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3895873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Classic NP-complete problems: Interdependence</a:t>
            </a:r>
            <a:endParaRPr lang="en-US" sz="4000" dirty="0"/>
          </a:p>
        </p:txBody>
      </p:sp>
      <p:sp>
        <p:nvSpPr>
          <p:cNvPr id="4" name="TextBox 3"/>
          <p:cNvSpPr txBox="1"/>
          <p:nvPr/>
        </p:nvSpPr>
        <p:spPr>
          <a:xfrm>
            <a:off x="838200" y="1464816"/>
            <a:ext cx="10605117" cy="5355312"/>
          </a:xfrm>
          <a:prstGeom prst="rect">
            <a:avLst/>
          </a:prstGeom>
          <a:noFill/>
        </p:spPr>
        <p:txBody>
          <a:bodyPr wrap="square" rtlCol="0">
            <a:spAutoFit/>
          </a:bodyPr>
          <a:lstStyle/>
          <a:p>
            <a:r>
              <a:rPr lang="en-US" b="1" u="sng" dirty="0" smtClean="0"/>
              <a:t>Satisfiability / 3-SAT:</a:t>
            </a:r>
          </a:p>
          <a:p>
            <a:pPr marL="914400"/>
            <a:r>
              <a:rPr lang="en-US" dirty="0" smtClean="0"/>
              <a:t>Changing a variable affects all clauses that contain that variable or its compliment.</a:t>
            </a:r>
          </a:p>
          <a:p>
            <a:pPr marL="914400"/>
            <a:endParaRPr lang="en-US" dirty="0" smtClean="0"/>
          </a:p>
          <a:p>
            <a:r>
              <a:rPr lang="en-US" u="sng" dirty="0" smtClean="0"/>
              <a:t> 0-1 Integer Linear Programming:</a:t>
            </a:r>
          </a:p>
          <a:p>
            <a:pPr marL="914400"/>
            <a:r>
              <a:rPr lang="en-US" dirty="0"/>
              <a:t>Changing a variable </a:t>
            </a:r>
            <a:r>
              <a:rPr lang="en-US" dirty="0" smtClean="0"/>
              <a:t>affects all equations that have a non-zero constant in front of that variable.</a:t>
            </a:r>
          </a:p>
          <a:p>
            <a:pPr marL="914400"/>
            <a:endParaRPr lang="en-US" b="1" dirty="0"/>
          </a:p>
          <a:p>
            <a:r>
              <a:rPr lang="en-US" b="1" u="sng" dirty="0" smtClean="0"/>
              <a:t>Clique: </a:t>
            </a:r>
          </a:p>
          <a:p>
            <a:pPr marL="914400"/>
            <a:r>
              <a:rPr lang="en-US" dirty="0" smtClean="0"/>
              <a:t>If a node is decided to belong in the clique, it affects which other nodes (its neighbors) can be in it.</a:t>
            </a:r>
          </a:p>
          <a:p>
            <a:pPr marL="914400"/>
            <a:endParaRPr lang="en-US" dirty="0" smtClean="0"/>
          </a:p>
          <a:p>
            <a:r>
              <a:rPr lang="en-US" b="1" u="sng" dirty="0" smtClean="0"/>
              <a:t>Set Packing:</a:t>
            </a:r>
          </a:p>
          <a:p>
            <a:pPr marL="914400"/>
            <a:r>
              <a:rPr lang="en-US" dirty="0" smtClean="0"/>
              <a:t>If a set is decided to be part of the packing, it affects which other sets (no overlapping elements) must not be part of it.</a:t>
            </a:r>
          </a:p>
          <a:p>
            <a:pPr marL="914400"/>
            <a:endParaRPr lang="en-US" b="1" dirty="0"/>
          </a:p>
          <a:p>
            <a:r>
              <a:rPr lang="en-US" b="1" u="sng" dirty="0" smtClean="0"/>
              <a:t>Node Cover:</a:t>
            </a:r>
          </a:p>
          <a:p>
            <a:pPr marL="914400">
              <a:tabLst>
                <a:tab pos="914400" algn="l"/>
              </a:tabLst>
            </a:pPr>
            <a:r>
              <a:rPr lang="en-US" dirty="0" smtClean="0"/>
              <a:t>If a node is decided not to be part of the covering, then all of its neighbors must be part of it.</a:t>
            </a:r>
          </a:p>
          <a:p>
            <a:pPr marL="914400">
              <a:tabLst>
                <a:tab pos="914400" algn="l"/>
              </a:tabLst>
            </a:pPr>
            <a:endParaRPr lang="en-US" dirty="0"/>
          </a:p>
          <a:p>
            <a:pPr>
              <a:tabLst>
                <a:tab pos="461963" algn="l"/>
              </a:tabLst>
            </a:pPr>
            <a:r>
              <a:rPr lang="en-US" u="sng" dirty="0" smtClean="0"/>
              <a:t>Set Covering:</a:t>
            </a:r>
          </a:p>
          <a:p>
            <a:pPr marL="914400">
              <a:tabLst>
                <a:tab pos="461963" algn="l"/>
              </a:tabLst>
            </a:pPr>
            <a:r>
              <a:rPr lang="en-US" dirty="0" smtClean="0"/>
              <a:t>If a set is decided not to be part of the covering</a:t>
            </a:r>
            <a:r>
              <a:rPr lang="en-US" dirty="0"/>
              <a:t>, </a:t>
            </a:r>
            <a:r>
              <a:rPr lang="en-US" dirty="0" smtClean="0"/>
              <a:t>a subfamily of the sets that overlap with it must be part of the covering.</a:t>
            </a:r>
            <a:endParaRPr lang="en-US" dirty="0"/>
          </a:p>
        </p:txBody>
      </p:sp>
    </p:spTree>
    <p:extLst>
      <p:ext uri="{BB962C8B-B14F-4D97-AF65-F5344CB8AC3E}">
        <p14:creationId xmlns:p14="http://schemas.microsoft.com/office/powerpoint/2010/main" val="42227540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8782" y="845903"/>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718781" y="1242143"/>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37883" y="845903"/>
            <a:ext cx="463901" cy="252919"/>
          </a:xfrm>
          <a:prstGeom prst="rect">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718781" y="845903"/>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718781" y="1242143"/>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p:cNvSpPr txBox="1"/>
              <p:nvPr/>
            </p:nvSpPr>
            <p:spPr>
              <a:xfrm>
                <a:off x="1844847" y="562666"/>
                <a:ext cx="1650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844847" y="562666"/>
                <a:ext cx="165045" cy="276999"/>
              </a:xfrm>
              <a:prstGeom prst="rect">
                <a:avLst/>
              </a:prstGeom>
              <a:blipFill rotWithShape="0">
                <a:blip r:embed="rId2"/>
                <a:stretch>
                  <a:fillRect l="-22222" r="-185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276442" y="539040"/>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2276442" y="539040"/>
                <a:ext cx="186781" cy="276999"/>
              </a:xfrm>
              <a:prstGeom prst="rect">
                <a:avLst/>
              </a:prstGeom>
              <a:blipFill rotWithShape="0">
                <a:blip r:embed="rId3"/>
                <a:stretch>
                  <a:fillRect l="-19355" r="-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126940" y="539039"/>
                <a:ext cx="2385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3126940" y="539039"/>
                <a:ext cx="238527" cy="276999"/>
              </a:xfrm>
              <a:prstGeom prst="rect">
                <a:avLst/>
              </a:prstGeom>
              <a:blipFill rotWithShape="0">
                <a:blip r:embed="rId4"/>
                <a:stretch>
                  <a:fillRect l="-15385" r="-7692" b="-15217"/>
                </a:stretch>
              </a:blipFill>
            </p:spPr>
            <p:txBody>
              <a:bodyPr/>
              <a:lstStyle/>
              <a:p>
                <a:r>
                  <a:rPr lang="en-US">
                    <a:noFill/>
                  </a:rPr>
                  <a:t> </a:t>
                </a:r>
              </a:p>
            </p:txBody>
          </p:sp>
        </mc:Fallback>
      </mc:AlternateContent>
      <p:sp>
        <p:nvSpPr>
          <p:cNvPr id="10" name="Rectangle 9"/>
          <p:cNvSpPr/>
          <p:nvPr/>
        </p:nvSpPr>
        <p:spPr>
          <a:xfrm>
            <a:off x="2143696" y="1242142"/>
            <a:ext cx="675178"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p:cNvSpPr txBox="1"/>
              <p:nvPr/>
            </p:nvSpPr>
            <p:spPr>
              <a:xfrm>
                <a:off x="2585400" y="562665"/>
                <a:ext cx="3248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11</m:t>
                          </m:r>
                        </m:sub>
                      </m:sSub>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2585400" y="562665"/>
                <a:ext cx="324833" cy="276999"/>
              </a:xfrm>
              <a:prstGeom prst="rect">
                <a:avLst/>
              </a:prstGeom>
              <a:blipFill rotWithShape="0">
                <a:blip r:embed="rId5"/>
                <a:stretch>
                  <a:fillRect l="-18868" r="-7547"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339780" y="1524926"/>
                <a:ext cx="3248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12</m:t>
                          </m:r>
                        </m:sub>
                      </m:sSub>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339780" y="1524926"/>
                <a:ext cx="324833" cy="276999"/>
              </a:xfrm>
              <a:prstGeom prst="rect">
                <a:avLst/>
              </a:prstGeom>
              <a:blipFill rotWithShape="0">
                <a:blip r:embed="rId6"/>
                <a:stretch>
                  <a:fillRect l="-18868" r="-5660" b="-15217"/>
                </a:stretch>
              </a:blipFill>
            </p:spPr>
            <p:txBody>
              <a:bodyPr/>
              <a:lstStyle/>
              <a:p>
                <a:r>
                  <a:rPr lang="en-US">
                    <a:noFill/>
                  </a:rPr>
                  <a:t> </a:t>
                </a:r>
              </a:p>
            </p:txBody>
          </p:sp>
        </mc:Fallback>
      </mc:AlternateContent>
      <p:sp>
        <p:nvSpPr>
          <p:cNvPr id="13" name="Rectangle 12"/>
          <p:cNvSpPr/>
          <p:nvPr/>
        </p:nvSpPr>
        <p:spPr>
          <a:xfrm>
            <a:off x="3050113" y="846502"/>
            <a:ext cx="392182" cy="2529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611520" y="845902"/>
            <a:ext cx="205741"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833409" y="845970"/>
            <a:ext cx="211121"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845137" y="1245605"/>
            <a:ext cx="796730"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896207" y="847034"/>
            <a:ext cx="392182" cy="2529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457614" y="846434"/>
            <a:ext cx="205741"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679503" y="846502"/>
            <a:ext cx="211121"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p:cNvSpPr txBox="1"/>
              <p:nvPr/>
            </p:nvSpPr>
            <p:spPr>
              <a:xfrm>
                <a:off x="3419757" y="562665"/>
                <a:ext cx="3301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21</m:t>
                          </m:r>
                        </m:sub>
                      </m:sSub>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3419757" y="562665"/>
                <a:ext cx="330155" cy="276999"/>
              </a:xfrm>
              <a:prstGeom prst="rect">
                <a:avLst/>
              </a:prstGeom>
              <a:blipFill rotWithShape="0">
                <a:blip r:embed="rId7"/>
                <a:stretch>
                  <a:fillRect l="-18519" r="-5556"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3128384" y="1524926"/>
                <a:ext cx="3301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22</m:t>
                          </m:r>
                        </m:sub>
                      </m:sSub>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128384" y="1524926"/>
                <a:ext cx="330155" cy="276999"/>
              </a:xfrm>
              <a:prstGeom prst="rect">
                <a:avLst/>
              </a:prstGeom>
              <a:blipFill rotWithShape="0">
                <a:blip r:embed="rId8"/>
                <a:stretch>
                  <a:fillRect l="-18519" r="-7407"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4005875" y="539038"/>
                <a:ext cx="24384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4005875" y="539038"/>
                <a:ext cx="243848" cy="276999"/>
              </a:xfrm>
              <a:prstGeom prst="rect">
                <a:avLst/>
              </a:prstGeom>
              <a:blipFill rotWithShape="0">
                <a:blip r:embed="rId9"/>
                <a:stretch>
                  <a:fillRect l="-15000" r="-10000" b="-15217"/>
                </a:stretch>
              </a:blipFill>
            </p:spPr>
            <p:txBody>
              <a:bodyPr/>
              <a:lstStyle/>
              <a:p>
                <a:r>
                  <a:rPr lang="en-US">
                    <a:noFill/>
                  </a:rPr>
                  <a:t> </a:t>
                </a:r>
              </a:p>
            </p:txBody>
          </p:sp>
        </mc:Fallback>
      </mc:AlternateContent>
      <p:sp>
        <p:nvSpPr>
          <p:cNvPr id="23" name="TextBox 22"/>
          <p:cNvSpPr txBox="1"/>
          <p:nvPr/>
        </p:nvSpPr>
        <p:spPr>
          <a:xfrm>
            <a:off x="466515" y="2095305"/>
            <a:ext cx="1252266" cy="369332"/>
          </a:xfrm>
          <a:prstGeom prst="rect">
            <a:avLst/>
          </a:prstGeom>
          <a:noFill/>
        </p:spPr>
        <p:txBody>
          <a:bodyPr wrap="none" rtlCol="0">
            <a:spAutoFit/>
          </a:bodyPr>
          <a:lstStyle/>
          <a:p>
            <a:r>
              <a:rPr lang="en-US" dirty="0" smtClean="0"/>
              <a:t>Conditions:</a:t>
            </a:r>
            <a:endParaRPr lang="en-US" dirty="0"/>
          </a:p>
        </p:txBody>
      </p:sp>
      <mc:AlternateContent xmlns:mc="http://schemas.openxmlformats.org/markup-compatibility/2006" xmlns:a14="http://schemas.microsoft.com/office/drawing/2010/main">
        <mc:Choice Requires="a14">
          <p:sp>
            <p:nvSpPr>
              <p:cNvPr id="24" name="TextBox 23"/>
              <p:cNvSpPr txBox="1"/>
              <p:nvPr/>
            </p:nvSpPr>
            <p:spPr>
              <a:xfrm>
                <a:off x="1213067" y="2521409"/>
                <a:ext cx="18314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m:t>
                          </m:r>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2</m:t>
                          </m:r>
                        </m:sub>
                      </m:sSub>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1213067" y="2521409"/>
                <a:ext cx="1831463" cy="276999"/>
              </a:xfrm>
              <a:prstGeom prst="rect">
                <a:avLst/>
              </a:prstGeom>
              <a:blipFill rotWithShape="0">
                <a:blip r:embed="rId10"/>
                <a:stretch>
                  <a:fillRect l="-2667" r="-1000"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769731" y="5218385"/>
                <a:ext cx="42557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m:t>
                          </m:r>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2</m:t>
                          </m:r>
                        </m:sub>
                      </m:sSub>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769731" y="5218385"/>
                <a:ext cx="4255717" cy="276999"/>
              </a:xfrm>
              <a:prstGeom prst="rect">
                <a:avLst/>
              </a:prstGeom>
              <a:blipFill rotWithShape="0">
                <a:blip r:embed="rId11"/>
                <a:stretch>
                  <a:fillRect l="-287" r="-143"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1681948" y="2897782"/>
                <a:ext cx="90345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1</m:t>
                          </m:r>
                          <m:r>
                            <a:rPr lang="en-US" i="1">
                              <a:latin typeface="Cambria Math" panose="02040503050406030204" pitchFamily="18" charset="0"/>
                            </a:rPr>
                            <m:t>1</m:t>
                          </m:r>
                        </m:sub>
                      </m:sSub>
                    </m:oMath>
                  </m:oMathPara>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1681948" y="2897782"/>
                <a:ext cx="903452" cy="276999"/>
              </a:xfrm>
              <a:prstGeom prst="rect">
                <a:avLst/>
              </a:prstGeom>
              <a:blipFill rotWithShape="0">
                <a:blip r:embed="rId12"/>
                <a:stretch>
                  <a:fillRect l="-6081" r="-2027"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769731" y="4842012"/>
                <a:ext cx="7502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𝑎</m:t>
                      </m:r>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769731" y="4842012"/>
                <a:ext cx="750205" cy="276999"/>
              </a:xfrm>
              <a:prstGeom prst="rect">
                <a:avLst/>
              </a:prstGeom>
              <a:blipFill rotWithShape="0">
                <a:blip r:embed="rId13"/>
                <a:stretch>
                  <a:fillRect l="-4065" r="-32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4147708" y="2423974"/>
                <a:ext cx="130773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1</m:t>
                          </m:r>
                          <m:r>
                            <a:rPr lang="en-US" i="1">
                              <a:latin typeface="Cambria Math" panose="02040503050406030204" pitchFamily="18" charset="0"/>
                            </a:rPr>
                            <m:t>1</m:t>
                          </m:r>
                        </m:sub>
                      </m:sSub>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4147708" y="2423974"/>
                <a:ext cx="1307730" cy="276999"/>
              </a:xfrm>
              <a:prstGeom prst="rect">
                <a:avLst/>
              </a:prstGeom>
              <a:blipFill rotWithShape="0">
                <a:blip r:embed="rId14"/>
                <a:stretch>
                  <a:fillRect l="-2326" r="-1395"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4147708" y="2759411"/>
                <a:ext cx="13183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m:t>
                          </m:r>
                          <m:r>
                            <a:rPr lang="en-US" i="1">
                              <a:latin typeface="Cambria Math" panose="02040503050406030204" pitchFamily="18" charset="0"/>
                            </a:rPr>
                            <m:t>1</m:t>
                          </m:r>
                        </m:sub>
                      </m:sSub>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4147708" y="2759411"/>
                <a:ext cx="1318374" cy="276999"/>
              </a:xfrm>
              <a:prstGeom prst="rect">
                <a:avLst/>
              </a:prstGeom>
              <a:blipFill rotWithShape="0">
                <a:blip r:embed="rId15"/>
                <a:stretch>
                  <a:fillRect l="-2304" r="-1382"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4127799" y="3077981"/>
                <a:ext cx="6737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4127799" y="3077981"/>
                <a:ext cx="673774" cy="276999"/>
              </a:xfrm>
              <a:prstGeom prst="rect">
                <a:avLst/>
              </a:prstGeom>
              <a:blipFill rotWithShape="0">
                <a:blip r:embed="rId16"/>
                <a:stretch>
                  <a:fillRect l="-4505" r="-3604"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4127799" y="3371656"/>
                <a:ext cx="6790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4127799" y="3371656"/>
                <a:ext cx="679096" cy="276999"/>
              </a:xfrm>
              <a:prstGeom prst="rect">
                <a:avLst/>
              </a:prstGeom>
              <a:blipFill rotWithShape="0">
                <a:blip r:embed="rId17"/>
                <a:stretch>
                  <a:fillRect l="-4464" r="-3571"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1160978" y="3919583"/>
                <a:ext cx="41839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ea typeface="Cambria Math" panose="02040503050406030204" pitchFamily="18" charset="0"/>
                        </a:rPr>
                        <m:t>max</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2</m:t>
                              </m:r>
                            </m:sub>
                          </m:sSub>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min</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21</m:t>
                              </m:r>
                            </m:sub>
                          </m:sSub>
                        </m:e>
                      </m:d>
                    </m:oMath>
                  </m:oMathPara>
                </a14:m>
                <a:endParaRPr 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1160978" y="3919583"/>
                <a:ext cx="4183902" cy="276999"/>
              </a:xfrm>
              <a:prstGeom prst="rect">
                <a:avLst/>
              </a:prstGeom>
              <a:blipFill rotWithShape="0">
                <a:blip r:embed="rId18"/>
                <a:stretch>
                  <a:fillRect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179361" y="4422993"/>
                <a:ext cx="498469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2</m:t>
                          </m:r>
                        </m:sub>
                      </m:sSub>
                      <m:r>
                        <a:rPr lang="en-US" b="0" i="1" smtClean="0">
                          <a:latin typeface="Cambria Math" panose="02040503050406030204" pitchFamily="18" charset="0"/>
                        </a:rPr>
                        <m:t>=</m:t>
                      </m:r>
                      <m:r>
                        <a:rPr lang="en-US">
                          <a:latin typeface="Cambria Math" panose="02040503050406030204" pitchFamily="18" charset="0"/>
                        </a:rPr>
                        <m:t>2</m:t>
                      </m:r>
                      <m:r>
                        <m:rPr>
                          <m:sty m:val="p"/>
                        </m:rPr>
                        <a:rPr lang="en-US">
                          <a:latin typeface="Cambria Math" panose="02040503050406030204" pitchFamily="18" charset="0"/>
                        </a:rPr>
                        <m:t>s</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11</m:t>
                          </m:r>
                        </m:sub>
                      </m:sSub>
                      <m:r>
                        <a:rPr lang="en-US">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m:t>
                          </m:r>
                          <m:r>
                            <a:rPr lang="en-US" i="1">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33" name="Rectangle 32"/>
              <p:cNvSpPr>
                <a:spLocks noRot="1" noChangeAspect="1" noMove="1" noResize="1" noEditPoints="1" noAdjustHandles="1" noChangeArrowheads="1" noChangeShapeType="1" noTextEdit="1"/>
              </p:cNvSpPr>
              <p:nvPr/>
            </p:nvSpPr>
            <p:spPr>
              <a:xfrm>
                <a:off x="179361" y="4422993"/>
                <a:ext cx="4984698" cy="369332"/>
              </a:xfrm>
              <a:prstGeom prst="rect">
                <a:avLst/>
              </a:prstGeom>
              <a:blipFill rotWithShape="0">
                <a:blip r:embed="rId19"/>
                <a:stretch>
                  <a:fillRect/>
                </a:stretch>
              </a:blipFill>
            </p:spPr>
            <p:txBody>
              <a:bodyPr/>
              <a:lstStyle/>
              <a:p>
                <a:r>
                  <a:rPr lang="en-US">
                    <a:noFill/>
                  </a:rPr>
                  <a:t> </a:t>
                </a:r>
              </a:p>
            </p:txBody>
          </p:sp>
        </mc:Fallback>
      </mc:AlternateContent>
      <p:sp>
        <p:nvSpPr>
          <p:cNvPr id="34" name="Rectangle 33"/>
          <p:cNvSpPr/>
          <p:nvPr/>
        </p:nvSpPr>
        <p:spPr>
          <a:xfrm>
            <a:off x="6366502" y="875767"/>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366501" y="1272007"/>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785603" y="875767"/>
            <a:ext cx="463901" cy="252919"/>
          </a:xfrm>
          <a:prstGeom prst="rect">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366501" y="875767"/>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366501" y="1272007"/>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p:cNvSpPr txBox="1"/>
              <p:nvPr/>
            </p:nvSpPr>
            <p:spPr>
              <a:xfrm>
                <a:off x="6492567" y="592530"/>
                <a:ext cx="1650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6492567" y="592530"/>
                <a:ext cx="165045" cy="276999"/>
              </a:xfrm>
              <a:prstGeom prst="rect">
                <a:avLst/>
              </a:prstGeom>
              <a:blipFill rotWithShape="0">
                <a:blip r:embed="rId20"/>
                <a:stretch>
                  <a:fillRect l="-22222" r="-185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6924162" y="568904"/>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40" name="TextBox 39"/>
              <p:cNvSpPr txBox="1">
                <a:spLocks noRot="1" noChangeAspect="1" noMove="1" noResize="1" noEditPoints="1" noAdjustHandles="1" noChangeArrowheads="1" noChangeShapeType="1" noTextEdit="1"/>
              </p:cNvSpPr>
              <p:nvPr/>
            </p:nvSpPr>
            <p:spPr>
              <a:xfrm>
                <a:off x="6924162" y="568904"/>
                <a:ext cx="186781" cy="276999"/>
              </a:xfrm>
              <a:prstGeom prst="rect">
                <a:avLst/>
              </a:prstGeom>
              <a:blipFill rotWithShape="0">
                <a:blip r:embed="rId21"/>
                <a:stretch>
                  <a:fillRect l="-20000" r="-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7774660" y="568903"/>
                <a:ext cx="24384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oMath>
                  </m:oMathPara>
                </a14:m>
                <a:endParaRPr 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7774660" y="568903"/>
                <a:ext cx="243848" cy="276999"/>
              </a:xfrm>
              <a:prstGeom prst="rect">
                <a:avLst/>
              </a:prstGeom>
              <a:blipFill rotWithShape="0">
                <a:blip r:embed="rId22"/>
                <a:stretch>
                  <a:fillRect l="-15000" r="-10000" b="-15217"/>
                </a:stretch>
              </a:blipFill>
            </p:spPr>
            <p:txBody>
              <a:bodyPr/>
              <a:lstStyle/>
              <a:p>
                <a:r>
                  <a:rPr lang="en-US">
                    <a:noFill/>
                  </a:rPr>
                  <a:t> </a:t>
                </a:r>
              </a:p>
            </p:txBody>
          </p:sp>
        </mc:Fallback>
      </mc:AlternateContent>
      <p:sp>
        <p:nvSpPr>
          <p:cNvPr id="42" name="Rectangle 41"/>
          <p:cNvSpPr/>
          <p:nvPr/>
        </p:nvSpPr>
        <p:spPr>
          <a:xfrm>
            <a:off x="6791416" y="1272006"/>
            <a:ext cx="675178"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3" name="TextBox 42"/>
              <p:cNvSpPr txBox="1"/>
              <p:nvPr/>
            </p:nvSpPr>
            <p:spPr>
              <a:xfrm>
                <a:off x="7233120" y="592529"/>
                <a:ext cx="3301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21</m:t>
                          </m:r>
                        </m:sub>
                      </m:sSub>
                    </m:oMath>
                  </m:oMathPara>
                </a14:m>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7233120" y="592529"/>
                <a:ext cx="330155" cy="276999"/>
              </a:xfrm>
              <a:prstGeom prst="rect">
                <a:avLst/>
              </a:prstGeom>
              <a:blipFill rotWithShape="0">
                <a:blip r:embed="rId23"/>
                <a:stretch>
                  <a:fillRect l="-18519" r="-5556"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6987500" y="1554790"/>
                <a:ext cx="3301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22</m:t>
                          </m:r>
                        </m:sub>
                      </m:sSub>
                    </m:oMath>
                  </m:oMathPara>
                </a14:m>
                <a:endParaRPr 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6987500" y="1554790"/>
                <a:ext cx="330155" cy="276999"/>
              </a:xfrm>
              <a:prstGeom prst="rect">
                <a:avLst/>
              </a:prstGeom>
              <a:blipFill rotWithShape="0">
                <a:blip r:embed="rId24"/>
                <a:stretch>
                  <a:fillRect l="-18519" r="-7407" b="-17778"/>
                </a:stretch>
              </a:blipFill>
            </p:spPr>
            <p:txBody>
              <a:bodyPr/>
              <a:lstStyle/>
              <a:p>
                <a:r>
                  <a:rPr lang="en-US">
                    <a:noFill/>
                  </a:rPr>
                  <a:t> </a:t>
                </a:r>
              </a:p>
            </p:txBody>
          </p:sp>
        </mc:Fallback>
      </mc:AlternateContent>
      <p:sp>
        <p:nvSpPr>
          <p:cNvPr id="45" name="Rectangle 44"/>
          <p:cNvSpPr/>
          <p:nvPr/>
        </p:nvSpPr>
        <p:spPr>
          <a:xfrm>
            <a:off x="7697833" y="876366"/>
            <a:ext cx="392182" cy="2529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259240" y="875766"/>
            <a:ext cx="205741"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7481129" y="875834"/>
            <a:ext cx="211121"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492857" y="1275469"/>
            <a:ext cx="796730"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8543927" y="876898"/>
            <a:ext cx="392182" cy="2529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8105334" y="876298"/>
            <a:ext cx="205741"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8327223" y="876366"/>
            <a:ext cx="211121"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2" name="TextBox 51"/>
              <p:cNvSpPr txBox="1"/>
              <p:nvPr/>
            </p:nvSpPr>
            <p:spPr>
              <a:xfrm>
                <a:off x="8067477" y="592529"/>
                <a:ext cx="3248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11</m:t>
                          </m:r>
                        </m:sub>
                      </m:sSub>
                    </m:oMath>
                  </m:oMathPara>
                </a14:m>
                <a:endParaRPr lang="en-US" dirty="0"/>
              </a:p>
            </p:txBody>
          </p:sp>
        </mc:Choice>
        <mc:Fallback xmlns="">
          <p:sp>
            <p:nvSpPr>
              <p:cNvPr id="52" name="TextBox 51"/>
              <p:cNvSpPr txBox="1">
                <a:spLocks noRot="1" noChangeAspect="1" noMove="1" noResize="1" noEditPoints="1" noAdjustHandles="1" noChangeArrowheads="1" noChangeShapeType="1" noTextEdit="1"/>
              </p:cNvSpPr>
              <p:nvPr/>
            </p:nvSpPr>
            <p:spPr>
              <a:xfrm>
                <a:off x="8067477" y="592529"/>
                <a:ext cx="324833" cy="276999"/>
              </a:xfrm>
              <a:prstGeom prst="rect">
                <a:avLst/>
              </a:prstGeom>
              <a:blipFill rotWithShape="0">
                <a:blip r:embed="rId25"/>
                <a:stretch>
                  <a:fillRect l="-18519" r="-5556"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7776104" y="1554790"/>
                <a:ext cx="3248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12</m:t>
                          </m:r>
                        </m:sub>
                      </m:sSub>
                    </m:oMath>
                  </m:oMathPara>
                </a14:m>
                <a:endParaRPr lang="en-US" dirty="0"/>
              </a:p>
            </p:txBody>
          </p:sp>
        </mc:Choice>
        <mc:Fallback xmlns="">
          <p:sp>
            <p:nvSpPr>
              <p:cNvPr id="53" name="TextBox 52"/>
              <p:cNvSpPr txBox="1">
                <a:spLocks noRot="1" noChangeAspect="1" noMove="1" noResize="1" noEditPoints="1" noAdjustHandles="1" noChangeArrowheads="1" noChangeShapeType="1" noTextEdit="1"/>
              </p:cNvSpPr>
              <p:nvPr/>
            </p:nvSpPr>
            <p:spPr>
              <a:xfrm>
                <a:off x="7776104" y="1554790"/>
                <a:ext cx="324833" cy="276999"/>
              </a:xfrm>
              <a:prstGeom prst="rect">
                <a:avLst/>
              </a:prstGeom>
              <a:blipFill rotWithShape="0">
                <a:blip r:embed="rId26"/>
                <a:stretch>
                  <a:fillRect l="-18868" r="-5660"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8653595" y="568902"/>
                <a:ext cx="2385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oMath>
                  </m:oMathPara>
                </a14:m>
                <a:endParaRPr lang="en-US" dirty="0"/>
              </a:p>
            </p:txBody>
          </p:sp>
        </mc:Choice>
        <mc:Fallback xmlns="">
          <p:sp>
            <p:nvSpPr>
              <p:cNvPr id="54" name="TextBox 53"/>
              <p:cNvSpPr txBox="1">
                <a:spLocks noRot="1" noChangeAspect="1" noMove="1" noResize="1" noEditPoints="1" noAdjustHandles="1" noChangeArrowheads="1" noChangeShapeType="1" noTextEdit="1"/>
              </p:cNvSpPr>
              <p:nvPr/>
            </p:nvSpPr>
            <p:spPr>
              <a:xfrm>
                <a:off x="8653595" y="568902"/>
                <a:ext cx="238527" cy="276999"/>
              </a:xfrm>
              <a:prstGeom prst="rect">
                <a:avLst/>
              </a:prstGeom>
              <a:blipFill rotWithShape="0">
                <a:blip r:embed="rId27"/>
                <a:stretch>
                  <a:fillRect l="-15385" r="-7692" b="-15217"/>
                </a:stretch>
              </a:blipFill>
            </p:spPr>
            <p:txBody>
              <a:bodyPr/>
              <a:lstStyle/>
              <a:p>
                <a:r>
                  <a:rPr lang="en-US">
                    <a:noFill/>
                  </a:rPr>
                  <a:t> </a:t>
                </a:r>
              </a:p>
            </p:txBody>
          </p:sp>
        </mc:Fallback>
      </mc:AlternateContent>
    </p:spTree>
    <p:extLst>
      <p:ext uri="{BB962C8B-B14F-4D97-AF65-F5344CB8AC3E}">
        <p14:creationId xmlns:p14="http://schemas.microsoft.com/office/powerpoint/2010/main" val="4042382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709974" y="784954"/>
                <a:ext cx="2403415" cy="369332"/>
              </a:xfrm>
              <a:prstGeom prst="rect">
                <a:avLst/>
              </a:prstGeom>
              <a:noFill/>
            </p:spPr>
            <p:txBody>
              <a:bodyPr wrap="none" rtlCol="0">
                <a:spAutoFit/>
              </a:bodyPr>
              <a:lstStyle/>
              <a:p>
                <a:r>
                  <a:rPr lang="en-US" dirty="0" smtClean="0"/>
                  <a:t>Case 4: </a:t>
                </a:r>
                <a14:m>
                  <m:oMath xmlns:m="http://schemas.openxmlformats.org/officeDocument/2006/math">
                    <m:r>
                      <a:rPr lang="en-US" b="0" i="0" smtClean="0">
                        <a:latin typeface="Cambria Math" panose="02040503050406030204" pitchFamily="18" charset="0"/>
                        <a:ea typeface="Cambria Math" panose="02040503050406030204" pitchFamily="18" charset="0"/>
                      </a:rPr>
                      <m:t>0</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oMath>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709974" y="784954"/>
                <a:ext cx="2403415" cy="369332"/>
              </a:xfrm>
              <a:prstGeom prst="rect">
                <a:avLst/>
              </a:prstGeom>
              <a:blipFill rotWithShape="0">
                <a:blip r:embed="rId2"/>
                <a:stretch>
                  <a:fillRect l="-2025" t="-10000" b="-26667"/>
                </a:stretch>
              </a:blipFill>
            </p:spPr>
            <p:txBody>
              <a:bodyPr/>
              <a:lstStyle/>
              <a:p>
                <a:r>
                  <a:rPr lang="en-US">
                    <a:noFill/>
                  </a:rPr>
                  <a:t> </a:t>
                </a:r>
              </a:p>
            </p:txBody>
          </p:sp>
        </mc:Fallback>
      </mc:AlternateContent>
      <p:sp>
        <p:nvSpPr>
          <p:cNvPr id="3" name="Rectangle 2"/>
          <p:cNvSpPr/>
          <p:nvPr/>
        </p:nvSpPr>
        <p:spPr>
          <a:xfrm>
            <a:off x="3440376" y="1027826"/>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0375" y="1424066"/>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859477" y="1027826"/>
            <a:ext cx="1013460" cy="252919"/>
          </a:xfrm>
          <a:prstGeom prst="rect">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440375" y="1027826"/>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440375" y="1424066"/>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a:off x="3566441" y="744589"/>
                <a:ext cx="1650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3566441" y="744589"/>
                <a:ext cx="165045" cy="276999"/>
              </a:xfrm>
              <a:prstGeom prst="rect">
                <a:avLst/>
              </a:prstGeom>
              <a:blipFill rotWithShape="0">
                <a:blip r:embed="rId3"/>
                <a:stretch>
                  <a:fillRect l="-22222" r="-185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283684" y="744588"/>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4283684" y="744588"/>
                <a:ext cx="186781" cy="276999"/>
              </a:xfrm>
              <a:prstGeom prst="rect">
                <a:avLst/>
              </a:prstGeom>
              <a:blipFill rotWithShape="0">
                <a:blip r:embed="rId4"/>
                <a:stretch>
                  <a:fillRect l="-20000" r="-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439196" y="751426"/>
                <a:ext cx="1669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5439196" y="751426"/>
                <a:ext cx="166969" cy="276999"/>
              </a:xfrm>
              <a:prstGeom prst="rect">
                <a:avLst/>
              </a:prstGeom>
              <a:blipFill rotWithShape="0">
                <a:blip r:embed="rId5"/>
                <a:stretch>
                  <a:fillRect l="-21429" r="-14286"/>
                </a:stretch>
              </a:blipFill>
            </p:spPr>
            <p:txBody>
              <a:bodyPr/>
              <a:lstStyle/>
              <a:p>
                <a:r>
                  <a:rPr lang="en-US">
                    <a:noFill/>
                  </a:rPr>
                  <a:t> </a:t>
                </a:r>
              </a:p>
            </p:txBody>
          </p:sp>
        </mc:Fallback>
      </mc:AlternateContent>
      <p:sp>
        <p:nvSpPr>
          <p:cNvPr id="11" name="Rectangle 10"/>
          <p:cNvSpPr/>
          <p:nvPr/>
        </p:nvSpPr>
        <p:spPr>
          <a:xfrm>
            <a:off x="3865289" y="1424065"/>
            <a:ext cx="1215849"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p:cNvSpPr txBox="1"/>
              <p:nvPr/>
            </p:nvSpPr>
            <p:spPr>
              <a:xfrm>
                <a:off x="4878547" y="737630"/>
                <a:ext cx="2270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878547" y="737630"/>
                <a:ext cx="227049" cy="276999"/>
              </a:xfrm>
              <a:prstGeom prst="rect">
                <a:avLst/>
              </a:prstGeom>
              <a:blipFill rotWithShape="0">
                <a:blip r:embed="rId6"/>
                <a:stretch>
                  <a:fillRect l="-26316" r="-7895"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061374" y="1706849"/>
                <a:ext cx="2323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4061374" y="1706849"/>
                <a:ext cx="232371" cy="276999"/>
              </a:xfrm>
              <a:prstGeom prst="rect">
                <a:avLst/>
              </a:prstGeom>
              <a:blipFill rotWithShape="0">
                <a:blip r:embed="rId7"/>
                <a:stretch>
                  <a:fillRect l="-26316" r="-10526" b="-15556"/>
                </a:stretch>
              </a:blipFill>
            </p:spPr>
            <p:txBody>
              <a:bodyPr/>
              <a:lstStyle/>
              <a:p>
                <a:r>
                  <a:rPr lang="en-US">
                    <a:noFill/>
                  </a:rPr>
                  <a:t> </a:t>
                </a:r>
              </a:p>
            </p:txBody>
          </p:sp>
        </mc:Fallback>
      </mc:AlternateContent>
      <p:sp>
        <p:nvSpPr>
          <p:cNvPr id="14" name="Rectangle 13"/>
          <p:cNvSpPr/>
          <p:nvPr/>
        </p:nvSpPr>
        <p:spPr>
          <a:xfrm>
            <a:off x="5326590" y="1028425"/>
            <a:ext cx="392182" cy="2529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884965" y="1027825"/>
            <a:ext cx="205741"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104334" y="1028425"/>
            <a:ext cx="211121"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p:cNvSpPr txBox="1"/>
              <p:nvPr/>
            </p:nvSpPr>
            <p:spPr>
              <a:xfrm>
                <a:off x="1217526" y="1154284"/>
                <a:ext cx="14244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𝑟</m:t>
                      </m:r>
                    </m:oMath>
                  </m:oMathPara>
                </a14:m>
                <a:endParaRPr lang="en-US" dirty="0" smtClean="0"/>
              </a:p>
            </p:txBody>
          </p:sp>
        </mc:Choice>
        <mc:Fallback xmlns="">
          <p:sp>
            <p:nvSpPr>
              <p:cNvPr id="17" name="TextBox 16"/>
              <p:cNvSpPr txBox="1">
                <a:spLocks noRot="1" noChangeAspect="1" noMove="1" noResize="1" noEditPoints="1" noAdjustHandles="1" noChangeArrowheads="1" noChangeShapeType="1" noTextEdit="1"/>
              </p:cNvSpPr>
              <p:nvPr/>
            </p:nvSpPr>
            <p:spPr>
              <a:xfrm>
                <a:off x="1217526" y="1154284"/>
                <a:ext cx="1424493" cy="276999"/>
              </a:xfrm>
              <a:prstGeom prst="rect">
                <a:avLst/>
              </a:prstGeom>
              <a:blipFill rotWithShape="0">
                <a:blip r:embed="rId8"/>
                <a:stretch>
                  <a:fillRect l="-2146" r="-2146"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1165259" y="1431283"/>
                <a:ext cx="15131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1</m:t>
                          </m:r>
                        </m:sub>
                      </m:sSub>
                    </m:oMath>
                  </m:oMathPara>
                </a14:m>
                <a:endParaRPr lang="en-US" dirty="0" smtClean="0"/>
              </a:p>
            </p:txBody>
          </p:sp>
        </mc:Choice>
        <mc:Fallback xmlns="">
          <p:sp>
            <p:nvSpPr>
              <p:cNvPr id="18" name="TextBox 17"/>
              <p:cNvSpPr txBox="1">
                <a:spLocks noRot="1" noChangeAspect="1" noMove="1" noResize="1" noEditPoints="1" noAdjustHandles="1" noChangeArrowheads="1" noChangeShapeType="1" noTextEdit="1"/>
              </p:cNvSpPr>
              <p:nvPr/>
            </p:nvSpPr>
            <p:spPr>
              <a:xfrm>
                <a:off x="1165259" y="1431283"/>
                <a:ext cx="1513107" cy="276999"/>
              </a:xfrm>
              <a:prstGeom prst="rect">
                <a:avLst/>
              </a:prstGeom>
              <a:blipFill rotWithShape="0">
                <a:blip r:embed="rId9"/>
                <a:stretch>
                  <a:fillRect l="-2016" r="-1210"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1165259" y="1706849"/>
                <a:ext cx="1985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i="1">
                          <a:latin typeface="Cambria Math" panose="02040503050406030204" pitchFamily="18" charset="0"/>
                        </a:rPr>
                        <m:t>𝑟</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𝑎</m:t>
                      </m:r>
                    </m:oMath>
                  </m:oMathPara>
                </a14:m>
                <a:endParaRPr lang="en-US" dirty="0" smtClean="0"/>
              </a:p>
            </p:txBody>
          </p:sp>
        </mc:Choice>
        <mc:Fallback xmlns="">
          <p:sp>
            <p:nvSpPr>
              <p:cNvPr id="19" name="TextBox 18"/>
              <p:cNvSpPr txBox="1">
                <a:spLocks noRot="1" noChangeAspect="1" noMove="1" noResize="1" noEditPoints="1" noAdjustHandles="1" noChangeArrowheads="1" noChangeShapeType="1" noTextEdit="1"/>
              </p:cNvSpPr>
              <p:nvPr/>
            </p:nvSpPr>
            <p:spPr>
              <a:xfrm>
                <a:off x="1165259" y="1706849"/>
                <a:ext cx="1985736" cy="276999"/>
              </a:xfrm>
              <a:prstGeom prst="rect">
                <a:avLst/>
              </a:prstGeom>
              <a:blipFill rotWithShape="0">
                <a:blip r:embed="rId10"/>
                <a:stretch>
                  <a:fillRect l="-1227" r="-920" b="-15556"/>
                </a:stretch>
              </a:blipFill>
            </p:spPr>
            <p:txBody>
              <a:bodyPr/>
              <a:lstStyle/>
              <a:p>
                <a:r>
                  <a:rPr lang="en-US">
                    <a:noFill/>
                  </a:rPr>
                  <a:t> </a:t>
                </a:r>
              </a:p>
            </p:txBody>
          </p:sp>
        </mc:Fallback>
      </mc:AlternateContent>
      <p:sp>
        <p:nvSpPr>
          <p:cNvPr id="20" name="TextBox 19"/>
          <p:cNvSpPr txBox="1"/>
          <p:nvPr/>
        </p:nvSpPr>
        <p:spPr>
          <a:xfrm>
            <a:off x="195925" y="214410"/>
            <a:ext cx="10093084" cy="523220"/>
          </a:xfrm>
          <a:prstGeom prst="rect">
            <a:avLst/>
          </a:prstGeom>
          <a:noFill/>
        </p:spPr>
        <p:txBody>
          <a:bodyPr wrap="none" rtlCol="0">
            <a:spAutoFit/>
          </a:bodyPr>
          <a:lstStyle/>
          <a:p>
            <a:r>
              <a:rPr lang="en-US" sz="2800" dirty="0" smtClean="0"/>
              <a:t>Conditions that guarantee each job is in Case 4 for any permutation:</a:t>
            </a:r>
            <a:endParaRPr lang="en-US" sz="2800" dirty="0"/>
          </a:p>
        </p:txBody>
      </p:sp>
      <mc:AlternateContent xmlns:mc="http://schemas.openxmlformats.org/markup-compatibility/2006" xmlns:a14="http://schemas.microsoft.com/office/drawing/2010/main">
        <mc:Choice Requires="a14">
          <p:sp>
            <p:nvSpPr>
              <p:cNvPr id="21" name="TextBox 20"/>
              <p:cNvSpPr txBox="1"/>
              <p:nvPr/>
            </p:nvSpPr>
            <p:spPr>
              <a:xfrm>
                <a:off x="709974" y="2953067"/>
                <a:ext cx="10778015" cy="668645"/>
              </a:xfrm>
              <a:prstGeom prst="rect">
                <a:avLst/>
              </a:prstGeom>
              <a:noFill/>
            </p:spPr>
            <p:txBody>
              <a:bodyPr wrap="none" rtlCol="0">
                <a:spAutoFit/>
              </a:bodyPr>
              <a:lstStyle/>
              <a:p>
                <a:r>
                  <a:rPr lang="en-US" dirty="0" smtClean="0"/>
                  <a:t>This would require that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=0</m:t>
                    </m:r>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𝑖</m:t>
                        </m:r>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𝑖</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𝑗</m:t>
                        </m:r>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𝑗</m:t>
                        </m:r>
                        <m:r>
                          <a:rPr lang="en-US" i="1">
                            <a:latin typeface="Cambria Math" panose="02040503050406030204" pitchFamily="18" charset="0"/>
                          </a:rPr>
                          <m:t>1</m:t>
                        </m:r>
                      </m:sub>
                    </m:sSub>
                  </m:oMath>
                </a14:m>
                <a:r>
                  <a:rPr lang="en-US" dirty="0" smtClean="0"/>
                  <a:t> for all pairs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a14:m>
                <a:r>
                  <a:rPr lang="en-US" dirty="0" smtClean="0"/>
                  <a:t>.</a:t>
                </a:r>
              </a:p>
              <a:p>
                <a:r>
                  <a:rPr lang="en-US" dirty="0" smtClean="0"/>
                  <a:t>The problem means that each job can only have different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r>
                          <a:rPr lang="en-US" i="1">
                            <a:latin typeface="Cambria Math" panose="02040503050406030204" pitchFamily="18" charset="0"/>
                          </a:rPr>
                          <m:t>1</m:t>
                        </m:r>
                      </m:sub>
                    </m:sSub>
                  </m:oMath>
                </a14:m>
                <a:r>
                  <a:rPr lang="en-US" dirty="0" smtClean="0"/>
                  <a:t> (which implies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r>
                          <a:rPr lang="en-US" i="1">
                            <a:latin typeface="Cambria Math" panose="02040503050406030204" pitchFamily="18" charset="0"/>
                          </a:rPr>
                          <m:t>2</m:t>
                        </m:r>
                      </m:sub>
                    </m:sSub>
                  </m:oMath>
                </a14:m>
                <a:r>
                  <a:rPr lang="en-US" dirty="0" smtClean="0"/>
                  <a:t>) and always puts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r>
                          <a:rPr lang="en-US" i="1">
                            <a:latin typeface="Cambria Math" panose="02040503050406030204" pitchFamily="18" charset="0"/>
                          </a:rPr>
                          <m:t>1</m:t>
                        </m:r>
                      </m:sub>
                    </m:sSub>
                  </m:oMath>
                </a14:m>
                <a:r>
                  <a:rPr lang="en-US" dirty="0" smtClean="0"/>
                  <a:t> on Machine 1.</a:t>
                </a:r>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709974" y="2953067"/>
                <a:ext cx="10778015" cy="668645"/>
              </a:xfrm>
              <a:prstGeom prst="rect">
                <a:avLst/>
              </a:prstGeom>
              <a:blipFill rotWithShape="0">
                <a:blip r:embed="rId11"/>
                <a:stretch>
                  <a:fillRect l="-452" t="-3636" r="-113" b="-13636"/>
                </a:stretch>
              </a:blipFill>
            </p:spPr>
            <p:txBody>
              <a:bodyPr/>
              <a:lstStyle/>
              <a:p>
                <a:r>
                  <a:rPr lang="en-US">
                    <a:noFill/>
                  </a:rPr>
                  <a:t> </a:t>
                </a:r>
              </a:p>
            </p:txBody>
          </p:sp>
        </mc:Fallback>
      </mc:AlternateContent>
    </p:spTree>
    <p:extLst>
      <p:ext uri="{BB962C8B-B14F-4D97-AF65-F5344CB8AC3E}">
        <p14:creationId xmlns:p14="http://schemas.microsoft.com/office/powerpoint/2010/main" val="2856918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8537" y="214410"/>
            <a:ext cx="10753521" cy="523220"/>
          </a:xfrm>
          <a:prstGeom prst="rect">
            <a:avLst/>
          </a:prstGeom>
          <a:noFill/>
        </p:spPr>
        <p:txBody>
          <a:bodyPr wrap="none" rtlCol="0">
            <a:spAutoFit/>
          </a:bodyPr>
          <a:lstStyle/>
          <a:p>
            <a:r>
              <a:rPr lang="en-US" sz="2800" dirty="0" smtClean="0"/>
              <a:t>Conditions that guarantee each job is in Case 3 or 4 for any permutation:</a:t>
            </a:r>
            <a:endParaRPr lang="en-US" sz="2800" dirty="0"/>
          </a:p>
        </p:txBody>
      </p:sp>
      <mc:AlternateContent xmlns:mc="http://schemas.openxmlformats.org/markup-compatibility/2006" xmlns:a14="http://schemas.microsoft.com/office/drawing/2010/main">
        <mc:Choice Requires="a14">
          <p:sp>
            <p:nvSpPr>
              <p:cNvPr id="3" name="TextBox 2"/>
              <p:cNvSpPr txBox="1"/>
              <p:nvPr/>
            </p:nvSpPr>
            <p:spPr>
              <a:xfrm>
                <a:off x="208537" y="3061207"/>
                <a:ext cx="2904513" cy="369332"/>
              </a:xfrm>
              <a:prstGeom prst="rect">
                <a:avLst/>
              </a:prstGeom>
              <a:noFill/>
            </p:spPr>
            <p:txBody>
              <a:bodyPr wrap="none" rtlCol="0">
                <a:spAutoFit/>
              </a:bodyPr>
              <a:lstStyle/>
              <a:p>
                <a:r>
                  <a:rPr lang="en-US" dirty="0" smtClean="0"/>
                  <a:t>Case 3: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m:t>
                        </m:r>
                      </m:sub>
                    </m:sSub>
                  </m:oMath>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08537" y="3061207"/>
                <a:ext cx="2904513" cy="369332"/>
              </a:xfrm>
              <a:prstGeom prst="rect">
                <a:avLst/>
              </a:prstGeom>
              <a:blipFill rotWithShape="0">
                <a:blip r:embed="rId2"/>
                <a:stretch>
                  <a:fillRect l="-1677"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35008" y="1441833"/>
                <a:ext cx="2403415" cy="369332"/>
              </a:xfrm>
              <a:prstGeom prst="rect">
                <a:avLst/>
              </a:prstGeom>
              <a:noFill/>
            </p:spPr>
            <p:txBody>
              <a:bodyPr wrap="none" rtlCol="0">
                <a:spAutoFit/>
              </a:bodyPr>
              <a:lstStyle/>
              <a:p>
                <a:r>
                  <a:rPr lang="en-US" dirty="0" smtClean="0"/>
                  <a:t>Case 4: </a:t>
                </a:r>
                <a14:m>
                  <m:oMath xmlns:m="http://schemas.openxmlformats.org/officeDocument/2006/math">
                    <m:r>
                      <a:rPr lang="en-US" b="0" i="0" smtClean="0">
                        <a:latin typeface="Cambria Math" panose="02040503050406030204" pitchFamily="18" charset="0"/>
                        <a:ea typeface="Cambria Math" panose="02040503050406030204" pitchFamily="18" charset="0"/>
                      </a:rPr>
                      <m:t>0</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oMath>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35008" y="1441833"/>
                <a:ext cx="2403415" cy="369332"/>
              </a:xfrm>
              <a:prstGeom prst="rect">
                <a:avLst/>
              </a:prstGeom>
              <a:blipFill rotWithShape="0">
                <a:blip r:embed="rId3"/>
                <a:stretch>
                  <a:fillRect l="-2284" t="-10000" b="-26667"/>
                </a:stretch>
              </a:blipFill>
            </p:spPr>
            <p:txBody>
              <a:bodyPr/>
              <a:lstStyle/>
              <a:p>
                <a:r>
                  <a:rPr lang="en-US">
                    <a:noFill/>
                  </a:rPr>
                  <a:t> </a:t>
                </a:r>
              </a:p>
            </p:txBody>
          </p:sp>
        </mc:Fallback>
      </mc:AlternateContent>
      <p:sp>
        <p:nvSpPr>
          <p:cNvPr id="6" name="Rectangle 5"/>
          <p:cNvSpPr/>
          <p:nvPr/>
        </p:nvSpPr>
        <p:spPr>
          <a:xfrm>
            <a:off x="3651300" y="1781030"/>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651299" y="2177270"/>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070401" y="1781030"/>
            <a:ext cx="1013460" cy="252919"/>
          </a:xfrm>
          <a:prstGeom prst="rect">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51299" y="1781030"/>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651299" y="2177270"/>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p:cNvSpPr txBox="1"/>
              <p:nvPr/>
            </p:nvSpPr>
            <p:spPr>
              <a:xfrm>
                <a:off x="3777365" y="1497793"/>
                <a:ext cx="1650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3777365" y="1497793"/>
                <a:ext cx="165045" cy="276999"/>
              </a:xfrm>
              <a:prstGeom prst="rect">
                <a:avLst/>
              </a:prstGeom>
              <a:blipFill rotWithShape="0">
                <a:blip r:embed="rId4"/>
                <a:stretch>
                  <a:fillRect l="-22222" r="-185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494608" y="1497792"/>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494608" y="1497792"/>
                <a:ext cx="186781" cy="276999"/>
              </a:xfrm>
              <a:prstGeom prst="rect">
                <a:avLst/>
              </a:prstGeom>
              <a:blipFill rotWithShape="0">
                <a:blip r:embed="rId5"/>
                <a:stretch>
                  <a:fillRect l="-19355" r="-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650120" y="1504630"/>
                <a:ext cx="1669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5650120" y="1504630"/>
                <a:ext cx="166969" cy="276999"/>
              </a:xfrm>
              <a:prstGeom prst="rect">
                <a:avLst/>
              </a:prstGeom>
              <a:blipFill rotWithShape="0">
                <a:blip r:embed="rId6"/>
                <a:stretch>
                  <a:fillRect l="-22222" r="-18519"/>
                </a:stretch>
              </a:blipFill>
            </p:spPr>
            <p:txBody>
              <a:bodyPr/>
              <a:lstStyle/>
              <a:p>
                <a:r>
                  <a:rPr lang="en-US">
                    <a:noFill/>
                  </a:rPr>
                  <a:t> </a:t>
                </a:r>
              </a:p>
            </p:txBody>
          </p:sp>
        </mc:Fallback>
      </mc:AlternateContent>
      <p:sp>
        <p:nvSpPr>
          <p:cNvPr id="14" name="Rectangle 13"/>
          <p:cNvSpPr/>
          <p:nvPr/>
        </p:nvSpPr>
        <p:spPr>
          <a:xfrm>
            <a:off x="4076213" y="2177269"/>
            <a:ext cx="1215849"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5089471" y="1490834"/>
                <a:ext cx="2270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5089471" y="1490834"/>
                <a:ext cx="227049" cy="276999"/>
              </a:xfrm>
              <a:prstGeom prst="rect">
                <a:avLst/>
              </a:prstGeom>
              <a:blipFill rotWithShape="0">
                <a:blip r:embed="rId7"/>
                <a:stretch>
                  <a:fillRect l="-27027" r="-8108"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4272298" y="2460053"/>
                <a:ext cx="2323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4272298" y="2460053"/>
                <a:ext cx="232371" cy="276999"/>
              </a:xfrm>
              <a:prstGeom prst="rect">
                <a:avLst/>
              </a:prstGeom>
              <a:blipFill rotWithShape="0">
                <a:blip r:embed="rId8"/>
                <a:stretch>
                  <a:fillRect l="-26316" r="-7895" b="-15556"/>
                </a:stretch>
              </a:blipFill>
            </p:spPr>
            <p:txBody>
              <a:bodyPr/>
              <a:lstStyle/>
              <a:p>
                <a:r>
                  <a:rPr lang="en-US">
                    <a:noFill/>
                  </a:rPr>
                  <a:t> </a:t>
                </a:r>
              </a:p>
            </p:txBody>
          </p:sp>
        </mc:Fallback>
      </mc:AlternateContent>
      <p:sp>
        <p:nvSpPr>
          <p:cNvPr id="17" name="Rectangle 16"/>
          <p:cNvSpPr/>
          <p:nvPr/>
        </p:nvSpPr>
        <p:spPr>
          <a:xfrm>
            <a:off x="5537514" y="1781629"/>
            <a:ext cx="392182" cy="2529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095889" y="1781029"/>
            <a:ext cx="205741"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315258" y="1781629"/>
            <a:ext cx="211121"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p:cNvSpPr txBox="1"/>
              <p:nvPr/>
            </p:nvSpPr>
            <p:spPr>
              <a:xfrm>
                <a:off x="866248" y="1804439"/>
                <a:ext cx="14244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𝑟</m:t>
                      </m:r>
                    </m:oMath>
                  </m:oMathPara>
                </a14:m>
                <a:endParaRPr lang="en-US" dirty="0" smtClean="0"/>
              </a:p>
            </p:txBody>
          </p:sp>
        </mc:Choice>
        <mc:Fallback xmlns="">
          <p:sp>
            <p:nvSpPr>
              <p:cNvPr id="20" name="TextBox 19"/>
              <p:cNvSpPr txBox="1">
                <a:spLocks noRot="1" noChangeAspect="1" noMove="1" noResize="1" noEditPoints="1" noAdjustHandles="1" noChangeArrowheads="1" noChangeShapeType="1" noTextEdit="1"/>
              </p:cNvSpPr>
              <p:nvPr/>
            </p:nvSpPr>
            <p:spPr>
              <a:xfrm>
                <a:off x="866248" y="1804439"/>
                <a:ext cx="1424493" cy="276999"/>
              </a:xfrm>
              <a:prstGeom prst="rect">
                <a:avLst/>
              </a:prstGeom>
              <a:blipFill rotWithShape="0">
                <a:blip r:embed="rId9"/>
                <a:stretch>
                  <a:fillRect l="-2137" r="-1709"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813981" y="2081438"/>
                <a:ext cx="15131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1</m:t>
                          </m:r>
                        </m:sub>
                      </m:sSub>
                    </m:oMath>
                  </m:oMathPara>
                </a14:m>
                <a:endParaRPr lang="en-US" dirty="0" smtClean="0"/>
              </a:p>
            </p:txBody>
          </p:sp>
        </mc:Choice>
        <mc:Fallback xmlns="">
          <p:sp>
            <p:nvSpPr>
              <p:cNvPr id="21" name="TextBox 20"/>
              <p:cNvSpPr txBox="1">
                <a:spLocks noRot="1" noChangeAspect="1" noMove="1" noResize="1" noEditPoints="1" noAdjustHandles="1" noChangeArrowheads="1" noChangeShapeType="1" noTextEdit="1"/>
              </p:cNvSpPr>
              <p:nvPr/>
            </p:nvSpPr>
            <p:spPr>
              <a:xfrm>
                <a:off x="813981" y="2081438"/>
                <a:ext cx="1513107" cy="276999"/>
              </a:xfrm>
              <a:prstGeom prst="rect">
                <a:avLst/>
              </a:prstGeom>
              <a:blipFill rotWithShape="0">
                <a:blip r:embed="rId10"/>
                <a:stretch>
                  <a:fillRect l="-2016" r="-806"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813981" y="2357004"/>
                <a:ext cx="1985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i="1">
                          <a:latin typeface="Cambria Math" panose="02040503050406030204" pitchFamily="18" charset="0"/>
                        </a:rPr>
                        <m:t>𝑟</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𝑎</m:t>
                      </m:r>
                    </m:oMath>
                  </m:oMathPara>
                </a14:m>
                <a:endParaRPr lang="en-US" dirty="0" smtClean="0"/>
              </a:p>
            </p:txBody>
          </p:sp>
        </mc:Choice>
        <mc:Fallback xmlns="">
          <p:sp>
            <p:nvSpPr>
              <p:cNvPr id="22" name="TextBox 21"/>
              <p:cNvSpPr txBox="1">
                <a:spLocks noRot="1" noChangeAspect="1" noMove="1" noResize="1" noEditPoints="1" noAdjustHandles="1" noChangeArrowheads="1" noChangeShapeType="1" noTextEdit="1"/>
              </p:cNvSpPr>
              <p:nvPr/>
            </p:nvSpPr>
            <p:spPr>
              <a:xfrm>
                <a:off x="813981" y="2357004"/>
                <a:ext cx="1985736" cy="276999"/>
              </a:xfrm>
              <a:prstGeom prst="rect">
                <a:avLst/>
              </a:prstGeom>
              <a:blipFill rotWithShape="0">
                <a:blip r:embed="rId11"/>
                <a:stretch>
                  <a:fillRect l="-1231" r="-1231" b="-15556"/>
                </a:stretch>
              </a:blipFill>
            </p:spPr>
            <p:txBody>
              <a:bodyPr/>
              <a:lstStyle/>
              <a:p>
                <a:r>
                  <a:rPr lang="en-US">
                    <a:noFill/>
                  </a:rPr>
                  <a:t> </a:t>
                </a:r>
              </a:p>
            </p:txBody>
          </p:sp>
        </mc:Fallback>
      </mc:AlternateContent>
      <p:sp>
        <p:nvSpPr>
          <p:cNvPr id="24" name="Rectangle 23"/>
          <p:cNvSpPr/>
          <p:nvPr/>
        </p:nvSpPr>
        <p:spPr>
          <a:xfrm>
            <a:off x="3651300" y="3395858"/>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651299" y="3792098"/>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070401" y="3395858"/>
            <a:ext cx="1013460" cy="252919"/>
          </a:xfrm>
          <a:prstGeom prst="rect">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651299" y="3395858"/>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651299" y="3792098"/>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p:cNvSpPr txBox="1"/>
              <p:nvPr/>
            </p:nvSpPr>
            <p:spPr>
              <a:xfrm>
                <a:off x="3777365" y="3112621"/>
                <a:ext cx="1650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3777365" y="3112621"/>
                <a:ext cx="165045" cy="276999"/>
              </a:xfrm>
              <a:prstGeom prst="rect">
                <a:avLst/>
              </a:prstGeom>
              <a:blipFill rotWithShape="0">
                <a:blip r:embed="rId12"/>
                <a:stretch>
                  <a:fillRect l="-22222" r="-185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4494608" y="3112620"/>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4494608" y="3112620"/>
                <a:ext cx="186781" cy="276999"/>
              </a:xfrm>
              <a:prstGeom prst="rect">
                <a:avLst/>
              </a:prstGeom>
              <a:blipFill rotWithShape="0">
                <a:blip r:embed="rId13"/>
                <a:stretch>
                  <a:fillRect l="-19355" r="-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5431505" y="3120057"/>
                <a:ext cx="1669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5431505" y="3120057"/>
                <a:ext cx="166969" cy="276999"/>
              </a:xfrm>
              <a:prstGeom prst="rect">
                <a:avLst/>
              </a:prstGeom>
              <a:blipFill rotWithShape="0">
                <a:blip r:embed="rId14"/>
                <a:stretch>
                  <a:fillRect l="-22222" r="-18519"/>
                </a:stretch>
              </a:blipFill>
            </p:spPr>
            <p:txBody>
              <a:bodyPr/>
              <a:lstStyle/>
              <a:p>
                <a:r>
                  <a:rPr lang="en-US">
                    <a:noFill/>
                  </a:rPr>
                  <a:t> </a:t>
                </a:r>
              </a:p>
            </p:txBody>
          </p:sp>
        </mc:Fallback>
      </mc:AlternateContent>
      <p:sp>
        <p:nvSpPr>
          <p:cNvPr id="32" name="Rectangle 31"/>
          <p:cNvSpPr/>
          <p:nvPr/>
        </p:nvSpPr>
        <p:spPr>
          <a:xfrm>
            <a:off x="4767633" y="3790494"/>
            <a:ext cx="307244"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076214" y="3792097"/>
            <a:ext cx="681992"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TextBox 33"/>
              <p:cNvSpPr txBox="1"/>
              <p:nvPr/>
            </p:nvSpPr>
            <p:spPr>
              <a:xfrm>
                <a:off x="5089471" y="3105662"/>
                <a:ext cx="2270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oMath>
                  </m:oMathPara>
                </a14:m>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5089471" y="3105662"/>
                <a:ext cx="227049" cy="276999"/>
              </a:xfrm>
              <a:prstGeom prst="rect">
                <a:avLst/>
              </a:prstGeom>
              <a:blipFill rotWithShape="0">
                <a:blip r:embed="rId15"/>
                <a:stretch>
                  <a:fillRect l="-27027" r="-8108"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4272298" y="4074881"/>
                <a:ext cx="2323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4272298" y="4074881"/>
                <a:ext cx="232371" cy="276999"/>
              </a:xfrm>
              <a:prstGeom prst="rect">
                <a:avLst/>
              </a:prstGeom>
              <a:blipFill rotWithShape="0">
                <a:blip r:embed="rId16"/>
                <a:stretch>
                  <a:fillRect l="-26316" r="-7895" b="-15217"/>
                </a:stretch>
              </a:blipFill>
            </p:spPr>
            <p:txBody>
              <a:bodyPr/>
              <a:lstStyle/>
              <a:p>
                <a:r>
                  <a:rPr lang="en-US">
                    <a:noFill/>
                  </a:rPr>
                  <a:t> </a:t>
                </a:r>
              </a:p>
            </p:txBody>
          </p:sp>
        </mc:Fallback>
      </mc:AlternateContent>
      <p:sp>
        <p:nvSpPr>
          <p:cNvPr id="36" name="Rectangle 35"/>
          <p:cNvSpPr/>
          <p:nvPr/>
        </p:nvSpPr>
        <p:spPr>
          <a:xfrm>
            <a:off x="5297666" y="3397056"/>
            <a:ext cx="392182" cy="2529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086462" y="3395857"/>
            <a:ext cx="205741"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081082" y="3784507"/>
            <a:ext cx="211121"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p:cNvSpPr txBox="1"/>
              <p:nvPr/>
            </p:nvSpPr>
            <p:spPr>
              <a:xfrm>
                <a:off x="863249" y="3389620"/>
                <a:ext cx="2612575" cy="391133"/>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𝑟</m:t>
                    </m:r>
                  </m:oMath>
                </a14:m>
                <a:r>
                  <a:rPr lang="en-US" dirty="0" smtClean="0"/>
                  <a:t> </a:t>
                </a:r>
              </a:p>
            </p:txBody>
          </p:sp>
        </mc:Choice>
        <mc:Fallback xmlns="">
          <p:sp>
            <p:nvSpPr>
              <p:cNvPr id="39" name="TextBox 38"/>
              <p:cNvSpPr txBox="1">
                <a:spLocks noRot="1" noChangeAspect="1" noMove="1" noResize="1" noEditPoints="1" noAdjustHandles="1" noChangeArrowheads="1" noChangeShapeType="1" noTextEdit="1"/>
              </p:cNvSpPr>
              <p:nvPr/>
            </p:nvSpPr>
            <p:spPr>
              <a:xfrm>
                <a:off x="863249" y="3389620"/>
                <a:ext cx="2612575" cy="391133"/>
              </a:xfrm>
              <a:prstGeom prst="rect">
                <a:avLst/>
              </a:prstGeom>
              <a:blipFill rotWithShape="0">
                <a:blip r:embed="rId17"/>
                <a:stretch>
                  <a:fillRect l="-2336" b="-156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794318" y="4214936"/>
                <a:ext cx="6710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i="1">
                          <a:latin typeface="Cambria Math" panose="02040503050406030204" pitchFamily="18" charset="0"/>
                        </a:rPr>
                        <m:t>𝑟</m:t>
                      </m:r>
                    </m:oMath>
                  </m:oMathPara>
                </a14:m>
                <a:endParaRPr lang="en-US" dirty="0" smtClean="0"/>
              </a:p>
            </p:txBody>
          </p:sp>
        </mc:Choice>
        <mc:Fallback xmlns="">
          <p:sp>
            <p:nvSpPr>
              <p:cNvPr id="40" name="TextBox 39"/>
              <p:cNvSpPr txBox="1">
                <a:spLocks noRot="1" noChangeAspect="1" noMove="1" noResize="1" noEditPoints="1" noAdjustHandles="1" noChangeArrowheads="1" noChangeShapeType="1" noTextEdit="1"/>
              </p:cNvSpPr>
              <p:nvPr/>
            </p:nvSpPr>
            <p:spPr>
              <a:xfrm>
                <a:off x="794318" y="4214936"/>
                <a:ext cx="671081" cy="276999"/>
              </a:xfrm>
              <a:prstGeom prst="rect">
                <a:avLst/>
              </a:prstGeom>
              <a:blipFill rotWithShape="0">
                <a:blip r:embed="rId18"/>
                <a:stretch>
                  <a:fillRect l="-4545" r="-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845089" y="3771221"/>
                <a:ext cx="2296911" cy="391133"/>
              </a:xfrm>
              <a:prstGeom prst="rect">
                <a:avLst/>
              </a:prstGeom>
              <a:noFill/>
            </p:spPr>
            <p:txBody>
              <a:bodyPr wrap="none" lIns="0" tIns="0" rIns="0" bIns="0" rtlCol="0">
                <a:spAutoFit/>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r>
                      <a:rPr lang="en-US" i="1">
                        <a:latin typeface="Cambria Math" panose="02040503050406030204" pitchFamily="18" charset="0"/>
                      </a:rPr>
                      <m:t>)</m:t>
                    </m:r>
                  </m:oMath>
                </a14:m>
                <a:r>
                  <a:rPr lang="en-US" dirty="0" smtClean="0"/>
                  <a:t> </a:t>
                </a:r>
              </a:p>
            </p:txBody>
          </p:sp>
        </mc:Choice>
        <mc:Fallback xmlns="">
          <p:sp>
            <p:nvSpPr>
              <p:cNvPr id="41" name="TextBox 40"/>
              <p:cNvSpPr txBox="1">
                <a:spLocks noRot="1" noChangeAspect="1" noMove="1" noResize="1" noEditPoints="1" noAdjustHandles="1" noChangeArrowheads="1" noChangeShapeType="1" noTextEdit="1"/>
              </p:cNvSpPr>
              <p:nvPr/>
            </p:nvSpPr>
            <p:spPr>
              <a:xfrm>
                <a:off x="845089" y="3771221"/>
                <a:ext cx="2296911" cy="391133"/>
              </a:xfrm>
              <a:prstGeom prst="rect">
                <a:avLst/>
              </a:prstGeom>
              <a:blipFill rotWithShape="0">
                <a:blip r:embed="rId19"/>
                <a:stretch>
                  <a:fillRect l="-2660" r="-2128" b="-140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2854970" y="783797"/>
                <a:ext cx="35932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max</m:t>
                      </m:r>
                      <m:d>
                        <m:dPr>
                          <m:begChr m:val="{"/>
                          <m:endChr m:val="}"/>
                          <m:ctrlPr>
                            <a:rPr lang="en-US" i="1" smtClean="0">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rPr>
                        <m:t>min</m:t>
                      </m:r>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e>
                      </m:d>
                    </m:oMath>
                  </m:oMathPara>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2854970" y="783797"/>
                <a:ext cx="3593228" cy="276999"/>
              </a:xfrm>
              <a:prstGeom prst="rect">
                <a:avLst/>
              </a:prstGeom>
              <a:blipFill rotWithShape="0">
                <a:blip r:embed="rId20"/>
                <a:stretch>
                  <a:fillRect l="-508"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794318" y="737630"/>
                <a:ext cx="2017091" cy="369332"/>
              </a:xfrm>
              <a:prstGeom prst="rect">
                <a:avLst/>
              </a:prstGeom>
              <a:noFill/>
            </p:spPr>
            <p:txBody>
              <a:bodyPr wrap="none" rtlCol="0">
                <a:spAutoFit/>
              </a:bodyPr>
              <a:lstStyle/>
              <a:p>
                <a:r>
                  <a:rPr lang="en-US" dirty="0" smtClean="0"/>
                  <a:t>For some integer </a:t>
                </a:r>
                <a14:m>
                  <m:oMath xmlns:m="http://schemas.openxmlformats.org/officeDocument/2006/math">
                    <m:r>
                      <a:rPr lang="en-US" i="1">
                        <a:latin typeface="Cambria Math" panose="02040503050406030204" pitchFamily="18" charset="0"/>
                        <a:ea typeface="Cambria Math" panose="02040503050406030204" pitchFamily="18" charset="0"/>
                      </a:rPr>
                      <m:t>𝑏</m:t>
                    </m:r>
                  </m:oMath>
                </a14:m>
                <a:r>
                  <a:rPr lang="en-US" dirty="0" smtClean="0"/>
                  <a:t>:</a:t>
                </a:r>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794318" y="737630"/>
                <a:ext cx="2017091" cy="369332"/>
              </a:xfrm>
              <a:prstGeom prst="rect">
                <a:avLst/>
              </a:prstGeom>
              <a:blipFill rotWithShape="0">
                <a:blip r:embed="rId21"/>
                <a:stretch>
                  <a:fillRect l="-2417" t="-8197" r="-1511" b="-24590"/>
                </a:stretch>
              </a:blipFill>
            </p:spPr>
            <p:txBody>
              <a:bodyPr/>
              <a:lstStyle/>
              <a:p>
                <a:r>
                  <a:rPr lang="en-US">
                    <a:noFill/>
                  </a:rPr>
                  <a:t> </a:t>
                </a:r>
              </a:p>
            </p:txBody>
          </p:sp>
        </mc:Fallback>
      </mc:AlternateContent>
      <p:sp>
        <p:nvSpPr>
          <p:cNvPr id="44" name="Rectangle 43"/>
          <p:cNvSpPr/>
          <p:nvPr/>
        </p:nvSpPr>
        <p:spPr>
          <a:xfrm>
            <a:off x="7660004" y="3395857"/>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660003" y="3792097"/>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8079105" y="3395857"/>
            <a:ext cx="1013460" cy="252919"/>
          </a:xfrm>
          <a:prstGeom prst="rect">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7660003" y="3395857"/>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660003" y="3792097"/>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9" name="TextBox 48"/>
              <p:cNvSpPr txBox="1"/>
              <p:nvPr/>
            </p:nvSpPr>
            <p:spPr>
              <a:xfrm>
                <a:off x="7786069" y="3112620"/>
                <a:ext cx="1650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49" name="TextBox 48"/>
              <p:cNvSpPr txBox="1">
                <a:spLocks noRot="1" noChangeAspect="1" noMove="1" noResize="1" noEditPoints="1" noAdjustHandles="1" noChangeArrowheads="1" noChangeShapeType="1" noTextEdit="1"/>
              </p:cNvSpPr>
              <p:nvPr/>
            </p:nvSpPr>
            <p:spPr>
              <a:xfrm>
                <a:off x="7786069" y="3112620"/>
                <a:ext cx="165045" cy="276999"/>
              </a:xfrm>
              <a:prstGeom prst="rect">
                <a:avLst/>
              </a:prstGeom>
              <a:blipFill rotWithShape="0">
                <a:blip r:embed="rId22"/>
                <a:stretch>
                  <a:fillRect l="-22222" r="-185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8503312" y="3112619"/>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50" name="TextBox 49"/>
              <p:cNvSpPr txBox="1">
                <a:spLocks noRot="1" noChangeAspect="1" noMove="1" noResize="1" noEditPoints="1" noAdjustHandles="1" noChangeArrowheads="1" noChangeShapeType="1" noTextEdit="1"/>
              </p:cNvSpPr>
              <p:nvPr/>
            </p:nvSpPr>
            <p:spPr>
              <a:xfrm>
                <a:off x="8503312" y="3112619"/>
                <a:ext cx="186781" cy="276999"/>
              </a:xfrm>
              <a:prstGeom prst="rect">
                <a:avLst/>
              </a:prstGeom>
              <a:blipFill rotWithShape="0">
                <a:blip r:embed="rId23"/>
                <a:stretch>
                  <a:fillRect l="-19355" r="-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9440209" y="3120056"/>
                <a:ext cx="1669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p:txBody>
          </p:sp>
        </mc:Choice>
        <mc:Fallback xmlns="">
          <p:sp>
            <p:nvSpPr>
              <p:cNvPr id="51" name="TextBox 50"/>
              <p:cNvSpPr txBox="1">
                <a:spLocks noRot="1" noChangeAspect="1" noMove="1" noResize="1" noEditPoints="1" noAdjustHandles="1" noChangeArrowheads="1" noChangeShapeType="1" noTextEdit="1"/>
              </p:cNvSpPr>
              <p:nvPr/>
            </p:nvSpPr>
            <p:spPr>
              <a:xfrm>
                <a:off x="9440209" y="3120056"/>
                <a:ext cx="166969" cy="276999"/>
              </a:xfrm>
              <a:prstGeom prst="rect">
                <a:avLst/>
              </a:prstGeom>
              <a:blipFill rotWithShape="0">
                <a:blip r:embed="rId24"/>
                <a:stretch>
                  <a:fillRect l="-22222" r="-18519"/>
                </a:stretch>
              </a:blipFill>
            </p:spPr>
            <p:txBody>
              <a:bodyPr/>
              <a:lstStyle/>
              <a:p>
                <a:r>
                  <a:rPr lang="en-US">
                    <a:noFill/>
                  </a:rPr>
                  <a:t> </a:t>
                </a:r>
              </a:p>
            </p:txBody>
          </p:sp>
        </mc:Fallback>
      </mc:AlternateContent>
      <p:sp>
        <p:nvSpPr>
          <p:cNvPr id="52" name="Rectangle 51"/>
          <p:cNvSpPr/>
          <p:nvPr/>
        </p:nvSpPr>
        <p:spPr>
          <a:xfrm>
            <a:off x="8776337" y="3790493"/>
            <a:ext cx="307244"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8084918" y="3792096"/>
            <a:ext cx="681992"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4" name="TextBox 53"/>
              <p:cNvSpPr txBox="1"/>
              <p:nvPr/>
            </p:nvSpPr>
            <p:spPr>
              <a:xfrm>
                <a:off x="8919903" y="4083883"/>
                <a:ext cx="2270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oMath>
                  </m:oMathPara>
                </a14:m>
                <a:endParaRPr lang="en-US" dirty="0"/>
              </a:p>
            </p:txBody>
          </p:sp>
        </mc:Choice>
        <mc:Fallback xmlns="">
          <p:sp>
            <p:nvSpPr>
              <p:cNvPr id="54" name="TextBox 53"/>
              <p:cNvSpPr txBox="1">
                <a:spLocks noRot="1" noChangeAspect="1" noMove="1" noResize="1" noEditPoints="1" noAdjustHandles="1" noChangeArrowheads="1" noChangeShapeType="1" noTextEdit="1"/>
              </p:cNvSpPr>
              <p:nvPr/>
            </p:nvSpPr>
            <p:spPr>
              <a:xfrm>
                <a:off x="8919903" y="4083883"/>
                <a:ext cx="227049" cy="276999"/>
              </a:xfrm>
              <a:prstGeom prst="rect">
                <a:avLst/>
              </a:prstGeom>
              <a:blipFill rotWithShape="0">
                <a:blip r:embed="rId25"/>
                <a:stretch>
                  <a:fillRect l="-27027" r="-10811"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8281002" y="4074880"/>
                <a:ext cx="2323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8281002" y="4074880"/>
                <a:ext cx="232371" cy="276999"/>
              </a:xfrm>
              <a:prstGeom prst="rect">
                <a:avLst/>
              </a:prstGeom>
              <a:blipFill rotWithShape="0">
                <a:blip r:embed="rId26"/>
                <a:stretch>
                  <a:fillRect l="-25641" r="-7692" b="-15217"/>
                </a:stretch>
              </a:blipFill>
            </p:spPr>
            <p:txBody>
              <a:bodyPr/>
              <a:lstStyle/>
              <a:p>
                <a:r>
                  <a:rPr lang="en-US">
                    <a:noFill/>
                  </a:rPr>
                  <a:t> </a:t>
                </a:r>
              </a:p>
            </p:txBody>
          </p:sp>
        </mc:Fallback>
      </mc:AlternateContent>
      <p:sp>
        <p:nvSpPr>
          <p:cNvPr id="56" name="Rectangle 55"/>
          <p:cNvSpPr/>
          <p:nvPr/>
        </p:nvSpPr>
        <p:spPr>
          <a:xfrm>
            <a:off x="9306370" y="3397055"/>
            <a:ext cx="392182" cy="2529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9090896" y="3787059"/>
            <a:ext cx="205741"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9090896" y="3399880"/>
            <a:ext cx="211121"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9" name="TextBox 58"/>
              <p:cNvSpPr txBox="1"/>
              <p:nvPr/>
            </p:nvSpPr>
            <p:spPr>
              <a:xfrm>
                <a:off x="3813969" y="1112312"/>
                <a:ext cx="3112455" cy="369332"/>
              </a:xfrm>
              <a:prstGeom prst="rect">
                <a:avLst/>
              </a:prstGeom>
              <a:noFill/>
            </p:spPr>
            <p:txBody>
              <a:bodyPr wrap="none" rtlCol="0">
                <a:spAutoFit/>
              </a:bodyPr>
              <a:lstStyle/>
              <a:p>
                <a:r>
                  <a:rPr lang="en-US" dirty="0" smtClean="0"/>
                  <a:t>Case 4 can put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oMath>
                </a14:m>
                <a:r>
                  <a:rPr lang="en-US" dirty="0" smtClean="0"/>
                  <a:t> on Machine 1</a:t>
                </a:r>
                <a:endParaRPr lang="en-US" dirty="0"/>
              </a:p>
            </p:txBody>
          </p:sp>
        </mc:Choice>
        <mc:Fallback xmlns="">
          <p:sp>
            <p:nvSpPr>
              <p:cNvPr id="59" name="TextBox 58"/>
              <p:cNvSpPr txBox="1">
                <a:spLocks noRot="1" noChangeAspect="1" noMove="1" noResize="1" noEditPoints="1" noAdjustHandles="1" noChangeArrowheads="1" noChangeShapeType="1" noTextEdit="1"/>
              </p:cNvSpPr>
              <p:nvPr/>
            </p:nvSpPr>
            <p:spPr>
              <a:xfrm>
                <a:off x="3813969" y="1112312"/>
                <a:ext cx="3112455" cy="369332"/>
              </a:xfrm>
              <a:prstGeom prst="rect">
                <a:avLst/>
              </a:prstGeom>
              <a:blipFill rotWithShape="0">
                <a:blip r:embed="rId27"/>
                <a:stretch>
                  <a:fillRect l="-1765" t="-8197" r="-58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7527353" y="2710952"/>
                <a:ext cx="3112455" cy="369332"/>
              </a:xfrm>
              <a:prstGeom prst="rect">
                <a:avLst/>
              </a:prstGeom>
              <a:noFill/>
            </p:spPr>
            <p:txBody>
              <a:bodyPr wrap="none" rtlCol="0">
                <a:spAutoFit/>
              </a:bodyPr>
              <a:lstStyle/>
              <a:p>
                <a:r>
                  <a:rPr lang="en-US" dirty="0" smtClean="0"/>
                  <a:t>Case 3 can put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oMath>
                </a14:m>
                <a:r>
                  <a:rPr lang="en-US" dirty="0" smtClean="0"/>
                  <a:t> on Machine 2</a:t>
                </a:r>
                <a:endParaRPr lang="en-US" dirty="0"/>
              </a:p>
            </p:txBody>
          </p:sp>
        </mc:Choice>
        <mc:Fallback xmlns="">
          <p:sp>
            <p:nvSpPr>
              <p:cNvPr id="60" name="TextBox 59"/>
              <p:cNvSpPr txBox="1">
                <a:spLocks noRot="1" noChangeAspect="1" noMove="1" noResize="1" noEditPoints="1" noAdjustHandles="1" noChangeArrowheads="1" noChangeShapeType="1" noTextEdit="1"/>
              </p:cNvSpPr>
              <p:nvPr/>
            </p:nvSpPr>
            <p:spPr>
              <a:xfrm>
                <a:off x="7527353" y="2710952"/>
                <a:ext cx="3112455" cy="369332"/>
              </a:xfrm>
              <a:prstGeom prst="rect">
                <a:avLst/>
              </a:prstGeom>
              <a:blipFill rotWithShape="0">
                <a:blip r:embed="rId28"/>
                <a:stretch>
                  <a:fillRect l="-1765" t="-10000" r="-588" b="-26667"/>
                </a:stretch>
              </a:blipFill>
            </p:spPr>
            <p:txBody>
              <a:bodyPr/>
              <a:lstStyle/>
              <a:p>
                <a:r>
                  <a:rPr lang="en-US">
                    <a:noFill/>
                  </a:rPr>
                  <a:t> </a:t>
                </a:r>
              </a:p>
            </p:txBody>
          </p:sp>
        </mc:Fallback>
      </mc:AlternateContent>
      <p:sp>
        <p:nvSpPr>
          <p:cNvPr id="61" name="Rectangle 60"/>
          <p:cNvSpPr/>
          <p:nvPr/>
        </p:nvSpPr>
        <p:spPr>
          <a:xfrm>
            <a:off x="7637407" y="1810072"/>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7637406" y="2206312"/>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8056508" y="1810072"/>
            <a:ext cx="1013460" cy="252919"/>
          </a:xfrm>
          <a:prstGeom prst="rect">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7637406" y="1810072"/>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7637406" y="2206312"/>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6" name="TextBox 65"/>
              <p:cNvSpPr txBox="1"/>
              <p:nvPr/>
            </p:nvSpPr>
            <p:spPr>
              <a:xfrm>
                <a:off x="7763472" y="1526835"/>
                <a:ext cx="1650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66" name="TextBox 65"/>
              <p:cNvSpPr txBox="1">
                <a:spLocks noRot="1" noChangeAspect="1" noMove="1" noResize="1" noEditPoints="1" noAdjustHandles="1" noChangeArrowheads="1" noChangeShapeType="1" noTextEdit="1"/>
              </p:cNvSpPr>
              <p:nvPr/>
            </p:nvSpPr>
            <p:spPr>
              <a:xfrm>
                <a:off x="7763472" y="1526835"/>
                <a:ext cx="165045" cy="276999"/>
              </a:xfrm>
              <a:prstGeom prst="rect">
                <a:avLst/>
              </a:prstGeom>
              <a:blipFill rotWithShape="0">
                <a:blip r:embed="rId29"/>
                <a:stretch>
                  <a:fillRect l="-22222" r="-185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p:cNvSpPr txBox="1"/>
              <p:nvPr/>
            </p:nvSpPr>
            <p:spPr>
              <a:xfrm>
                <a:off x="8480715" y="1526834"/>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67" name="TextBox 66"/>
              <p:cNvSpPr txBox="1">
                <a:spLocks noRot="1" noChangeAspect="1" noMove="1" noResize="1" noEditPoints="1" noAdjustHandles="1" noChangeArrowheads="1" noChangeShapeType="1" noTextEdit="1"/>
              </p:cNvSpPr>
              <p:nvPr/>
            </p:nvSpPr>
            <p:spPr>
              <a:xfrm>
                <a:off x="8480715" y="1526834"/>
                <a:ext cx="186781" cy="276999"/>
              </a:xfrm>
              <a:prstGeom prst="rect">
                <a:avLst/>
              </a:prstGeom>
              <a:blipFill rotWithShape="0">
                <a:blip r:embed="rId30"/>
                <a:stretch>
                  <a:fillRect l="-19355" r="-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p:cNvSpPr txBox="1"/>
              <p:nvPr/>
            </p:nvSpPr>
            <p:spPr>
              <a:xfrm>
                <a:off x="9636227" y="1533672"/>
                <a:ext cx="1669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p:txBody>
          </p:sp>
        </mc:Choice>
        <mc:Fallback xmlns="">
          <p:sp>
            <p:nvSpPr>
              <p:cNvPr id="68" name="TextBox 67"/>
              <p:cNvSpPr txBox="1">
                <a:spLocks noRot="1" noChangeAspect="1" noMove="1" noResize="1" noEditPoints="1" noAdjustHandles="1" noChangeArrowheads="1" noChangeShapeType="1" noTextEdit="1"/>
              </p:cNvSpPr>
              <p:nvPr/>
            </p:nvSpPr>
            <p:spPr>
              <a:xfrm>
                <a:off x="9636227" y="1533672"/>
                <a:ext cx="166969" cy="276999"/>
              </a:xfrm>
              <a:prstGeom prst="rect">
                <a:avLst/>
              </a:prstGeom>
              <a:blipFill rotWithShape="0">
                <a:blip r:embed="rId31"/>
                <a:stretch>
                  <a:fillRect l="-22222" r="-18519"/>
                </a:stretch>
              </a:blipFill>
            </p:spPr>
            <p:txBody>
              <a:bodyPr/>
              <a:lstStyle/>
              <a:p>
                <a:r>
                  <a:rPr lang="en-US">
                    <a:noFill/>
                  </a:rPr>
                  <a:t> </a:t>
                </a:r>
              </a:p>
            </p:txBody>
          </p:sp>
        </mc:Fallback>
      </mc:AlternateContent>
      <p:sp>
        <p:nvSpPr>
          <p:cNvPr id="69" name="Rectangle 68"/>
          <p:cNvSpPr/>
          <p:nvPr/>
        </p:nvSpPr>
        <p:spPr>
          <a:xfrm>
            <a:off x="8062321" y="2206311"/>
            <a:ext cx="1007648"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0" name="TextBox 69"/>
              <p:cNvSpPr txBox="1"/>
              <p:nvPr/>
            </p:nvSpPr>
            <p:spPr>
              <a:xfrm>
                <a:off x="9048660" y="2492950"/>
                <a:ext cx="2270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oMath>
                  </m:oMathPara>
                </a14:m>
                <a:endParaRPr lang="en-US" dirty="0"/>
              </a:p>
            </p:txBody>
          </p:sp>
        </mc:Choice>
        <mc:Fallback xmlns="">
          <p:sp>
            <p:nvSpPr>
              <p:cNvPr id="70" name="TextBox 69"/>
              <p:cNvSpPr txBox="1">
                <a:spLocks noRot="1" noChangeAspect="1" noMove="1" noResize="1" noEditPoints="1" noAdjustHandles="1" noChangeArrowheads="1" noChangeShapeType="1" noTextEdit="1"/>
              </p:cNvSpPr>
              <p:nvPr/>
            </p:nvSpPr>
            <p:spPr>
              <a:xfrm>
                <a:off x="9048660" y="2492950"/>
                <a:ext cx="227049" cy="276999"/>
              </a:xfrm>
              <a:prstGeom prst="rect">
                <a:avLst/>
              </a:prstGeom>
              <a:blipFill rotWithShape="0">
                <a:blip r:embed="rId32"/>
                <a:stretch>
                  <a:fillRect l="-26316" r="-7895"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p:cNvSpPr txBox="1"/>
              <p:nvPr/>
            </p:nvSpPr>
            <p:spPr>
              <a:xfrm>
                <a:off x="8258405" y="2489095"/>
                <a:ext cx="2323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oMath>
                  </m:oMathPara>
                </a14:m>
                <a:endParaRPr lang="en-US" dirty="0"/>
              </a:p>
            </p:txBody>
          </p:sp>
        </mc:Choice>
        <mc:Fallback xmlns="">
          <p:sp>
            <p:nvSpPr>
              <p:cNvPr id="71" name="TextBox 70"/>
              <p:cNvSpPr txBox="1">
                <a:spLocks noRot="1" noChangeAspect="1" noMove="1" noResize="1" noEditPoints="1" noAdjustHandles="1" noChangeArrowheads="1" noChangeShapeType="1" noTextEdit="1"/>
              </p:cNvSpPr>
              <p:nvPr/>
            </p:nvSpPr>
            <p:spPr>
              <a:xfrm>
                <a:off x="8258405" y="2489095"/>
                <a:ext cx="232371" cy="276999"/>
              </a:xfrm>
              <a:prstGeom prst="rect">
                <a:avLst/>
              </a:prstGeom>
              <a:blipFill rotWithShape="0">
                <a:blip r:embed="rId33"/>
                <a:stretch>
                  <a:fillRect l="-26316" r="-7895" b="-15217"/>
                </a:stretch>
              </a:blipFill>
            </p:spPr>
            <p:txBody>
              <a:bodyPr/>
              <a:lstStyle/>
              <a:p>
                <a:r>
                  <a:rPr lang="en-US">
                    <a:noFill/>
                  </a:rPr>
                  <a:t> </a:t>
                </a:r>
              </a:p>
            </p:txBody>
          </p:sp>
        </mc:Fallback>
      </mc:AlternateContent>
      <p:sp>
        <p:nvSpPr>
          <p:cNvPr id="72" name="Rectangle 71"/>
          <p:cNvSpPr/>
          <p:nvPr/>
        </p:nvSpPr>
        <p:spPr>
          <a:xfrm>
            <a:off x="9523621" y="1810671"/>
            <a:ext cx="392182" cy="2529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9069968" y="2206625"/>
            <a:ext cx="205741"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9083581" y="1810671"/>
            <a:ext cx="428905"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6" name="TextBox 75"/>
              <p:cNvSpPr txBox="1"/>
              <p:nvPr/>
            </p:nvSpPr>
            <p:spPr>
              <a:xfrm>
                <a:off x="7478622" y="1133102"/>
                <a:ext cx="3112455" cy="369332"/>
              </a:xfrm>
              <a:prstGeom prst="rect">
                <a:avLst/>
              </a:prstGeom>
              <a:noFill/>
            </p:spPr>
            <p:txBody>
              <a:bodyPr wrap="none" rtlCol="0">
                <a:spAutoFit/>
              </a:bodyPr>
              <a:lstStyle/>
              <a:p>
                <a:r>
                  <a:rPr lang="en-US" dirty="0" smtClean="0"/>
                  <a:t>Case 4 can put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oMath>
                </a14:m>
                <a:r>
                  <a:rPr lang="en-US" dirty="0" smtClean="0"/>
                  <a:t> on Machine 2</a:t>
                </a:r>
                <a:endParaRPr lang="en-US" dirty="0"/>
              </a:p>
            </p:txBody>
          </p:sp>
        </mc:Choice>
        <mc:Fallback xmlns="">
          <p:sp>
            <p:nvSpPr>
              <p:cNvPr id="76" name="TextBox 75"/>
              <p:cNvSpPr txBox="1">
                <a:spLocks noRot="1" noChangeAspect="1" noMove="1" noResize="1" noEditPoints="1" noAdjustHandles="1" noChangeArrowheads="1" noChangeShapeType="1" noTextEdit="1"/>
              </p:cNvSpPr>
              <p:nvPr/>
            </p:nvSpPr>
            <p:spPr>
              <a:xfrm>
                <a:off x="7478622" y="1133102"/>
                <a:ext cx="3112455" cy="369332"/>
              </a:xfrm>
              <a:prstGeom prst="rect">
                <a:avLst/>
              </a:prstGeom>
              <a:blipFill rotWithShape="0">
                <a:blip r:embed="rId34"/>
                <a:stretch>
                  <a:fillRect l="-1765" t="-10000" r="-588" b="-26667"/>
                </a:stretch>
              </a:blipFill>
            </p:spPr>
            <p:txBody>
              <a:bodyPr/>
              <a:lstStyle/>
              <a:p>
                <a:r>
                  <a:rPr lang="en-US">
                    <a:noFill/>
                  </a:rPr>
                  <a:t> </a:t>
                </a:r>
              </a:p>
            </p:txBody>
          </p:sp>
        </mc:Fallback>
      </mc:AlternateContent>
    </p:spTree>
    <p:extLst>
      <p:ext uri="{BB962C8B-B14F-4D97-AF65-F5344CB8AC3E}">
        <p14:creationId xmlns:p14="http://schemas.microsoft.com/office/powerpoint/2010/main" val="2624014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208537" y="214410"/>
                <a:ext cx="11680698" cy="523220"/>
              </a:xfrm>
              <a:prstGeom prst="rect">
                <a:avLst/>
              </a:prstGeom>
              <a:noFill/>
            </p:spPr>
            <p:txBody>
              <a:bodyPr wrap="none" rtlCol="0">
                <a:spAutoFit/>
              </a:bodyPr>
              <a:lstStyle/>
              <a:p>
                <a:r>
                  <a:rPr lang="en-US" sz="2800" dirty="0" smtClean="0"/>
                  <a:t>Conditions that guarantee each job is in Case 3 or 4 for any permutation </a:t>
                </a:r>
                <a14:m>
                  <m:oMath xmlns:m="http://schemas.openxmlformats.org/officeDocument/2006/math">
                    <m:r>
                      <a:rPr lang="en-US" sz="2800" i="1">
                        <a:latin typeface="Cambria Math" panose="02040503050406030204" pitchFamily="18" charset="0"/>
                      </a:rPr>
                      <m:t>𝑟</m:t>
                    </m:r>
                    <m:r>
                      <a:rPr lang="en-US" sz="2800" b="0" i="1" smtClean="0">
                        <a:latin typeface="Cambria Math" panose="02040503050406030204" pitchFamily="18" charset="0"/>
                      </a:rPr>
                      <m:t>=0</m:t>
                    </m:r>
                  </m:oMath>
                </a14:m>
                <a:r>
                  <a:rPr lang="en-US" sz="2800" dirty="0" smtClean="0"/>
                  <a:t>:</a:t>
                </a:r>
                <a:endParaRPr lang="en-US"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208537" y="214410"/>
                <a:ext cx="11680698" cy="523220"/>
              </a:xfrm>
              <a:prstGeom prst="rect">
                <a:avLst/>
              </a:prstGeom>
              <a:blipFill rotWithShape="0">
                <a:blip r:embed="rId2"/>
                <a:stretch>
                  <a:fillRect l="-1044" t="-10465" r="-157"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208537" y="3061207"/>
                <a:ext cx="2904513" cy="369332"/>
              </a:xfrm>
              <a:prstGeom prst="rect">
                <a:avLst/>
              </a:prstGeom>
              <a:noFill/>
            </p:spPr>
            <p:txBody>
              <a:bodyPr wrap="none" rtlCol="0">
                <a:spAutoFit/>
              </a:bodyPr>
              <a:lstStyle/>
              <a:p>
                <a:r>
                  <a:rPr lang="en-US" dirty="0" smtClean="0"/>
                  <a:t>Case 3: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m:t>
                        </m:r>
                      </m:sub>
                    </m:sSub>
                  </m:oMath>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08537" y="3061207"/>
                <a:ext cx="2904513" cy="369332"/>
              </a:xfrm>
              <a:prstGeom prst="rect">
                <a:avLst/>
              </a:prstGeom>
              <a:blipFill rotWithShape="0">
                <a:blip r:embed="rId3"/>
                <a:stretch>
                  <a:fillRect l="-1677"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35008" y="1441833"/>
                <a:ext cx="2403415" cy="369332"/>
              </a:xfrm>
              <a:prstGeom prst="rect">
                <a:avLst/>
              </a:prstGeom>
              <a:noFill/>
            </p:spPr>
            <p:txBody>
              <a:bodyPr wrap="none" rtlCol="0">
                <a:spAutoFit/>
              </a:bodyPr>
              <a:lstStyle/>
              <a:p>
                <a:r>
                  <a:rPr lang="en-US" dirty="0" smtClean="0"/>
                  <a:t>Case 4: </a:t>
                </a:r>
                <a14:m>
                  <m:oMath xmlns:m="http://schemas.openxmlformats.org/officeDocument/2006/math">
                    <m:r>
                      <a:rPr lang="en-US" b="0" i="0" smtClean="0">
                        <a:latin typeface="Cambria Math" panose="02040503050406030204" pitchFamily="18" charset="0"/>
                        <a:ea typeface="Cambria Math" panose="02040503050406030204" pitchFamily="18" charset="0"/>
                      </a:rPr>
                      <m:t>0</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oMath>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35008" y="1441833"/>
                <a:ext cx="2403415" cy="369332"/>
              </a:xfrm>
              <a:prstGeom prst="rect">
                <a:avLst/>
              </a:prstGeom>
              <a:blipFill rotWithShape="0">
                <a:blip r:embed="rId4"/>
                <a:stretch>
                  <a:fillRect l="-2284" t="-10000" b="-26667"/>
                </a:stretch>
              </a:blipFill>
            </p:spPr>
            <p:txBody>
              <a:bodyPr/>
              <a:lstStyle/>
              <a:p>
                <a:r>
                  <a:rPr lang="en-US">
                    <a:noFill/>
                  </a:rPr>
                  <a:t> </a:t>
                </a:r>
              </a:p>
            </p:txBody>
          </p:sp>
        </mc:Fallback>
      </mc:AlternateContent>
      <p:sp>
        <p:nvSpPr>
          <p:cNvPr id="6" name="Rectangle 5"/>
          <p:cNvSpPr/>
          <p:nvPr/>
        </p:nvSpPr>
        <p:spPr>
          <a:xfrm>
            <a:off x="3651300" y="1781030"/>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651299" y="2177270"/>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070401" y="1781030"/>
            <a:ext cx="1013460" cy="252919"/>
          </a:xfrm>
          <a:prstGeom prst="rect">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51299" y="1781030"/>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651299" y="2177270"/>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p:cNvSpPr txBox="1"/>
              <p:nvPr/>
            </p:nvSpPr>
            <p:spPr>
              <a:xfrm>
                <a:off x="3777365" y="1497793"/>
                <a:ext cx="1650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3777365" y="1497793"/>
                <a:ext cx="165045" cy="276999"/>
              </a:xfrm>
              <a:prstGeom prst="rect">
                <a:avLst/>
              </a:prstGeom>
              <a:blipFill rotWithShape="0">
                <a:blip r:embed="rId5"/>
                <a:stretch>
                  <a:fillRect l="-22222" r="-185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494608" y="1497792"/>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494608" y="1497792"/>
                <a:ext cx="186781" cy="276999"/>
              </a:xfrm>
              <a:prstGeom prst="rect">
                <a:avLst/>
              </a:prstGeom>
              <a:blipFill rotWithShape="0">
                <a:blip r:embed="rId6"/>
                <a:stretch>
                  <a:fillRect l="-19355" r="-12903"/>
                </a:stretch>
              </a:blipFill>
            </p:spPr>
            <p:txBody>
              <a:bodyPr/>
              <a:lstStyle/>
              <a:p>
                <a:r>
                  <a:rPr lang="en-US">
                    <a:noFill/>
                  </a:rPr>
                  <a:t> </a:t>
                </a:r>
              </a:p>
            </p:txBody>
          </p:sp>
        </mc:Fallback>
      </mc:AlternateContent>
      <p:sp>
        <p:nvSpPr>
          <p:cNvPr id="14" name="Rectangle 13"/>
          <p:cNvSpPr/>
          <p:nvPr/>
        </p:nvSpPr>
        <p:spPr>
          <a:xfrm>
            <a:off x="4076213" y="2177269"/>
            <a:ext cx="1215849"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5089471" y="1490834"/>
                <a:ext cx="2270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5089471" y="1490834"/>
                <a:ext cx="227049" cy="276999"/>
              </a:xfrm>
              <a:prstGeom prst="rect">
                <a:avLst/>
              </a:prstGeom>
              <a:blipFill rotWithShape="0">
                <a:blip r:embed="rId7"/>
                <a:stretch>
                  <a:fillRect l="-27027" r="-8108"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4272298" y="2460053"/>
                <a:ext cx="2323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4272298" y="2460053"/>
                <a:ext cx="232371" cy="276999"/>
              </a:xfrm>
              <a:prstGeom prst="rect">
                <a:avLst/>
              </a:prstGeom>
              <a:blipFill rotWithShape="0">
                <a:blip r:embed="rId8"/>
                <a:stretch>
                  <a:fillRect l="-26316" r="-7895" b="-15556"/>
                </a:stretch>
              </a:blipFill>
            </p:spPr>
            <p:txBody>
              <a:bodyPr/>
              <a:lstStyle/>
              <a:p>
                <a:r>
                  <a:rPr lang="en-US">
                    <a:noFill/>
                  </a:rPr>
                  <a:t> </a:t>
                </a:r>
              </a:p>
            </p:txBody>
          </p:sp>
        </mc:Fallback>
      </mc:AlternateContent>
      <p:sp>
        <p:nvSpPr>
          <p:cNvPr id="18" name="Rectangle 17"/>
          <p:cNvSpPr/>
          <p:nvPr/>
        </p:nvSpPr>
        <p:spPr>
          <a:xfrm>
            <a:off x="5095889" y="1781029"/>
            <a:ext cx="205741"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315258" y="1781629"/>
            <a:ext cx="211121"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p:cNvSpPr txBox="1"/>
              <p:nvPr/>
            </p:nvSpPr>
            <p:spPr>
              <a:xfrm>
                <a:off x="866248" y="1804439"/>
                <a:ext cx="19865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866248" y="1804439"/>
                <a:ext cx="1986569" cy="276999"/>
              </a:xfrm>
              <a:prstGeom prst="rect">
                <a:avLst/>
              </a:prstGeom>
              <a:blipFill rotWithShape="0">
                <a:blip r:embed="rId9"/>
                <a:stretch>
                  <a:fillRect l="-1227" t="-4444" r="-2761"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813981" y="2081438"/>
                <a:ext cx="15131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1</m:t>
                          </m:r>
                        </m:sub>
                      </m:sSub>
                    </m:oMath>
                  </m:oMathPara>
                </a14:m>
                <a:endParaRPr lang="en-US" dirty="0" smtClean="0"/>
              </a:p>
            </p:txBody>
          </p:sp>
        </mc:Choice>
        <mc:Fallback xmlns="">
          <p:sp>
            <p:nvSpPr>
              <p:cNvPr id="21" name="TextBox 20"/>
              <p:cNvSpPr txBox="1">
                <a:spLocks noRot="1" noChangeAspect="1" noMove="1" noResize="1" noEditPoints="1" noAdjustHandles="1" noChangeArrowheads="1" noChangeShapeType="1" noTextEdit="1"/>
              </p:cNvSpPr>
              <p:nvPr/>
            </p:nvSpPr>
            <p:spPr>
              <a:xfrm>
                <a:off x="813981" y="2081438"/>
                <a:ext cx="1513107" cy="276999"/>
              </a:xfrm>
              <a:prstGeom prst="rect">
                <a:avLst/>
              </a:prstGeom>
              <a:blipFill rotWithShape="0">
                <a:blip r:embed="rId10"/>
                <a:stretch>
                  <a:fillRect l="-2016" r="-806"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813981" y="2357004"/>
                <a:ext cx="15959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𝑎</m:t>
                      </m:r>
                    </m:oMath>
                  </m:oMathPara>
                </a14:m>
                <a:endParaRPr lang="en-US" dirty="0" smtClean="0"/>
              </a:p>
            </p:txBody>
          </p:sp>
        </mc:Choice>
        <mc:Fallback xmlns="">
          <p:sp>
            <p:nvSpPr>
              <p:cNvPr id="22" name="TextBox 21"/>
              <p:cNvSpPr txBox="1">
                <a:spLocks noRot="1" noChangeAspect="1" noMove="1" noResize="1" noEditPoints="1" noAdjustHandles="1" noChangeArrowheads="1" noChangeShapeType="1" noTextEdit="1"/>
              </p:cNvSpPr>
              <p:nvPr/>
            </p:nvSpPr>
            <p:spPr>
              <a:xfrm>
                <a:off x="813981" y="2357004"/>
                <a:ext cx="1595950" cy="276999"/>
              </a:xfrm>
              <a:prstGeom prst="rect">
                <a:avLst/>
              </a:prstGeom>
              <a:blipFill rotWithShape="0">
                <a:blip r:embed="rId11"/>
                <a:stretch>
                  <a:fillRect l="-1533" r="-1533" b="-15556"/>
                </a:stretch>
              </a:blipFill>
            </p:spPr>
            <p:txBody>
              <a:bodyPr/>
              <a:lstStyle/>
              <a:p>
                <a:r>
                  <a:rPr lang="en-US">
                    <a:noFill/>
                  </a:rPr>
                  <a:t> </a:t>
                </a:r>
              </a:p>
            </p:txBody>
          </p:sp>
        </mc:Fallback>
      </mc:AlternateContent>
      <p:sp>
        <p:nvSpPr>
          <p:cNvPr id="24" name="Rectangle 23"/>
          <p:cNvSpPr/>
          <p:nvPr/>
        </p:nvSpPr>
        <p:spPr>
          <a:xfrm>
            <a:off x="3651300" y="3395858"/>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651299" y="3792098"/>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070401" y="3395858"/>
            <a:ext cx="1013460" cy="252919"/>
          </a:xfrm>
          <a:prstGeom prst="rect">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651299" y="3395858"/>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651299" y="3792098"/>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p:cNvSpPr txBox="1"/>
              <p:nvPr/>
            </p:nvSpPr>
            <p:spPr>
              <a:xfrm>
                <a:off x="3777365" y="3112621"/>
                <a:ext cx="1650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3777365" y="3112621"/>
                <a:ext cx="165045" cy="276999"/>
              </a:xfrm>
              <a:prstGeom prst="rect">
                <a:avLst/>
              </a:prstGeom>
              <a:blipFill rotWithShape="0">
                <a:blip r:embed="rId12"/>
                <a:stretch>
                  <a:fillRect l="-22222" r="-185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4494608" y="3112620"/>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4494608" y="3112620"/>
                <a:ext cx="186781" cy="276999"/>
              </a:xfrm>
              <a:prstGeom prst="rect">
                <a:avLst/>
              </a:prstGeom>
              <a:blipFill rotWithShape="0">
                <a:blip r:embed="rId13"/>
                <a:stretch>
                  <a:fillRect l="-19355" r="-12903"/>
                </a:stretch>
              </a:blipFill>
            </p:spPr>
            <p:txBody>
              <a:bodyPr/>
              <a:lstStyle/>
              <a:p>
                <a:r>
                  <a:rPr lang="en-US">
                    <a:noFill/>
                  </a:rPr>
                  <a:t> </a:t>
                </a:r>
              </a:p>
            </p:txBody>
          </p:sp>
        </mc:Fallback>
      </mc:AlternateContent>
      <p:sp>
        <p:nvSpPr>
          <p:cNvPr id="32" name="Rectangle 31"/>
          <p:cNvSpPr/>
          <p:nvPr/>
        </p:nvSpPr>
        <p:spPr>
          <a:xfrm>
            <a:off x="4767633" y="3790494"/>
            <a:ext cx="307244"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076214" y="3792097"/>
            <a:ext cx="681992"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TextBox 33"/>
              <p:cNvSpPr txBox="1"/>
              <p:nvPr/>
            </p:nvSpPr>
            <p:spPr>
              <a:xfrm>
                <a:off x="5089471" y="3105662"/>
                <a:ext cx="2270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oMath>
                  </m:oMathPara>
                </a14:m>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5089471" y="3105662"/>
                <a:ext cx="227049" cy="276999"/>
              </a:xfrm>
              <a:prstGeom prst="rect">
                <a:avLst/>
              </a:prstGeom>
              <a:blipFill rotWithShape="0">
                <a:blip r:embed="rId14"/>
                <a:stretch>
                  <a:fillRect l="-27027" r="-8108"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4272298" y="4074881"/>
                <a:ext cx="2323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4272298" y="4074881"/>
                <a:ext cx="232371" cy="276999"/>
              </a:xfrm>
              <a:prstGeom prst="rect">
                <a:avLst/>
              </a:prstGeom>
              <a:blipFill rotWithShape="0">
                <a:blip r:embed="rId15"/>
                <a:stretch>
                  <a:fillRect l="-26316" r="-7895" b="-15217"/>
                </a:stretch>
              </a:blipFill>
            </p:spPr>
            <p:txBody>
              <a:bodyPr/>
              <a:lstStyle/>
              <a:p>
                <a:r>
                  <a:rPr lang="en-US">
                    <a:noFill/>
                  </a:rPr>
                  <a:t> </a:t>
                </a:r>
              </a:p>
            </p:txBody>
          </p:sp>
        </mc:Fallback>
      </mc:AlternateContent>
      <p:sp>
        <p:nvSpPr>
          <p:cNvPr id="37" name="Rectangle 36"/>
          <p:cNvSpPr/>
          <p:nvPr/>
        </p:nvSpPr>
        <p:spPr>
          <a:xfrm>
            <a:off x="5086462" y="3395857"/>
            <a:ext cx="205741"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081082" y="3784507"/>
            <a:ext cx="211121"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p:cNvSpPr txBox="1"/>
              <p:nvPr/>
            </p:nvSpPr>
            <p:spPr>
              <a:xfrm>
                <a:off x="863249" y="3389620"/>
                <a:ext cx="2222788" cy="391133"/>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r>
                      <a:rPr lang="en-US" b="0" i="1" smtClean="0">
                        <a:latin typeface="Cambria Math" panose="02040503050406030204" pitchFamily="18" charset="0"/>
                      </a:rPr>
                      <m:t>)</m:t>
                    </m:r>
                  </m:oMath>
                </a14:m>
                <a:r>
                  <a:rPr lang="en-US" dirty="0" smtClean="0"/>
                  <a:t> </a:t>
                </a:r>
              </a:p>
            </p:txBody>
          </p:sp>
        </mc:Choice>
        <mc:Fallback xmlns="">
          <p:sp>
            <p:nvSpPr>
              <p:cNvPr id="39" name="TextBox 38"/>
              <p:cNvSpPr txBox="1">
                <a:spLocks noRot="1" noChangeAspect="1" noMove="1" noResize="1" noEditPoints="1" noAdjustHandles="1" noChangeArrowheads="1" noChangeShapeType="1" noTextEdit="1"/>
              </p:cNvSpPr>
              <p:nvPr/>
            </p:nvSpPr>
            <p:spPr>
              <a:xfrm>
                <a:off x="863249" y="3389620"/>
                <a:ext cx="2222788" cy="391133"/>
              </a:xfrm>
              <a:prstGeom prst="rect">
                <a:avLst/>
              </a:prstGeom>
              <a:blipFill rotWithShape="0">
                <a:blip r:embed="rId16"/>
                <a:stretch>
                  <a:fillRect l="-2747" r="-2198" b="-156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794318" y="4214936"/>
                <a:ext cx="68525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up>
                      </m:sSup>
                      <m:r>
                        <a:rPr lang="en-US" b="0" i="1" smtClean="0">
                          <a:latin typeface="Cambria Math" panose="02040503050406030204" pitchFamily="18" charset="0"/>
                        </a:rPr>
                        <m:t>=0</m:t>
                      </m:r>
                    </m:oMath>
                  </m:oMathPara>
                </a14:m>
                <a:endParaRPr lang="en-US" dirty="0" smtClean="0"/>
              </a:p>
            </p:txBody>
          </p:sp>
        </mc:Choice>
        <mc:Fallback xmlns="">
          <p:sp>
            <p:nvSpPr>
              <p:cNvPr id="40" name="TextBox 39"/>
              <p:cNvSpPr txBox="1">
                <a:spLocks noRot="1" noChangeAspect="1" noMove="1" noResize="1" noEditPoints="1" noAdjustHandles="1" noChangeArrowheads="1" noChangeShapeType="1" noTextEdit="1"/>
              </p:cNvSpPr>
              <p:nvPr/>
            </p:nvSpPr>
            <p:spPr>
              <a:xfrm>
                <a:off x="794318" y="4214936"/>
                <a:ext cx="685252" cy="276999"/>
              </a:xfrm>
              <a:prstGeom prst="rect">
                <a:avLst/>
              </a:prstGeom>
              <a:blipFill rotWithShape="0">
                <a:blip r:embed="rId17"/>
                <a:stretch>
                  <a:fillRect l="-4425" r="-7965"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845089" y="3771221"/>
                <a:ext cx="2296911" cy="391133"/>
              </a:xfrm>
              <a:prstGeom prst="rect">
                <a:avLst/>
              </a:prstGeom>
              <a:noFill/>
            </p:spPr>
            <p:txBody>
              <a:bodyPr wrap="none" lIns="0" tIns="0" rIns="0" bIns="0" rtlCol="0">
                <a:spAutoFit/>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r>
                      <a:rPr lang="en-US" i="1">
                        <a:latin typeface="Cambria Math" panose="02040503050406030204" pitchFamily="18" charset="0"/>
                      </a:rPr>
                      <m:t>)</m:t>
                    </m:r>
                  </m:oMath>
                </a14:m>
                <a:r>
                  <a:rPr lang="en-US" dirty="0" smtClean="0"/>
                  <a:t> </a:t>
                </a:r>
              </a:p>
            </p:txBody>
          </p:sp>
        </mc:Choice>
        <mc:Fallback xmlns="">
          <p:sp>
            <p:nvSpPr>
              <p:cNvPr id="41" name="TextBox 40"/>
              <p:cNvSpPr txBox="1">
                <a:spLocks noRot="1" noChangeAspect="1" noMove="1" noResize="1" noEditPoints="1" noAdjustHandles="1" noChangeArrowheads="1" noChangeShapeType="1" noTextEdit="1"/>
              </p:cNvSpPr>
              <p:nvPr/>
            </p:nvSpPr>
            <p:spPr>
              <a:xfrm>
                <a:off x="845089" y="3771221"/>
                <a:ext cx="2296911" cy="391133"/>
              </a:xfrm>
              <a:prstGeom prst="rect">
                <a:avLst/>
              </a:prstGeom>
              <a:blipFill rotWithShape="0">
                <a:blip r:embed="rId18"/>
                <a:stretch>
                  <a:fillRect l="-2660" r="-2128" b="-140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2613375" y="784846"/>
                <a:ext cx="33175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max</m:t>
                      </m:r>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rPr>
                        <m:t>min</m:t>
                      </m:r>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e>
                      </m:d>
                    </m:oMath>
                  </m:oMathPara>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2613375" y="784846"/>
                <a:ext cx="3317511" cy="276999"/>
              </a:xfrm>
              <a:prstGeom prst="rect">
                <a:avLst/>
              </a:prstGeom>
              <a:blipFill rotWithShape="0">
                <a:blip r:embed="rId19"/>
                <a:stretch>
                  <a:fillRect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552723" y="738679"/>
                <a:ext cx="2017091" cy="369332"/>
              </a:xfrm>
              <a:prstGeom prst="rect">
                <a:avLst/>
              </a:prstGeom>
              <a:noFill/>
            </p:spPr>
            <p:txBody>
              <a:bodyPr wrap="none" rtlCol="0">
                <a:spAutoFit/>
              </a:bodyPr>
              <a:lstStyle/>
              <a:p>
                <a:r>
                  <a:rPr lang="en-US" dirty="0" smtClean="0"/>
                  <a:t>For some integer </a:t>
                </a:r>
                <a14:m>
                  <m:oMath xmlns:m="http://schemas.openxmlformats.org/officeDocument/2006/math">
                    <m:r>
                      <a:rPr lang="en-US" i="1">
                        <a:latin typeface="Cambria Math" panose="02040503050406030204" pitchFamily="18" charset="0"/>
                        <a:ea typeface="Cambria Math" panose="02040503050406030204" pitchFamily="18" charset="0"/>
                      </a:rPr>
                      <m:t>𝑏</m:t>
                    </m:r>
                  </m:oMath>
                </a14:m>
                <a:r>
                  <a:rPr lang="en-US" dirty="0" smtClean="0"/>
                  <a:t>:</a:t>
                </a:r>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552723" y="738679"/>
                <a:ext cx="2017091" cy="369332"/>
              </a:xfrm>
              <a:prstGeom prst="rect">
                <a:avLst/>
              </a:prstGeom>
              <a:blipFill rotWithShape="0">
                <a:blip r:embed="rId20"/>
                <a:stretch>
                  <a:fillRect l="-2719" t="-8197" r="-1208" b="-24590"/>
                </a:stretch>
              </a:blipFill>
            </p:spPr>
            <p:txBody>
              <a:bodyPr/>
              <a:lstStyle/>
              <a:p>
                <a:r>
                  <a:rPr lang="en-US">
                    <a:noFill/>
                  </a:rPr>
                  <a:t> </a:t>
                </a:r>
              </a:p>
            </p:txBody>
          </p:sp>
        </mc:Fallback>
      </mc:AlternateContent>
      <p:sp>
        <p:nvSpPr>
          <p:cNvPr id="44" name="Rectangle 43"/>
          <p:cNvSpPr/>
          <p:nvPr/>
        </p:nvSpPr>
        <p:spPr>
          <a:xfrm>
            <a:off x="7660004" y="3395857"/>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660003" y="3792097"/>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8079105" y="3395857"/>
            <a:ext cx="1013460" cy="252919"/>
          </a:xfrm>
          <a:prstGeom prst="rect">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7660003" y="3395857"/>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660003" y="3792097"/>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9" name="TextBox 48"/>
              <p:cNvSpPr txBox="1"/>
              <p:nvPr/>
            </p:nvSpPr>
            <p:spPr>
              <a:xfrm>
                <a:off x="7786069" y="3112620"/>
                <a:ext cx="1650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49" name="TextBox 48"/>
              <p:cNvSpPr txBox="1">
                <a:spLocks noRot="1" noChangeAspect="1" noMove="1" noResize="1" noEditPoints="1" noAdjustHandles="1" noChangeArrowheads="1" noChangeShapeType="1" noTextEdit="1"/>
              </p:cNvSpPr>
              <p:nvPr/>
            </p:nvSpPr>
            <p:spPr>
              <a:xfrm>
                <a:off x="7786069" y="3112620"/>
                <a:ext cx="165045" cy="276999"/>
              </a:xfrm>
              <a:prstGeom prst="rect">
                <a:avLst/>
              </a:prstGeom>
              <a:blipFill rotWithShape="0">
                <a:blip r:embed="rId21"/>
                <a:stretch>
                  <a:fillRect l="-22222" r="-185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8503312" y="3112619"/>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50" name="TextBox 49"/>
              <p:cNvSpPr txBox="1">
                <a:spLocks noRot="1" noChangeAspect="1" noMove="1" noResize="1" noEditPoints="1" noAdjustHandles="1" noChangeArrowheads="1" noChangeShapeType="1" noTextEdit="1"/>
              </p:cNvSpPr>
              <p:nvPr/>
            </p:nvSpPr>
            <p:spPr>
              <a:xfrm>
                <a:off x="8503312" y="3112619"/>
                <a:ext cx="186781" cy="276999"/>
              </a:xfrm>
              <a:prstGeom prst="rect">
                <a:avLst/>
              </a:prstGeom>
              <a:blipFill rotWithShape="0">
                <a:blip r:embed="rId22"/>
                <a:stretch>
                  <a:fillRect l="-19355" r="-12903"/>
                </a:stretch>
              </a:blipFill>
            </p:spPr>
            <p:txBody>
              <a:bodyPr/>
              <a:lstStyle/>
              <a:p>
                <a:r>
                  <a:rPr lang="en-US">
                    <a:noFill/>
                  </a:rPr>
                  <a:t> </a:t>
                </a:r>
              </a:p>
            </p:txBody>
          </p:sp>
        </mc:Fallback>
      </mc:AlternateContent>
      <p:sp>
        <p:nvSpPr>
          <p:cNvPr id="52" name="Rectangle 51"/>
          <p:cNvSpPr/>
          <p:nvPr/>
        </p:nvSpPr>
        <p:spPr>
          <a:xfrm>
            <a:off x="8776337" y="3790493"/>
            <a:ext cx="307244"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8084918" y="3792096"/>
            <a:ext cx="681992"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4" name="TextBox 53"/>
              <p:cNvSpPr txBox="1"/>
              <p:nvPr/>
            </p:nvSpPr>
            <p:spPr>
              <a:xfrm>
                <a:off x="8919903" y="4083883"/>
                <a:ext cx="2270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oMath>
                  </m:oMathPara>
                </a14:m>
                <a:endParaRPr lang="en-US" dirty="0"/>
              </a:p>
            </p:txBody>
          </p:sp>
        </mc:Choice>
        <mc:Fallback xmlns="">
          <p:sp>
            <p:nvSpPr>
              <p:cNvPr id="54" name="TextBox 53"/>
              <p:cNvSpPr txBox="1">
                <a:spLocks noRot="1" noChangeAspect="1" noMove="1" noResize="1" noEditPoints="1" noAdjustHandles="1" noChangeArrowheads="1" noChangeShapeType="1" noTextEdit="1"/>
              </p:cNvSpPr>
              <p:nvPr/>
            </p:nvSpPr>
            <p:spPr>
              <a:xfrm>
                <a:off x="8919903" y="4083883"/>
                <a:ext cx="227049" cy="276999"/>
              </a:xfrm>
              <a:prstGeom prst="rect">
                <a:avLst/>
              </a:prstGeom>
              <a:blipFill rotWithShape="0">
                <a:blip r:embed="rId23"/>
                <a:stretch>
                  <a:fillRect l="-27027" r="-10811"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8281002" y="4074880"/>
                <a:ext cx="2323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8281002" y="4074880"/>
                <a:ext cx="232371" cy="276999"/>
              </a:xfrm>
              <a:prstGeom prst="rect">
                <a:avLst/>
              </a:prstGeom>
              <a:blipFill rotWithShape="0">
                <a:blip r:embed="rId24"/>
                <a:stretch>
                  <a:fillRect l="-25641" r="-7692" b="-15217"/>
                </a:stretch>
              </a:blipFill>
            </p:spPr>
            <p:txBody>
              <a:bodyPr/>
              <a:lstStyle/>
              <a:p>
                <a:r>
                  <a:rPr lang="en-US">
                    <a:noFill/>
                  </a:rPr>
                  <a:t> </a:t>
                </a:r>
              </a:p>
            </p:txBody>
          </p:sp>
        </mc:Fallback>
      </mc:AlternateContent>
      <p:sp>
        <p:nvSpPr>
          <p:cNvPr id="57" name="Rectangle 56"/>
          <p:cNvSpPr/>
          <p:nvPr/>
        </p:nvSpPr>
        <p:spPr>
          <a:xfrm>
            <a:off x="9090896" y="3787059"/>
            <a:ext cx="205741"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9090896" y="3399880"/>
            <a:ext cx="211121"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9" name="TextBox 58"/>
              <p:cNvSpPr txBox="1"/>
              <p:nvPr/>
            </p:nvSpPr>
            <p:spPr>
              <a:xfrm>
                <a:off x="3813969" y="1112312"/>
                <a:ext cx="3112455" cy="369332"/>
              </a:xfrm>
              <a:prstGeom prst="rect">
                <a:avLst/>
              </a:prstGeom>
              <a:noFill/>
            </p:spPr>
            <p:txBody>
              <a:bodyPr wrap="none" rtlCol="0">
                <a:spAutoFit/>
              </a:bodyPr>
              <a:lstStyle/>
              <a:p>
                <a:r>
                  <a:rPr lang="en-US" dirty="0" smtClean="0"/>
                  <a:t>Case 4 can put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oMath>
                </a14:m>
                <a:r>
                  <a:rPr lang="en-US" dirty="0" smtClean="0"/>
                  <a:t> on Machine 1</a:t>
                </a:r>
                <a:endParaRPr lang="en-US" dirty="0"/>
              </a:p>
            </p:txBody>
          </p:sp>
        </mc:Choice>
        <mc:Fallback xmlns="">
          <p:sp>
            <p:nvSpPr>
              <p:cNvPr id="59" name="TextBox 58"/>
              <p:cNvSpPr txBox="1">
                <a:spLocks noRot="1" noChangeAspect="1" noMove="1" noResize="1" noEditPoints="1" noAdjustHandles="1" noChangeArrowheads="1" noChangeShapeType="1" noTextEdit="1"/>
              </p:cNvSpPr>
              <p:nvPr/>
            </p:nvSpPr>
            <p:spPr>
              <a:xfrm>
                <a:off x="3813969" y="1112312"/>
                <a:ext cx="3112455" cy="369332"/>
              </a:xfrm>
              <a:prstGeom prst="rect">
                <a:avLst/>
              </a:prstGeom>
              <a:blipFill rotWithShape="0">
                <a:blip r:embed="rId25"/>
                <a:stretch>
                  <a:fillRect l="-1765" t="-8197" r="-58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7527353" y="2710952"/>
                <a:ext cx="3112455" cy="369332"/>
              </a:xfrm>
              <a:prstGeom prst="rect">
                <a:avLst/>
              </a:prstGeom>
              <a:noFill/>
            </p:spPr>
            <p:txBody>
              <a:bodyPr wrap="none" rtlCol="0">
                <a:spAutoFit/>
              </a:bodyPr>
              <a:lstStyle/>
              <a:p>
                <a:r>
                  <a:rPr lang="en-US" dirty="0" smtClean="0"/>
                  <a:t>Case 3 can put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oMath>
                </a14:m>
                <a:r>
                  <a:rPr lang="en-US" dirty="0" smtClean="0"/>
                  <a:t> on Machine 2</a:t>
                </a:r>
                <a:endParaRPr lang="en-US" dirty="0"/>
              </a:p>
            </p:txBody>
          </p:sp>
        </mc:Choice>
        <mc:Fallback xmlns="">
          <p:sp>
            <p:nvSpPr>
              <p:cNvPr id="60" name="TextBox 59"/>
              <p:cNvSpPr txBox="1">
                <a:spLocks noRot="1" noChangeAspect="1" noMove="1" noResize="1" noEditPoints="1" noAdjustHandles="1" noChangeArrowheads="1" noChangeShapeType="1" noTextEdit="1"/>
              </p:cNvSpPr>
              <p:nvPr/>
            </p:nvSpPr>
            <p:spPr>
              <a:xfrm>
                <a:off x="7527353" y="2710952"/>
                <a:ext cx="3112455" cy="369332"/>
              </a:xfrm>
              <a:prstGeom prst="rect">
                <a:avLst/>
              </a:prstGeom>
              <a:blipFill rotWithShape="0">
                <a:blip r:embed="rId26"/>
                <a:stretch>
                  <a:fillRect l="-1765" t="-10000" r="-588" b="-26667"/>
                </a:stretch>
              </a:blipFill>
            </p:spPr>
            <p:txBody>
              <a:bodyPr/>
              <a:lstStyle/>
              <a:p>
                <a:r>
                  <a:rPr lang="en-US">
                    <a:noFill/>
                  </a:rPr>
                  <a:t> </a:t>
                </a:r>
              </a:p>
            </p:txBody>
          </p:sp>
        </mc:Fallback>
      </mc:AlternateContent>
      <p:sp>
        <p:nvSpPr>
          <p:cNvPr id="61" name="Rectangle 60"/>
          <p:cNvSpPr/>
          <p:nvPr/>
        </p:nvSpPr>
        <p:spPr>
          <a:xfrm>
            <a:off x="7637407" y="1810072"/>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7637406" y="2206312"/>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8056508" y="1810072"/>
            <a:ext cx="1013460" cy="252919"/>
          </a:xfrm>
          <a:prstGeom prst="rect">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7637406" y="1810072"/>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7637406" y="2206312"/>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6" name="TextBox 65"/>
              <p:cNvSpPr txBox="1"/>
              <p:nvPr/>
            </p:nvSpPr>
            <p:spPr>
              <a:xfrm>
                <a:off x="7763472" y="1526835"/>
                <a:ext cx="1650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66" name="TextBox 65"/>
              <p:cNvSpPr txBox="1">
                <a:spLocks noRot="1" noChangeAspect="1" noMove="1" noResize="1" noEditPoints="1" noAdjustHandles="1" noChangeArrowheads="1" noChangeShapeType="1" noTextEdit="1"/>
              </p:cNvSpPr>
              <p:nvPr/>
            </p:nvSpPr>
            <p:spPr>
              <a:xfrm>
                <a:off x="7763472" y="1526835"/>
                <a:ext cx="165045" cy="276999"/>
              </a:xfrm>
              <a:prstGeom prst="rect">
                <a:avLst/>
              </a:prstGeom>
              <a:blipFill rotWithShape="0">
                <a:blip r:embed="rId27"/>
                <a:stretch>
                  <a:fillRect l="-22222" r="-185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p:cNvSpPr txBox="1"/>
              <p:nvPr/>
            </p:nvSpPr>
            <p:spPr>
              <a:xfrm>
                <a:off x="8480715" y="1526834"/>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67" name="TextBox 66"/>
              <p:cNvSpPr txBox="1">
                <a:spLocks noRot="1" noChangeAspect="1" noMove="1" noResize="1" noEditPoints="1" noAdjustHandles="1" noChangeArrowheads="1" noChangeShapeType="1" noTextEdit="1"/>
              </p:cNvSpPr>
              <p:nvPr/>
            </p:nvSpPr>
            <p:spPr>
              <a:xfrm>
                <a:off x="8480715" y="1526834"/>
                <a:ext cx="186781" cy="276999"/>
              </a:xfrm>
              <a:prstGeom prst="rect">
                <a:avLst/>
              </a:prstGeom>
              <a:blipFill rotWithShape="0">
                <a:blip r:embed="rId28"/>
                <a:stretch>
                  <a:fillRect l="-19355" r="-12903"/>
                </a:stretch>
              </a:blipFill>
            </p:spPr>
            <p:txBody>
              <a:bodyPr/>
              <a:lstStyle/>
              <a:p>
                <a:r>
                  <a:rPr lang="en-US">
                    <a:noFill/>
                  </a:rPr>
                  <a:t> </a:t>
                </a:r>
              </a:p>
            </p:txBody>
          </p:sp>
        </mc:Fallback>
      </mc:AlternateContent>
      <p:sp>
        <p:nvSpPr>
          <p:cNvPr id="69" name="Rectangle 68"/>
          <p:cNvSpPr/>
          <p:nvPr/>
        </p:nvSpPr>
        <p:spPr>
          <a:xfrm>
            <a:off x="8062321" y="2206311"/>
            <a:ext cx="1007648"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0" name="TextBox 69"/>
              <p:cNvSpPr txBox="1"/>
              <p:nvPr/>
            </p:nvSpPr>
            <p:spPr>
              <a:xfrm>
                <a:off x="9048660" y="2492950"/>
                <a:ext cx="2270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oMath>
                  </m:oMathPara>
                </a14:m>
                <a:endParaRPr lang="en-US" dirty="0"/>
              </a:p>
            </p:txBody>
          </p:sp>
        </mc:Choice>
        <mc:Fallback xmlns="">
          <p:sp>
            <p:nvSpPr>
              <p:cNvPr id="70" name="TextBox 69"/>
              <p:cNvSpPr txBox="1">
                <a:spLocks noRot="1" noChangeAspect="1" noMove="1" noResize="1" noEditPoints="1" noAdjustHandles="1" noChangeArrowheads="1" noChangeShapeType="1" noTextEdit="1"/>
              </p:cNvSpPr>
              <p:nvPr/>
            </p:nvSpPr>
            <p:spPr>
              <a:xfrm>
                <a:off x="9048660" y="2492950"/>
                <a:ext cx="227049" cy="276999"/>
              </a:xfrm>
              <a:prstGeom prst="rect">
                <a:avLst/>
              </a:prstGeom>
              <a:blipFill rotWithShape="0">
                <a:blip r:embed="rId29"/>
                <a:stretch>
                  <a:fillRect l="-26316" r="-7895"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p:cNvSpPr txBox="1"/>
              <p:nvPr/>
            </p:nvSpPr>
            <p:spPr>
              <a:xfrm>
                <a:off x="8258405" y="2489095"/>
                <a:ext cx="2323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oMath>
                  </m:oMathPara>
                </a14:m>
                <a:endParaRPr lang="en-US" dirty="0"/>
              </a:p>
            </p:txBody>
          </p:sp>
        </mc:Choice>
        <mc:Fallback xmlns="">
          <p:sp>
            <p:nvSpPr>
              <p:cNvPr id="71" name="TextBox 70"/>
              <p:cNvSpPr txBox="1">
                <a:spLocks noRot="1" noChangeAspect="1" noMove="1" noResize="1" noEditPoints="1" noAdjustHandles="1" noChangeArrowheads="1" noChangeShapeType="1" noTextEdit="1"/>
              </p:cNvSpPr>
              <p:nvPr/>
            </p:nvSpPr>
            <p:spPr>
              <a:xfrm>
                <a:off x="8258405" y="2489095"/>
                <a:ext cx="232371" cy="276999"/>
              </a:xfrm>
              <a:prstGeom prst="rect">
                <a:avLst/>
              </a:prstGeom>
              <a:blipFill rotWithShape="0">
                <a:blip r:embed="rId30"/>
                <a:stretch>
                  <a:fillRect l="-26316" r="-7895" b="-15217"/>
                </a:stretch>
              </a:blipFill>
            </p:spPr>
            <p:txBody>
              <a:bodyPr/>
              <a:lstStyle/>
              <a:p>
                <a:r>
                  <a:rPr lang="en-US">
                    <a:noFill/>
                  </a:rPr>
                  <a:t> </a:t>
                </a:r>
              </a:p>
            </p:txBody>
          </p:sp>
        </mc:Fallback>
      </mc:AlternateContent>
      <p:sp>
        <p:nvSpPr>
          <p:cNvPr id="73" name="Rectangle 72"/>
          <p:cNvSpPr/>
          <p:nvPr/>
        </p:nvSpPr>
        <p:spPr>
          <a:xfrm>
            <a:off x="9069968" y="2206625"/>
            <a:ext cx="205741"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9083581" y="1810671"/>
            <a:ext cx="428905"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6" name="TextBox 75"/>
              <p:cNvSpPr txBox="1"/>
              <p:nvPr/>
            </p:nvSpPr>
            <p:spPr>
              <a:xfrm>
                <a:off x="7478622" y="1133102"/>
                <a:ext cx="3112455" cy="369332"/>
              </a:xfrm>
              <a:prstGeom prst="rect">
                <a:avLst/>
              </a:prstGeom>
              <a:noFill/>
            </p:spPr>
            <p:txBody>
              <a:bodyPr wrap="none" rtlCol="0">
                <a:spAutoFit/>
              </a:bodyPr>
              <a:lstStyle/>
              <a:p>
                <a:r>
                  <a:rPr lang="en-US" dirty="0" smtClean="0"/>
                  <a:t>Case 4 can put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oMath>
                </a14:m>
                <a:r>
                  <a:rPr lang="en-US" dirty="0" smtClean="0"/>
                  <a:t> on Machine 2</a:t>
                </a:r>
                <a:endParaRPr lang="en-US" dirty="0"/>
              </a:p>
            </p:txBody>
          </p:sp>
        </mc:Choice>
        <mc:Fallback xmlns="">
          <p:sp>
            <p:nvSpPr>
              <p:cNvPr id="76" name="TextBox 75"/>
              <p:cNvSpPr txBox="1">
                <a:spLocks noRot="1" noChangeAspect="1" noMove="1" noResize="1" noEditPoints="1" noAdjustHandles="1" noChangeArrowheads="1" noChangeShapeType="1" noTextEdit="1"/>
              </p:cNvSpPr>
              <p:nvPr/>
            </p:nvSpPr>
            <p:spPr>
              <a:xfrm>
                <a:off x="7478622" y="1133102"/>
                <a:ext cx="3112455" cy="369332"/>
              </a:xfrm>
              <a:prstGeom prst="rect">
                <a:avLst/>
              </a:prstGeom>
              <a:blipFill rotWithShape="0">
                <a:blip r:embed="rId31"/>
                <a:stretch>
                  <a:fillRect l="-1765" t="-10000" r="-588" b="-26667"/>
                </a:stretch>
              </a:blipFill>
            </p:spPr>
            <p:txBody>
              <a:bodyPr/>
              <a:lstStyle/>
              <a:p>
                <a:r>
                  <a:rPr lang="en-US">
                    <a:noFill/>
                  </a:rPr>
                  <a:t> </a:t>
                </a:r>
              </a:p>
            </p:txBody>
          </p:sp>
        </mc:Fallback>
      </mc:AlternateContent>
      <p:sp>
        <p:nvSpPr>
          <p:cNvPr id="5" name="TextBox 4"/>
          <p:cNvSpPr txBox="1"/>
          <p:nvPr/>
        </p:nvSpPr>
        <p:spPr>
          <a:xfrm>
            <a:off x="2175182" y="4601647"/>
            <a:ext cx="5492594" cy="923330"/>
          </a:xfrm>
          <a:prstGeom prst="rect">
            <a:avLst/>
          </a:prstGeom>
          <a:noFill/>
        </p:spPr>
        <p:txBody>
          <a:bodyPr wrap="none" rtlCol="0">
            <a:spAutoFit/>
          </a:bodyPr>
          <a:lstStyle/>
          <a:p>
            <a:r>
              <a:rPr lang="en-US" dirty="0" smtClean="0"/>
              <a:t>Each “block” starts with a Case 4 and ends with a Case 3.</a:t>
            </a:r>
          </a:p>
          <a:p>
            <a:r>
              <a:rPr lang="en-US" dirty="0" smtClean="0"/>
              <a:t>Case 4 always follows a Case 3.</a:t>
            </a:r>
          </a:p>
          <a:p>
            <a:r>
              <a:rPr lang="en-US" dirty="0" smtClean="0"/>
              <a:t>	Ex. Block  ---3)-4-4-4-4-4-4-3-(4---</a:t>
            </a:r>
            <a:endParaRPr lang="en-US" dirty="0"/>
          </a:p>
        </p:txBody>
      </p:sp>
    </p:spTree>
    <p:extLst>
      <p:ext uri="{BB962C8B-B14F-4D97-AF65-F5344CB8AC3E}">
        <p14:creationId xmlns:p14="http://schemas.microsoft.com/office/powerpoint/2010/main" val="1880097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8537" y="214410"/>
            <a:ext cx="3182923" cy="523220"/>
          </a:xfrm>
          <a:prstGeom prst="rect">
            <a:avLst/>
          </a:prstGeom>
          <a:noFill/>
        </p:spPr>
        <p:txBody>
          <a:bodyPr wrap="none" rtlCol="0">
            <a:spAutoFit/>
          </a:bodyPr>
          <a:lstStyle/>
          <a:p>
            <a:r>
              <a:rPr lang="en-US" sz="2800" dirty="0" smtClean="0"/>
              <a:t>Properties of a block</a:t>
            </a:r>
            <a:endParaRPr lang="en-US" sz="2800" dirty="0"/>
          </a:p>
        </p:txBody>
      </p:sp>
      <p:sp>
        <p:nvSpPr>
          <p:cNvPr id="3" name="TextBox 2"/>
          <p:cNvSpPr txBox="1"/>
          <p:nvPr/>
        </p:nvSpPr>
        <p:spPr>
          <a:xfrm>
            <a:off x="806736" y="737630"/>
            <a:ext cx="7883217" cy="1200329"/>
          </a:xfrm>
          <a:prstGeom prst="rect">
            <a:avLst/>
          </a:prstGeom>
          <a:noFill/>
        </p:spPr>
        <p:txBody>
          <a:bodyPr wrap="square" rtlCol="0">
            <a:spAutoFit/>
          </a:bodyPr>
          <a:lstStyle/>
          <a:p>
            <a:r>
              <a:rPr lang="en-US" dirty="0" smtClean="0"/>
              <a:t>Each “block” starts with a Case 4 and ends with a Case 3 because Case 3 ends with both machines being available at the same time.</a:t>
            </a:r>
          </a:p>
          <a:p>
            <a:r>
              <a:rPr lang="en-US" dirty="0" smtClean="0"/>
              <a:t>Case 4 always follows a Case 3.</a:t>
            </a:r>
          </a:p>
          <a:p>
            <a:r>
              <a:rPr lang="en-US" dirty="0" smtClean="0"/>
              <a:t>	Ex. Block  ---3)-4-4-4-4-4-4-3-(4---</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208537" y="1937959"/>
                <a:ext cx="2741713" cy="369332"/>
              </a:xfrm>
              <a:prstGeom prst="rect">
                <a:avLst/>
              </a:prstGeom>
              <a:noFill/>
            </p:spPr>
            <p:txBody>
              <a:bodyPr wrap="none" rtlCol="0">
                <a:spAutoFit/>
              </a:bodyPr>
              <a:lstStyle/>
              <a:p>
                <a:r>
                  <a:rPr lang="en-US" dirty="0" smtClean="0"/>
                  <a:t>Suppose job </a:t>
                </a:r>
                <a14:m>
                  <m:oMath xmlns:m="http://schemas.openxmlformats.org/officeDocument/2006/math">
                    <m:r>
                      <a:rPr lang="en-US" b="0" i="1" smtClean="0">
                        <a:latin typeface="Cambria Math" panose="02040503050406030204" pitchFamily="18" charset="0"/>
                      </a:rPr>
                      <m:t>𝑖</m:t>
                    </m:r>
                  </m:oMath>
                </a14:m>
                <a:r>
                  <a:rPr lang="en-US" dirty="0" smtClean="0"/>
                  <a:t> follows job </a:t>
                </a:r>
                <a14:m>
                  <m:oMath xmlns:m="http://schemas.openxmlformats.org/officeDocument/2006/math">
                    <m:r>
                      <a:rPr lang="en-US" b="0" i="1" smtClean="0">
                        <a:latin typeface="Cambria Math" panose="02040503050406030204" pitchFamily="18" charset="0"/>
                      </a:rPr>
                      <m:t>𝑗</m:t>
                    </m:r>
                  </m:oMath>
                </a14:m>
                <a:r>
                  <a:rPr lang="en-US" dirty="0" smtClean="0"/>
                  <a:t>:</a:t>
                </a:r>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08537" y="1937959"/>
                <a:ext cx="2741713" cy="369332"/>
              </a:xfrm>
              <a:prstGeom prst="rect">
                <a:avLst/>
              </a:prstGeom>
              <a:blipFill rotWithShape="0">
                <a:blip r:embed="rId2"/>
                <a:stretch>
                  <a:fillRect l="-1778" t="-10000" r="-889" b="-26667"/>
                </a:stretch>
              </a:blipFill>
            </p:spPr>
            <p:txBody>
              <a:bodyPr/>
              <a:lstStyle/>
              <a:p>
                <a:r>
                  <a:rPr lang="en-US">
                    <a:noFill/>
                  </a:rPr>
                  <a:t> </a:t>
                </a:r>
              </a:p>
            </p:txBody>
          </p:sp>
        </mc:Fallback>
      </mc:AlternateContent>
      <p:sp>
        <p:nvSpPr>
          <p:cNvPr id="5" name="TextBox 4"/>
          <p:cNvSpPr txBox="1"/>
          <p:nvPr/>
        </p:nvSpPr>
        <p:spPr>
          <a:xfrm>
            <a:off x="806736" y="2307291"/>
            <a:ext cx="1275670" cy="369332"/>
          </a:xfrm>
          <a:prstGeom prst="rect">
            <a:avLst/>
          </a:prstGeom>
          <a:noFill/>
        </p:spPr>
        <p:txBody>
          <a:bodyPr wrap="none" rtlCol="0">
            <a:spAutoFit/>
          </a:bodyPr>
          <a:lstStyle/>
          <a:p>
            <a:r>
              <a:rPr lang="en-US" dirty="0" smtClean="0"/>
              <a:t>Case 4 to 4:</a:t>
            </a: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1052933" y="2768956"/>
                <a:ext cx="19573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ea typeface="Cambria Math" panose="02040503050406030204" pitchFamily="18" charset="0"/>
                        </a:rPr>
                        <m:t>0</m:t>
                      </m:r>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𝑖</m:t>
                          </m:r>
                          <m:r>
                            <a:rPr lang="en-US" i="1">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𝑖</m:t>
                          </m:r>
                          <m:r>
                            <a:rPr lang="en-US" i="1">
                              <a:latin typeface="Cambria Math" panose="02040503050406030204" pitchFamily="18" charset="0"/>
                            </a:rPr>
                            <m:t>1</m:t>
                          </m:r>
                        </m:sub>
                      </m:sSub>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052933" y="2768956"/>
                <a:ext cx="1957395" cy="36933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639087" y="3144174"/>
                <a:ext cx="12768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𝑖</m:t>
                          </m:r>
                          <m:r>
                            <a:rPr lang="en-US" i="1">
                              <a:latin typeface="Cambria Math" panose="02040503050406030204" pitchFamily="18" charset="0"/>
                            </a:rPr>
                            <m:t>2</m:t>
                          </m:r>
                        </m:sub>
                      </m:sSub>
                    </m:oMath>
                  </m:oMathPara>
                </a14:m>
                <a:endParaRPr lang="en-US" dirty="0" smtClean="0"/>
              </a:p>
            </p:txBody>
          </p:sp>
        </mc:Choice>
        <mc:Fallback xmlns="">
          <p:sp>
            <p:nvSpPr>
              <p:cNvPr id="7" name="TextBox 6"/>
              <p:cNvSpPr txBox="1">
                <a:spLocks noRot="1" noChangeAspect="1" noMove="1" noResize="1" noEditPoints="1" noAdjustHandles="1" noChangeArrowheads="1" noChangeShapeType="1" noTextEdit="1"/>
              </p:cNvSpPr>
              <p:nvPr/>
            </p:nvSpPr>
            <p:spPr>
              <a:xfrm>
                <a:off x="1639087" y="3144174"/>
                <a:ext cx="1276823" cy="276999"/>
              </a:xfrm>
              <a:prstGeom prst="rect">
                <a:avLst/>
              </a:prstGeom>
              <a:blipFill rotWithShape="0">
                <a:blip r:embed="rId4"/>
                <a:stretch>
                  <a:fillRect l="-4306" r="-1435"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631906" y="3408561"/>
                <a:ext cx="176554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𝑖</m:t>
                          </m:r>
                          <m:r>
                            <a:rPr lang="en-US" b="0" i="1" smtClean="0">
                              <a:latin typeface="Cambria Math" panose="02040503050406030204" pitchFamily="18" charset="0"/>
                            </a:rPr>
                            <m:t>1</m:t>
                          </m:r>
                        </m:sub>
                      </m:sSub>
                    </m:oMath>
                  </m:oMathPara>
                </a14:m>
                <a:endParaRPr lang="en-US" dirty="0" smtClean="0"/>
              </a:p>
            </p:txBody>
          </p:sp>
        </mc:Choice>
        <mc:Fallback xmlns="">
          <p:sp>
            <p:nvSpPr>
              <p:cNvPr id="8" name="TextBox 7"/>
              <p:cNvSpPr txBox="1">
                <a:spLocks noRot="1" noChangeAspect="1" noMove="1" noResize="1" noEditPoints="1" noAdjustHandles="1" noChangeArrowheads="1" noChangeShapeType="1" noTextEdit="1"/>
              </p:cNvSpPr>
              <p:nvPr/>
            </p:nvSpPr>
            <p:spPr>
              <a:xfrm>
                <a:off x="1631906" y="3408561"/>
                <a:ext cx="1765548" cy="276999"/>
              </a:xfrm>
              <a:prstGeom prst="rect">
                <a:avLst/>
              </a:prstGeom>
              <a:blipFill rotWithShape="0">
                <a:blip r:embed="rId5"/>
                <a:stretch>
                  <a:fillRect l="-1384" r="-1384"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631906" y="3691446"/>
                <a:ext cx="20133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r>
                                <a:rPr lang="en-US" i="1">
                                  <a:latin typeface="Cambria Math" panose="02040503050406030204" pitchFamily="18" charset="0"/>
                                </a:rPr>
                                <m:t>1</m:t>
                              </m:r>
                            </m:sub>
                          </m:sSub>
                        </m:e>
                      </m:d>
                      <m: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0</m:t>
                          </m:r>
                        </m:sub>
                      </m:sSub>
                    </m:oMath>
                  </m:oMathPara>
                </a14:m>
                <a:endParaRPr lang="en-US" dirty="0" smtClean="0"/>
              </a:p>
            </p:txBody>
          </p:sp>
        </mc:Choice>
        <mc:Fallback xmlns="">
          <p:sp>
            <p:nvSpPr>
              <p:cNvPr id="9" name="TextBox 8"/>
              <p:cNvSpPr txBox="1">
                <a:spLocks noRot="1" noChangeAspect="1" noMove="1" noResize="1" noEditPoints="1" noAdjustHandles="1" noChangeArrowheads="1" noChangeShapeType="1" noTextEdit="1"/>
              </p:cNvSpPr>
              <p:nvPr/>
            </p:nvSpPr>
            <p:spPr>
              <a:xfrm>
                <a:off x="1631906" y="3691446"/>
                <a:ext cx="2013308" cy="276999"/>
              </a:xfrm>
              <a:prstGeom prst="rect">
                <a:avLst/>
              </a:prstGeom>
              <a:blipFill rotWithShape="0">
                <a:blip r:embed="rId6"/>
                <a:stretch>
                  <a:fillRect l="-1212" r="-606"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295375" y="2746642"/>
                <a:ext cx="3097386"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r>
                            <a:rPr lang="en-US" b="0" i="1" smtClean="0">
                              <a:latin typeface="Cambria Math" panose="02040503050406030204" pitchFamily="18" charset="0"/>
                            </a:rPr>
                            <m:t>1</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𝑗</m:t>
                          </m:r>
                          <m:r>
                            <a:rPr lang="en-US" i="1">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𝑗</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0</m:t>
                          </m:r>
                        </m:sub>
                      </m:sSub>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4295375" y="2746642"/>
                <a:ext cx="3097386" cy="391646"/>
              </a:xfrm>
              <a:prstGeom prst="rect">
                <a:avLst/>
              </a:prstGeom>
              <a:blipFill rotWithShape="0">
                <a:blip r:embed="rId7"/>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553577" y="3138288"/>
                <a:ext cx="2300053"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𝑗</m:t>
                          </m:r>
                          <m:r>
                            <a:rPr lang="en-US" i="1">
                              <a:latin typeface="Cambria Math" panose="02040503050406030204" pitchFamily="18" charset="0"/>
                            </a:rPr>
                            <m:t>2</m:t>
                          </m:r>
                        </m:sub>
                      </m:sSub>
                    </m:oMath>
                  </m:oMathPara>
                </a14:m>
                <a:endParaRPr lang="en-US" dirty="0" smtClean="0"/>
              </a:p>
            </p:txBody>
          </p:sp>
        </mc:Choice>
        <mc:Fallback xmlns="">
          <p:sp>
            <p:nvSpPr>
              <p:cNvPr id="11" name="TextBox 10"/>
              <p:cNvSpPr txBox="1">
                <a:spLocks noRot="1" noChangeAspect="1" noMove="1" noResize="1" noEditPoints="1" noAdjustHandles="1" noChangeArrowheads="1" noChangeShapeType="1" noTextEdit="1"/>
              </p:cNvSpPr>
              <p:nvPr/>
            </p:nvSpPr>
            <p:spPr>
              <a:xfrm>
                <a:off x="4553577" y="3138288"/>
                <a:ext cx="2300053" cy="299313"/>
              </a:xfrm>
              <a:prstGeom prst="rect">
                <a:avLst/>
              </a:prstGeom>
              <a:blipFill rotWithShape="0">
                <a:blip r:embed="rId8"/>
                <a:stretch>
                  <a:fillRect l="-2122" r="-531" b="-26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370697" y="3408561"/>
                <a:ext cx="2212983" cy="2993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r>
                            <a:rPr lang="en-US" i="1">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𝑗</m:t>
                          </m:r>
                          <m:r>
                            <a:rPr lang="en-US" b="0" i="1" smtClean="0">
                              <a:latin typeface="Cambria Math" panose="02040503050406030204" pitchFamily="18" charset="0"/>
                            </a:rPr>
                            <m:t>1</m:t>
                          </m:r>
                        </m:sub>
                      </m:sSub>
                    </m:oMath>
                  </m:oMathPara>
                </a14:m>
                <a:endParaRPr lang="en-US" dirty="0" smtClean="0"/>
              </a:p>
            </p:txBody>
          </p:sp>
        </mc:Choice>
        <mc:Fallback xmlns="">
          <p:sp>
            <p:nvSpPr>
              <p:cNvPr id="12" name="TextBox 11"/>
              <p:cNvSpPr txBox="1">
                <a:spLocks noRot="1" noChangeAspect="1" noMove="1" noResize="1" noEditPoints="1" noAdjustHandles="1" noChangeArrowheads="1" noChangeShapeType="1" noTextEdit="1"/>
              </p:cNvSpPr>
              <p:nvPr/>
            </p:nvSpPr>
            <p:spPr>
              <a:xfrm>
                <a:off x="4370697" y="3408561"/>
                <a:ext cx="2212983" cy="299313"/>
              </a:xfrm>
              <a:prstGeom prst="rect">
                <a:avLst/>
              </a:prstGeom>
              <a:blipFill rotWithShape="0">
                <a:blip r:embed="rId9"/>
                <a:stretch>
                  <a:fillRect b="-26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4566329" y="3691446"/>
                <a:ext cx="3245824" cy="3190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𝑗</m:t>
                              </m:r>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𝑗</m:t>
                              </m:r>
                              <m:r>
                                <a:rPr lang="en-US" i="1">
                                  <a:latin typeface="Cambria Math" panose="02040503050406030204" pitchFamily="18" charset="0"/>
                                </a:rPr>
                                <m:t>1</m:t>
                              </m:r>
                            </m:sub>
                          </m:sSub>
                        </m:e>
                      </m:d>
                      <m:r>
                        <a:rPr lang="en-US" i="1">
                          <a:latin typeface="Cambria Math" panose="02040503050406030204" pitchFamily="18" charset="0"/>
                        </a:rPr>
                        <m:t>−</m:t>
                      </m:r>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r>
                                <a:rPr lang="en-US" i="1">
                                  <a:latin typeface="Cambria Math" panose="02040503050406030204" pitchFamily="18" charset="0"/>
                                </a:rPr>
                                <m:t>1</m:t>
                              </m:r>
                            </m:sub>
                          </m:sSub>
                        </m:e>
                      </m:d>
                    </m:oMath>
                  </m:oMathPara>
                </a14:m>
                <a:endParaRPr lang="en-US" dirty="0" smtClean="0"/>
              </a:p>
            </p:txBody>
          </p:sp>
        </mc:Choice>
        <mc:Fallback xmlns="">
          <p:sp>
            <p:nvSpPr>
              <p:cNvPr id="14" name="TextBox 13"/>
              <p:cNvSpPr txBox="1">
                <a:spLocks noRot="1" noChangeAspect="1" noMove="1" noResize="1" noEditPoints="1" noAdjustHandles="1" noChangeArrowheads="1" noChangeShapeType="1" noTextEdit="1"/>
              </p:cNvSpPr>
              <p:nvPr/>
            </p:nvSpPr>
            <p:spPr>
              <a:xfrm>
                <a:off x="4566329" y="3691446"/>
                <a:ext cx="3245824" cy="319062"/>
              </a:xfrm>
              <a:prstGeom prst="rect">
                <a:avLst/>
              </a:prstGeom>
              <a:blipFill rotWithShape="0">
                <a:blip r:embed="rId10"/>
                <a:stretch>
                  <a:fillRect l="-563" b="-25000"/>
                </a:stretch>
              </a:blipFill>
            </p:spPr>
            <p:txBody>
              <a:bodyPr/>
              <a:lstStyle/>
              <a:p>
                <a:r>
                  <a:rPr lang="en-US">
                    <a:noFill/>
                  </a:rPr>
                  <a:t> </a:t>
                </a:r>
              </a:p>
            </p:txBody>
          </p:sp>
        </mc:Fallback>
      </mc:AlternateContent>
      <p:sp>
        <p:nvSpPr>
          <p:cNvPr id="15" name="TextBox 14"/>
          <p:cNvSpPr txBox="1"/>
          <p:nvPr/>
        </p:nvSpPr>
        <p:spPr>
          <a:xfrm>
            <a:off x="896073" y="4430110"/>
            <a:ext cx="1275670" cy="369332"/>
          </a:xfrm>
          <a:prstGeom prst="rect">
            <a:avLst/>
          </a:prstGeom>
          <a:noFill/>
        </p:spPr>
        <p:txBody>
          <a:bodyPr wrap="none" rtlCol="0">
            <a:spAutoFit/>
          </a:bodyPr>
          <a:lstStyle/>
          <a:p>
            <a:r>
              <a:rPr lang="en-US" dirty="0" smtClean="0"/>
              <a:t>Case 4 to 3:</a:t>
            </a:r>
            <a:endParaRPr lang="en-US" dirty="0"/>
          </a:p>
        </p:txBody>
      </p:sp>
      <mc:AlternateContent xmlns:mc="http://schemas.openxmlformats.org/markup-compatibility/2006" xmlns:a14="http://schemas.microsoft.com/office/drawing/2010/main">
        <mc:Choice Requires="a14">
          <p:sp>
            <p:nvSpPr>
              <p:cNvPr id="16" name="TextBox 15"/>
              <p:cNvSpPr txBox="1"/>
              <p:nvPr/>
            </p:nvSpPr>
            <p:spPr>
              <a:xfrm>
                <a:off x="1293619" y="4799442"/>
                <a:ext cx="19573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ea typeface="Cambria Math" panose="02040503050406030204" pitchFamily="18" charset="0"/>
                        </a:rPr>
                        <m:t>0</m:t>
                      </m:r>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𝑖</m:t>
                          </m:r>
                          <m:r>
                            <a:rPr lang="en-US" i="1">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𝑖</m:t>
                          </m:r>
                          <m:r>
                            <a:rPr lang="en-US" i="1">
                              <a:latin typeface="Cambria Math" panose="02040503050406030204" pitchFamily="18" charset="0"/>
                            </a:rPr>
                            <m:t>1</m:t>
                          </m:r>
                        </m:sub>
                      </m:sSub>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1293619" y="4799442"/>
                <a:ext cx="1957395" cy="369332"/>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1879773" y="5174660"/>
                <a:ext cx="12768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𝑖</m:t>
                          </m:r>
                          <m:r>
                            <a:rPr lang="en-US" i="1">
                              <a:latin typeface="Cambria Math" panose="02040503050406030204" pitchFamily="18" charset="0"/>
                            </a:rPr>
                            <m:t>2</m:t>
                          </m:r>
                        </m:sub>
                      </m:sSub>
                    </m:oMath>
                  </m:oMathPara>
                </a14:m>
                <a:endParaRPr lang="en-US" dirty="0" smtClean="0"/>
              </a:p>
            </p:txBody>
          </p:sp>
        </mc:Choice>
        <mc:Fallback xmlns="">
          <p:sp>
            <p:nvSpPr>
              <p:cNvPr id="17" name="TextBox 16"/>
              <p:cNvSpPr txBox="1">
                <a:spLocks noRot="1" noChangeAspect="1" noMove="1" noResize="1" noEditPoints="1" noAdjustHandles="1" noChangeArrowheads="1" noChangeShapeType="1" noTextEdit="1"/>
              </p:cNvSpPr>
              <p:nvPr/>
            </p:nvSpPr>
            <p:spPr>
              <a:xfrm>
                <a:off x="1879773" y="5174660"/>
                <a:ext cx="1276823" cy="276999"/>
              </a:xfrm>
              <a:prstGeom prst="rect">
                <a:avLst/>
              </a:prstGeom>
              <a:blipFill rotWithShape="0">
                <a:blip r:embed="rId12"/>
                <a:stretch>
                  <a:fillRect l="-3810" r="-1429"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1872592" y="5439047"/>
                <a:ext cx="176554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𝑖</m:t>
                          </m:r>
                          <m:r>
                            <a:rPr lang="en-US" b="0" i="1" smtClean="0">
                              <a:latin typeface="Cambria Math" panose="02040503050406030204" pitchFamily="18" charset="0"/>
                            </a:rPr>
                            <m:t>1</m:t>
                          </m:r>
                        </m:sub>
                      </m:sSub>
                    </m:oMath>
                  </m:oMathPara>
                </a14:m>
                <a:endParaRPr lang="en-US" dirty="0" smtClean="0"/>
              </a:p>
            </p:txBody>
          </p:sp>
        </mc:Choice>
        <mc:Fallback xmlns="">
          <p:sp>
            <p:nvSpPr>
              <p:cNvPr id="18" name="TextBox 17"/>
              <p:cNvSpPr txBox="1">
                <a:spLocks noRot="1" noChangeAspect="1" noMove="1" noResize="1" noEditPoints="1" noAdjustHandles="1" noChangeArrowheads="1" noChangeShapeType="1" noTextEdit="1"/>
              </p:cNvSpPr>
              <p:nvPr/>
            </p:nvSpPr>
            <p:spPr>
              <a:xfrm>
                <a:off x="1872592" y="5439047"/>
                <a:ext cx="1765548" cy="276999"/>
              </a:xfrm>
              <a:prstGeom prst="rect">
                <a:avLst/>
              </a:prstGeom>
              <a:blipFill rotWithShape="0">
                <a:blip r:embed="rId13"/>
                <a:stretch>
                  <a:fillRect l="-1379" r="-1379"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1872592" y="5721932"/>
                <a:ext cx="18217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𝑖</m:t>
                          </m:r>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0</m:t>
                          </m:r>
                        </m:sub>
                      </m:sSub>
                    </m:oMath>
                  </m:oMathPara>
                </a14:m>
                <a:endParaRPr lang="en-US" dirty="0" smtClean="0"/>
              </a:p>
            </p:txBody>
          </p:sp>
        </mc:Choice>
        <mc:Fallback xmlns="">
          <p:sp>
            <p:nvSpPr>
              <p:cNvPr id="19" name="TextBox 18"/>
              <p:cNvSpPr txBox="1">
                <a:spLocks noRot="1" noChangeAspect="1" noMove="1" noResize="1" noEditPoints="1" noAdjustHandles="1" noChangeArrowheads="1" noChangeShapeType="1" noTextEdit="1"/>
              </p:cNvSpPr>
              <p:nvPr/>
            </p:nvSpPr>
            <p:spPr>
              <a:xfrm>
                <a:off x="1872592" y="5721932"/>
                <a:ext cx="1821717" cy="276999"/>
              </a:xfrm>
              <a:prstGeom prst="rect">
                <a:avLst/>
              </a:prstGeom>
              <a:blipFill rotWithShape="0">
                <a:blip r:embed="rId14"/>
                <a:stretch>
                  <a:fillRect l="-1338" r="-1003"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4181511" y="4543917"/>
                <a:ext cx="4277902"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𝑗</m:t>
                          </m:r>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𝑗</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𝑗</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𝑗</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0</m:t>
                          </m:r>
                        </m:sub>
                      </m:sSub>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4181511" y="4543917"/>
                <a:ext cx="4277902" cy="391646"/>
              </a:xfrm>
              <a:prstGeom prst="rect">
                <a:avLst/>
              </a:prstGeom>
              <a:blipFill rotWithShape="0">
                <a:blip r:embed="rId15"/>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5025409" y="4896616"/>
                <a:ext cx="3686843"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r>
                            <a:rPr lang="en-US" i="1">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𝑗</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𝑗</m:t>
                          </m:r>
                          <m:r>
                            <a:rPr lang="en-US" i="1">
                              <a:latin typeface="Cambria Math" panose="02040503050406030204" pitchFamily="18" charset="0"/>
                            </a:rPr>
                            <m:t>2</m:t>
                          </m:r>
                        </m:sub>
                      </m:sSub>
                      <m:r>
                        <a:rPr lang="en-US" b="0" i="1" smtClean="0">
                          <a:latin typeface="Cambria Math" panose="02040503050406030204" pitchFamily="18" charset="0"/>
                        </a:rPr>
                        <m:t>)</m:t>
                      </m:r>
                    </m:oMath>
                  </m:oMathPara>
                </a14:m>
                <a:endParaRPr lang="en-US" dirty="0" smtClean="0"/>
              </a:p>
            </p:txBody>
          </p:sp>
        </mc:Choice>
        <mc:Fallback xmlns="">
          <p:sp>
            <p:nvSpPr>
              <p:cNvPr id="21" name="TextBox 20"/>
              <p:cNvSpPr txBox="1">
                <a:spLocks noRot="1" noChangeAspect="1" noMove="1" noResize="1" noEditPoints="1" noAdjustHandles="1" noChangeArrowheads="1" noChangeShapeType="1" noTextEdit="1"/>
              </p:cNvSpPr>
              <p:nvPr/>
            </p:nvSpPr>
            <p:spPr>
              <a:xfrm>
                <a:off x="5025409" y="4896616"/>
                <a:ext cx="3686843" cy="518604"/>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5047979" y="6096945"/>
                <a:ext cx="684097"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rPr>
                        <m:t>=0</m:t>
                      </m:r>
                    </m:oMath>
                  </m:oMathPara>
                </a14:m>
                <a:endParaRPr lang="en-US" dirty="0" smtClean="0"/>
              </a:p>
            </p:txBody>
          </p:sp>
        </mc:Choice>
        <mc:Fallback xmlns="">
          <p:sp>
            <p:nvSpPr>
              <p:cNvPr id="22" name="TextBox 21"/>
              <p:cNvSpPr txBox="1">
                <a:spLocks noRot="1" noChangeAspect="1" noMove="1" noResize="1" noEditPoints="1" noAdjustHandles="1" noChangeArrowheads="1" noChangeShapeType="1" noTextEdit="1"/>
              </p:cNvSpPr>
              <p:nvPr/>
            </p:nvSpPr>
            <p:spPr>
              <a:xfrm>
                <a:off x="5047979" y="6096945"/>
                <a:ext cx="684097" cy="299313"/>
              </a:xfrm>
              <a:prstGeom prst="rect">
                <a:avLst/>
              </a:prstGeom>
              <a:blipFill rotWithShape="0">
                <a:blip r:embed="rId17"/>
                <a:stretch>
                  <a:fillRect l="-4464" r="-8036" b="-26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047979" y="5484944"/>
                <a:ext cx="3664273"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𝑗</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𝑗</m:t>
                          </m:r>
                          <m:r>
                            <a:rPr lang="en-US" i="1">
                              <a:latin typeface="Cambria Math" panose="02040503050406030204" pitchFamily="18" charset="0"/>
                            </a:rPr>
                            <m:t>2</m:t>
                          </m:r>
                        </m:sub>
                      </m:sSub>
                      <m:r>
                        <a:rPr lang="en-US" i="1">
                          <a:latin typeface="Cambria Math" panose="02040503050406030204" pitchFamily="18" charset="0"/>
                        </a:rPr>
                        <m:t>)</m:t>
                      </m:r>
                    </m:oMath>
                  </m:oMathPara>
                </a14:m>
                <a:endParaRPr lang="en-US" dirty="0" smtClean="0"/>
              </a:p>
            </p:txBody>
          </p:sp>
        </mc:Choice>
        <mc:Fallback xmlns="">
          <p:sp>
            <p:nvSpPr>
              <p:cNvPr id="23" name="TextBox 22"/>
              <p:cNvSpPr txBox="1">
                <a:spLocks noRot="1" noChangeAspect="1" noMove="1" noResize="1" noEditPoints="1" noAdjustHandles="1" noChangeArrowheads="1" noChangeShapeType="1" noTextEdit="1"/>
              </p:cNvSpPr>
              <p:nvPr/>
            </p:nvSpPr>
            <p:spPr>
              <a:xfrm>
                <a:off x="5047979" y="5484944"/>
                <a:ext cx="3664273" cy="518604"/>
              </a:xfrm>
              <a:prstGeom prst="rect">
                <a:avLst/>
              </a:prstGeom>
              <a:blipFill rotWithShape="0">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8322976" y="1683755"/>
                <a:ext cx="3005759" cy="1317092"/>
              </a:xfrm>
              <a:prstGeom prst="rect">
                <a:avLst/>
              </a:prstGeom>
              <a:noFill/>
            </p:spPr>
            <p:txBody>
              <a:bodyPr wrap="none" rtlCol="0">
                <a:spAutoFit/>
              </a:bodyPr>
              <a:lstStyle/>
              <a:p>
                <a:r>
                  <a:rPr lang="en-US" dirty="0" smtClean="0"/>
                  <a:t>Since Cases 3 and 4 have that:</a:t>
                </a:r>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oMath>
                  </m:oMathPara>
                </a14:m>
                <a:endParaRPr lang="en-US" dirty="0" smtClean="0"/>
              </a:p>
              <a:p>
                <a:pPr/>
                <a14:m>
                  <m:oMathPara xmlns:m="http://schemas.openxmlformats.org/officeDocument/2006/math">
                    <m:oMathParaPr>
                      <m:jc m:val="centerGroup"/>
                    </m:oMathParaPr>
                    <m:oMath xmlns:m="http://schemas.openxmlformats.org/officeDocument/2006/math">
                      <m:nary>
                        <m:naryPr>
                          <m:chr m:val="∑"/>
                          <m:subHide m:val="on"/>
                          <m:supHide m:val="on"/>
                          <m:ctrlPr>
                            <a:rPr lang="en-US" i="1" smtClean="0">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e>
                      </m:nary>
                      <m:r>
                        <a:rPr lang="en-US" i="1">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sub>
                          </m:sSub>
                        </m:e>
                      </m:nary>
                      <m:r>
                        <a:rPr lang="en-US" i="1">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e>
                      </m:nary>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8322976" y="1683755"/>
                <a:ext cx="3005759" cy="1317092"/>
              </a:xfrm>
              <a:prstGeom prst="rect">
                <a:avLst/>
              </a:prstGeom>
              <a:blipFill rotWithShape="0">
                <a:blip r:embed="rId19"/>
                <a:stretch>
                  <a:fillRect l="-1623" t="-2315" r="-1217"/>
                </a:stretch>
              </a:blipFill>
            </p:spPr>
            <p:txBody>
              <a:bodyPr/>
              <a:lstStyle/>
              <a:p>
                <a:r>
                  <a:rPr lang="en-US">
                    <a:noFill/>
                  </a:rPr>
                  <a:t> </a:t>
                </a:r>
              </a:p>
            </p:txBody>
          </p:sp>
        </mc:Fallback>
      </mc:AlternateContent>
    </p:spTree>
    <p:extLst>
      <p:ext uri="{BB962C8B-B14F-4D97-AF65-F5344CB8AC3E}">
        <p14:creationId xmlns:p14="http://schemas.microsoft.com/office/powerpoint/2010/main" val="1349158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4661" y="411857"/>
            <a:ext cx="7978210" cy="369332"/>
          </a:xfrm>
          <a:prstGeom prst="rect">
            <a:avLst/>
          </a:prstGeom>
          <a:noFill/>
        </p:spPr>
        <p:txBody>
          <a:bodyPr wrap="none" rtlCol="0">
            <a:spAutoFit/>
          </a:bodyPr>
          <a:lstStyle/>
          <a:p>
            <a:r>
              <a:rPr lang="en-US" dirty="0" smtClean="0"/>
              <a:t>Suppose job 1 follows job 2 and so on and that we start at the beginning of a block:</a:t>
            </a:r>
            <a:endParaRPr lang="en-US" dirty="0"/>
          </a:p>
        </p:txBody>
      </p:sp>
      <p:sp>
        <p:nvSpPr>
          <p:cNvPr id="3" name="TextBox 2"/>
          <p:cNvSpPr txBox="1"/>
          <p:nvPr/>
        </p:nvSpPr>
        <p:spPr>
          <a:xfrm>
            <a:off x="601043" y="795878"/>
            <a:ext cx="1525482" cy="369332"/>
          </a:xfrm>
          <a:prstGeom prst="rect">
            <a:avLst/>
          </a:prstGeom>
          <a:noFill/>
        </p:spPr>
        <p:txBody>
          <a:bodyPr wrap="none" rtlCol="0">
            <a:spAutoFit/>
          </a:bodyPr>
          <a:lstStyle/>
          <a:p>
            <a:r>
              <a:rPr lang="en-US" dirty="0" smtClean="0"/>
              <a:t>Case 4 (job 1):</a:t>
            </a: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695107" y="1682831"/>
                <a:ext cx="13373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1</m:t>
                          </m:r>
                          <m:r>
                            <a:rPr lang="en-US" i="1">
                              <a:latin typeface="Cambria Math" panose="02040503050406030204" pitchFamily="18" charset="0"/>
                            </a:rPr>
                            <m:t>2</m:t>
                          </m:r>
                        </m:sub>
                      </m:sSub>
                    </m:oMath>
                  </m:oMathPara>
                </a14:m>
                <a:endParaRPr lang="en-US"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695107" y="1682831"/>
                <a:ext cx="1337354" cy="276999"/>
              </a:xfrm>
              <a:prstGeom prst="rect">
                <a:avLst/>
              </a:prstGeom>
              <a:blipFill rotWithShape="0">
                <a:blip r:embed="rId2"/>
                <a:stretch>
                  <a:fillRect l="-3653" r="-1826"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87926" y="1947218"/>
                <a:ext cx="13147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11</m:t>
                          </m:r>
                        </m:sub>
                      </m:sSub>
                    </m:oMath>
                  </m:oMathPara>
                </a14:m>
                <a:endParaRPr lang="en-US" dirty="0" smtClean="0"/>
              </a:p>
            </p:txBody>
          </p:sp>
        </mc:Choice>
        <mc:Fallback xmlns="">
          <p:sp>
            <p:nvSpPr>
              <p:cNvPr id="6" name="TextBox 5"/>
              <p:cNvSpPr txBox="1">
                <a:spLocks noRot="1" noChangeAspect="1" noMove="1" noResize="1" noEditPoints="1" noAdjustHandles="1" noChangeArrowheads="1" noChangeShapeType="1" noTextEdit="1"/>
              </p:cNvSpPr>
              <p:nvPr/>
            </p:nvSpPr>
            <p:spPr>
              <a:xfrm>
                <a:off x="687926" y="1947218"/>
                <a:ext cx="1314784" cy="276999"/>
              </a:xfrm>
              <a:prstGeom prst="rect">
                <a:avLst/>
              </a:prstGeom>
              <a:blipFill rotWithShape="0">
                <a:blip r:embed="rId3"/>
                <a:stretch>
                  <a:fillRect l="-2315" r="-926"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87926" y="2230103"/>
                <a:ext cx="15956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1</m:t>
                              </m:r>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1</m:t>
                              </m:r>
                              <m:r>
                                <a:rPr lang="en-US" i="1">
                                  <a:latin typeface="Cambria Math" panose="02040503050406030204" pitchFamily="18" charset="0"/>
                                </a:rPr>
                                <m:t>1</m:t>
                              </m:r>
                            </m:sub>
                          </m:sSub>
                        </m:e>
                      </m:d>
                    </m:oMath>
                  </m:oMathPara>
                </a14:m>
                <a:endParaRPr lang="en-US" dirty="0" smtClean="0"/>
              </a:p>
            </p:txBody>
          </p:sp>
        </mc:Choice>
        <mc:Fallback xmlns="">
          <p:sp>
            <p:nvSpPr>
              <p:cNvPr id="7" name="TextBox 6"/>
              <p:cNvSpPr txBox="1">
                <a:spLocks noRot="1" noChangeAspect="1" noMove="1" noResize="1" noEditPoints="1" noAdjustHandles="1" noChangeArrowheads="1" noChangeShapeType="1" noTextEdit="1"/>
              </p:cNvSpPr>
              <p:nvPr/>
            </p:nvSpPr>
            <p:spPr>
              <a:xfrm>
                <a:off x="687926" y="2230103"/>
                <a:ext cx="1595693" cy="276999"/>
              </a:xfrm>
              <a:prstGeom prst="rect">
                <a:avLst/>
              </a:prstGeom>
              <a:blipFill rotWithShape="0">
                <a:blip r:embed="rId4"/>
                <a:stretch>
                  <a:fillRect l="-1527"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510994" y="1292610"/>
                <a:ext cx="21887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12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11</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m:t>
                          </m:r>
                          <m:r>
                            <a:rPr lang="en-US" i="1">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m:t>
                          </m:r>
                          <m:r>
                            <a:rPr lang="en-US" i="1">
                              <a:latin typeface="Cambria Math" panose="02040503050406030204" pitchFamily="18" charset="0"/>
                            </a:rPr>
                            <m:t>1</m:t>
                          </m:r>
                        </m:sub>
                      </m:sSub>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2510994" y="1292610"/>
                <a:ext cx="2188741"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466499" y="1684256"/>
                <a:ext cx="18956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1</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m:t>
                          </m:r>
                          <m:r>
                            <a:rPr lang="en-US" i="1">
                              <a:latin typeface="Cambria Math" panose="02040503050406030204" pitchFamily="18" charset="0"/>
                            </a:rPr>
                            <m:t>2</m:t>
                          </m:r>
                        </m:sub>
                      </m:sSub>
                    </m:oMath>
                  </m:oMathPara>
                </a14:m>
                <a:endParaRPr lang="en-US" dirty="0" smtClean="0"/>
              </a:p>
            </p:txBody>
          </p:sp>
        </mc:Choice>
        <mc:Fallback xmlns="">
          <p:sp>
            <p:nvSpPr>
              <p:cNvPr id="9" name="TextBox 8"/>
              <p:cNvSpPr txBox="1">
                <a:spLocks noRot="1" noChangeAspect="1" noMove="1" noResize="1" noEditPoints="1" noAdjustHandles="1" noChangeArrowheads="1" noChangeShapeType="1" noTextEdit="1"/>
              </p:cNvSpPr>
              <p:nvPr/>
            </p:nvSpPr>
            <p:spPr>
              <a:xfrm>
                <a:off x="2466499" y="1684256"/>
                <a:ext cx="1895647" cy="276999"/>
              </a:xfrm>
              <a:prstGeom prst="rect">
                <a:avLst/>
              </a:prstGeom>
              <a:blipFill rotWithShape="0">
                <a:blip r:embed="rId6"/>
                <a:stretch>
                  <a:fillRect l="-2572" r="-643"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283619" y="1954529"/>
                <a:ext cx="221298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1</m:t>
                          </m:r>
                          <m:r>
                            <a:rPr lang="en-US" i="1">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21</m:t>
                          </m:r>
                        </m:sub>
                      </m:sSub>
                    </m:oMath>
                  </m:oMathPara>
                </a14:m>
                <a:endParaRPr lang="en-US" dirty="0" smtClean="0"/>
              </a:p>
            </p:txBody>
          </p:sp>
        </mc:Choice>
        <mc:Fallback xmlns="">
          <p:sp>
            <p:nvSpPr>
              <p:cNvPr id="10" name="TextBox 9"/>
              <p:cNvSpPr txBox="1">
                <a:spLocks noRot="1" noChangeAspect="1" noMove="1" noResize="1" noEditPoints="1" noAdjustHandles="1" noChangeArrowheads="1" noChangeShapeType="1" noTextEdit="1"/>
              </p:cNvSpPr>
              <p:nvPr/>
            </p:nvSpPr>
            <p:spPr>
              <a:xfrm>
                <a:off x="2283619" y="1954529"/>
                <a:ext cx="2212983" cy="276999"/>
              </a:xfrm>
              <a:prstGeom prst="rect">
                <a:avLst/>
              </a:prstGeom>
              <a:blipFill rotWithShape="0">
                <a:blip r:embed="rId7"/>
                <a:stretch>
                  <a:fillRect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479251" y="2237414"/>
                <a:ext cx="29562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m:t>
                              </m:r>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m:t>
                              </m:r>
                              <m:r>
                                <a:rPr lang="en-US" i="1">
                                  <a:latin typeface="Cambria Math" panose="02040503050406030204" pitchFamily="18" charset="0"/>
                                </a:rPr>
                                <m:t>1</m:t>
                              </m:r>
                            </m:sub>
                          </m:sSub>
                        </m:e>
                      </m:d>
                      <m:r>
                        <a:rPr lang="en-US" i="1">
                          <a:latin typeface="Cambria Math" panose="02040503050406030204" pitchFamily="18" charset="0"/>
                        </a:rPr>
                        <m:t>−</m:t>
                      </m:r>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1</m:t>
                              </m:r>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1</m:t>
                              </m:r>
                              <m:r>
                                <a:rPr lang="en-US" i="1">
                                  <a:latin typeface="Cambria Math" panose="02040503050406030204" pitchFamily="18" charset="0"/>
                                </a:rPr>
                                <m:t>1</m:t>
                              </m:r>
                            </m:sub>
                          </m:sSub>
                        </m:e>
                      </m:d>
                    </m:oMath>
                  </m:oMathPara>
                </a14:m>
                <a:endParaRPr lang="en-US" dirty="0" smtClean="0"/>
              </a:p>
            </p:txBody>
          </p:sp>
        </mc:Choice>
        <mc:Fallback xmlns="">
          <p:sp>
            <p:nvSpPr>
              <p:cNvPr id="11" name="TextBox 10"/>
              <p:cNvSpPr txBox="1">
                <a:spLocks noRot="1" noChangeAspect="1" noMove="1" noResize="1" noEditPoints="1" noAdjustHandles="1" noChangeArrowheads="1" noChangeShapeType="1" noTextEdit="1"/>
              </p:cNvSpPr>
              <p:nvPr/>
            </p:nvSpPr>
            <p:spPr>
              <a:xfrm>
                <a:off x="2479251" y="2237414"/>
                <a:ext cx="2956259" cy="276999"/>
              </a:xfrm>
              <a:prstGeom prst="rect">
                <a:avLst/>
              </a:prstGeom>
              <a:blipFill rotWithShape="0">
                <a:blip r:embed="rId8"/>
                <a:stretch>
                  <a:fillRect b="-17778"/>
                </a:stretch>
              </a:blipFill>
            </p:spPr>
            <p:txBody>
              <a:bodyPr/>
              <a:lstStyle/>
              <a:p>
                <a:r>
                  <a:rPr lang="en-US">
                    <a:noFill/>
                  </a:rPr>
                  <a:t> </a:t>
                </a:r>
              </a:p>
            </p:txBody>
          </p:sp>
        </mc:Fallback>
      </mc:AlternateContent>
      <p:sp>
        <p:nvSpPr>
          <p:cNvPr id="12" name="TextBox 11"/>
          <p:cNvSpPr txBox="1"/>
          <p:nvPr/>
        </p:nvSpPr>
        <p:spPr>
          <a:xfrm>
            <a:off x="2283619" y="1033560"/>
            <a:ext cx="3917098" cy="369332"/>
          </a:xfrm>
          <a:prstGeom prst="rect">
            <a:avLst/>
          </a:prstGeom>
          <a:noFill/>
        </p:spPr>
        <p:txBody>
          <a:bodyPr wrap="none" rtlCol="0">
            <a:spAutoFit/>
          </a:bodyPr>
          <a:lstStyle/>
          <a:p>
            <a:r>
              <a:rPr lang="en-US" dirty="0" smtClean="0"/>
              <a:t>(increasing difference between leaves)</a:t>
            </a:r>
            <a:endParaRPr lang="en-US" dirty="0"/>
          </a:p>
        </p:txBody>
      </p:sp>
      <p:sp>
        <p:nvSpPr>
          <p:cNvPr id="13" name="TextBox 12"/>
          <p:cNvSpPr txBox="1"/>
          <p:nvPr/>
        </p:nvSpPr>
        <p:spPr>
          <a:xfrm>
            <a:off x="2465756" y="771509"/>
            <a:ext cx="1525482" cy="369332"/>
          </a:xfrm>
          <a:prstGeom prst="rect">
            <a:avLst/>
          </a:prstGeom>
          <a:noFill/>
        </p:spPr>
        <p:txBody>
          <a:bodyPr wrap="none" rtlCol="0">
            <a:spAutoFit/>
          </a:bodyPr>
          <a:lstStyle/>
          <a:p>
            <a:r>
              <a:rPr lang="en-US" dirty="0" smtClean="0"/>
              <a:t>Case 4 (job 2):</a:t>
            </a:r>
            <a:endParaRPr lang="en-US" dirty="0"/>
          </a:p>
        </p:txBody>
      </p:sp>
      <mc:AlternateContent xmlns:mc="http://schemas.openxmlformats.org/markup-compatibility/2006" xmlns:a14="http://schemas.microsoft.com/office/drawing/2010/main">
        <mc:Choice Requires="a14">
          <p:sp>
            <p:nvSpPr>
              <p:cNvPr id="14" name="TextBox 13"/>
              <p:cNvSpPr txBox="1"/>
              <p:nvPr/>
            </p:nvSpPr>
            <p:spPr>
              <a:xfrm>
                <a:off x="2670764" y="3219604"/>
                <a:ext cx="332033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m:t>
                          </m:r>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m:t>
                          </m:r>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1</m:t>
                          </m:r>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1</m:t>
                          </m:r>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22</m:t>
                          </m:r>
                        </m:sub>
                      </m:sSub>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2670764" y="3219604"/>
                <a:ext cx="3320333" cy="36933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544852" y="3581371"/>
                <a:ext cx="3355342"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1</m:t>
                          </m:r>
                          <m:r>
                            <a:rPr lang="en-US" i="1">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1</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m:t>
                          </m:r>
                          <m:r>
                            <a:rPr lang="en-US" i="1">
                              <a:latin typeface="Cambria Math" panose="02040503050406030204" pitchFamily="18" charset="0"/>
                            </a:rPr>
                            <m:t>2</m:t>
                          </m:r>
                        </m:sub>
                      </m:sSub>
                      <m:r>
                        <a:rPr lang="en-US" b="0" i="1" smtClean="0">
                          <a:latin typeface="Cambria Math" panose="02040503050406030204" pitchFamily="18" charset="0"/>
                        </a:rPr>
                        <m:t>)</m:t>
                      </m:r>
                    </m:oMath>
                  </m:oMathPara>
                </a14:m>
                <a:endParaRPr lang="en-US" dirty="0" smtClean="0"/>
              </a:p>
            </p:txBody>
          </p:sp>
        </mc:Choice>
        <mc:Fallback xmlns="">
          <p:sp>
            <p:nvSpPr>
              <p:cNvPr id="15" name="TextBox 14"/>
              <p:cNvSpPr txBox="1">
                <a:spLocks noRot="1" noChangeAspect="1" noMove="1" noResize="1" noEditPoints="1" noAdjustHandles="1" noChangeArrowheads="1" noChangeShapeType="1" noTextEdit="1"/>
              </p:cNvSpPr>
              <p:nvPr/>
            </p:nvSpPr>
            <p:spPr>
              <a:xfrm>
                <a:off x="2544852" y="3581371"/>
                <a:ext cx="3355342" cy="518604"/>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601407" y="4733965"/>
                <a:ext cx="684097"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rPr>
                        <m:t>=0</m:t>
                      </m:r>
                    </m:oMath>
                  </m:oMathPara>
                </a14:m>
                <a:endParaRPr lang="en-US" dirty="0" smtClean="0"/>
              </a:p>
            </p:txBody>
          </p:sp>
        </mc:Choice>
        <mc:Fallback xmlns="">
          <p:sp>
            <p:nvSpPr>
              <p:cNvPr id="16" name="TextBox 15"/>
              <p:cNvSpPr txBox="1">
                <a:spLocks noRot="1" noChangeAspect="1" noMove="1" noResize="1" noEditPoints="1" noAdjustHandles="1" noChangeArrowheads="1" noChangeShapeType="1" noTextEdit="1"/>
              </p:cNvSpPr>
              <p:nvPr/>
            </p:nvSpPr>
            <p:spPr>
              <a:xfrm>
                <a:off x="2601407" y="4733965"/>
                <a:ext cx="684097" cy="299313"/>
              </a:xfrm>
              <a:prstGeom prst="rect">
                <a:avLst/>
              </a:prstGeom>
              <a:blipFill rotWithShape="0">
                <a:blip r:embed="rId11"/>
                <a:stretch>
                  <a:fillRect l="-4464" r="-7143" b="-26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601407" y="4113530"/>
                <a:ext cx="3298787"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1</m:t>
                          </m:r>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1</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m:t>
                          </m:r>
                          <m:r>
                            <a:rPr lang="en-US" i="1">
                              <a:latin typeface="Cambria Math" panose="02040503050406030204" pitchFamily="18" charset="0"/>
                            </a:rPr>
                            <m:t>2</m:t>
                          </m:r>
                        </m:sub>
                      </m:sSub>
                      <m:r>
                        <a:rPr lang="en-US" i="1">
                          <a:latin typeface="Cambria Math" panose="02040503050406030204" pitchFamily="18" charset="0"/>
                        </a:rPr>
                        <m:t>)</m:t>
                      </m:r>
                    </m:oMath>
                  </m:oMathPara>
                </a14:m>
                <a:endParaRPr lang="en-US" dirty="0" smtClean="0"/>
              </a:p>
            </p:txBody>
          </p:sp>
        </mc:Choice>
        <mc:Fallback xmlns="">
          <p:sp>
            <p:nvSpPr>
              <p:cNvPr id="17" name="TextBox 16"/>
              <p:cNvSpPr txBox="1">
                <a:spLocks noRot="1" noChangeAspect="1" noMove="1" noResize="1" noEditPoints="1" noAdjustHandles="1" noChangeArrowheads="1" noChangeShapeType="1" noTextEdit="1"/>
              </p:cNvSpPr>
              <p:nvPr/>
            </p:nvSpPr>
            <p:spPr>
              <a:xfrm>
                <a:off x="2601407" y="4113530"/>
                <a:ext cx="3298787" cy="518604"/>
              </a:xfrm>
              <a:prstGeom prst="rect">
                <a:avLst/>
              </a:prstGeom>
              <a:blipFill rotWithShape="0">
                <a:blip r:embed="rId12"/>
                <a:stretch>
                  <a:fillRect/>
                </a:stretch>
              </a:blipFill>
            </p:spPr>
            <p:txBody>
              <a:bodyPr/>
              <a:lstStyle/>
              <a:p>
                <a:r>
                  <a:rPr lang="en-US">
                    <a:noFill/>
                  </a:rPr>
                  <a:t> </a:t>
                </a:r>
              </a:p>
            </p:txBody>
          </p:sp>
        </mc:Fallback>
      </mc:AlternateContent>
      <p:sp>
        <p:nvSpPr>
          <p:cNvPr id="18" name="TextBox 17"/>
          <p:cNvSpPr txBox="1"/>
          <p:nvPr/>
        </p:nvSpPr>
        <p:spPr>
          <a:xfrm>
            <a:off x="2465756" y="2537313"/>
            <a:ext cx="1525482" cy="369332"/>
          </a:xfrm>
          <a:prstGeom prst="rect">
            <a:avLst/>
          </a:prstGeom>
          <a:noFill/>
        </p:spPr>
        <p:txBody>
          <a:bodyPr wrap="none" rtlCol="0">
            <a:spAutoFit/>
          </a:bodyPr>
          <a:lstStyle/>
          <a:p>
            <a:r>
              <a:rPr lang="en-US" dirty="0" smtClean="0"/>
              <a:t>Case 3 (job 2):</a:t>
            </a:r>
            <a:endParaRPr lang="en-US" dirty="0"/>
          </a:p>
        </p:txBody>
      </p:sp>
      <p:sp>
        <p:nvSpPr>
          <p:cNvPr id="19" name="TextBox 18"/>
          <p:cNvSpPr txBox="1"/>
          <p:nvPr/>
        </p:nvSpPr>
        <p:spPr>
          <a:xfrm>
            <a:off x="2368067" y="2862010"/>
            <a:ext cx="3857787" cy="369332"/>
          </a:xfrm>
          <a:prstGeom prst="rect">
            <a:avLst/>
          </a:prstGeom>
          <a:noFill/>
        </p:spPr>
        <p:txBody>
          <a:bodyPr wrap="none" rtlCol="0">
            <a:spAutoFit/>
          </a:bodyPr>
          <a:lstStyle/>
          <a:p>
            <a:r>
              <a:rPr lang="en-US" dirty="0" smtClean="0"/>
              <a:t>(decreasing difference between leaves)</a:t>
            </a:r>
            <a:endParaRPr lang="en-US" dirty="0"/>
          </a:p>
        </p:txBody>
      </p:sp>
      <mc:AlternateContent xmlns:mc="http://schemas.openxmlformats.org/markup-compatibility/2006" xmlns:a14="http://schemas.microsoft.com/office/drawing/2010/main">
        <mc:Choice Requires="a14">
          <p:sp>
            <p:nvSpPr>
              <p:cNvPr id="20" name="TextBox 19"/>
              <p:cNvSpPr txBox="1"/>
              <p:nvPr/>
            </p:nvSpPr>
            <p:spPr>
              <a:xfrm>
                <a:off x="2544852" y="5135109"/>
                <a:ext cx="4080116" cy="1477328"/>
              </a:xfrm>
              <a:prstGeom prst="rect">
                <a:avLst/>
              </a:prstGeom>
              <a:noFill/>
            </p:spPr>
            <p:txBody>
              <a:bodyPr wrap="square" rtlCol="0">
                <a:spAutoFit/>
              </a:bodyPr>
              <a:lstStyle/>
              <a:p>
                <a:r>
                  <a:rPr lang="en-US" strike="sngStrike" dirty="0" smtClean="0"/>
                  <a:t>If a 4-3 block is in the optimal Solution, then from swapping:</a:t>
                </a:r>
              </a:p>
              <a:p>
                <a:pPr/>
                <a14:m>
                  <m:oMathPara xmlns:m="http://schemas.openxmlformats.org/officeDocument/2006/math">
                    <m:oMathParaPr>
                      <m:jc m:val="centerGroup"/>
                    </m:oMathParaPr>
                    <m:oMath xmlns:m="http://schemas.openxmlformats.org/officeDocument/2006/math">
                      <m:sSub>
                        <m:sSubPr>
                          <m:ctrlPr>
                            <a:rPr lang="en-US" i="1" strike="sngStrike">
                              <a:latin typeface="Cambria Math" panose="02040503050406030204" pitchFamily="18" charset="0"/>
                            </a:rPr>
                          </m:ctrlPr>
                        </m:sSubPr>
                        <m:e>
                          <m:r>
                            <a:rPr lang="en-US" i="1" strike="sngStrike">
                              <a:latin typeface="Cambria Math" panose="02040503050406030204" pitchFamily="18" charset="0"/>
                            </a:rPr>
                            <m:t>𝑙</m:t>
                          </m:r>
                        </m:e>
                        <m:sub>
                          <m:r>
                            <a:rPr lang="en-US" i="1" strike="sngStrike">
                              <a:latin typeface="Cambria Math" panose="02040503050406030204" pitchFamily="18" charset="0"/>
                            </a:rPr>
                            <m:t>12</m:t>
                          </m:r>
                        </m:sub>
                      </m:sSub>
                      <m:r>
                        <a:rPr lang="en-US" i="1" strike="sngStrike" smtClean="0">
                          <a:latin typeface="Cambria Math" panose="02040503050406030204" pitchFamily="18" charset="0"/>
                          <a:ea typeface="Cambria Math" panose="02040503050406030204" pitchFamily="18" charset="0"/>
                        </a:rPr>
                        <m:t>≤</m:t>
                      </m:r>
                      <m:sSub>
                        <m:sSubPr>
                          <m:ctrlPr>
                            <a:rPr lang="en-US" i="1" strike="sngStrike">
                              <a:latin typeface="Cambria Math" panose="02040503050406030204" pitchFamily="18" charset="0"/>
                            </a:rPr>
                          </m:ctrlPr>
                        </m:sSubPr>
                        <m:e>
                          <m:r>
                            <a:rPr lang="en-US" i="1" strike="sngStrike">
                              <a:latin typeface="Cambria Math" panose="02040503050406030204" pitchFamily="18" charset="0"/>
                            </a:rPr>
                            <m:t>𝑙</m:t>
                          </m:r>
                        </m:e>
                        <m:sub>
                          <m:r>
                            <a:rPr lang="en-US" b="0" i="1" strike="sngStrike" smtClean="0">
                              <a:latin typeface="Cambria Math" panose="02040503050406030204" pitchFamily="18" charset="0"/>
                            </a:rPr>
                            <m:t>2</m:t>
                          </m:r>
                          <m:r>
                            <a:rPr lang="en-US" i="1" strike="sngStrike">
                              <a:latin typeface="Cambria Math" panose="02040503050406030204" pitchFamily="18" charset="0"/>
                            </a:rPr>
                            <m:t>2</m:t>
                          </m:r>
                        </m:sub>
                      </m:sSub>
                    </m:oMath>
                  </m:oMathPara>
                </a14:m>
                <a:endParaRPr lang="en-US" strike="sngStrike" dirty="0" smtClean="0"/>
              </a:p>
              <a:p>
                <a:r>
                  <a:rPr lang="en-US" strike="sngStrike" dirty="0" smtClean="0"/>
                  <a:t>(size of largest leaf increases)</a:t>
                </a:r>
              </a:p>
              <a:p>
                <a:r>
                  <a:rPr lang="en-US" strike="sngStrike" dirty="0" smtClean="0">
                    <a:sym typeface="Wingdings" panose="05000000000000000000" pitchFamily="2" charset="2"/>
                  </a:rPr>
                  <a:t> (size of smallest leaf increases more)</a:t>
                </a:r>
                <a:endParaRPr lang="en-US" strike="sngStrike" dirty="0" smtClean="0"/>
              </a:p>
            </p:txBody>
          </p:sp>
        </mc:Choice>
        <mc:Fallback xmlns="">
          <p:sp>
            <p:nvSpPr>
              <p:cNvPr id="20" name="TextBox 19"/>
              <p:cNvSpPr txBox="1">
                <a:spLocks noRot="1" noChangeAspect="1" noMove="1" noResize="1" noEditPoints="1" noAdjustHandles="1" noChangeArrowheads="1" noChangeShapeType="1" noTextEdit="1"/>
              </p:cNvSpPr>
              <p:nvPr/>
            </p:nvSpPr>
            <p:spPr>
              <a:xfrm>
                <a:off x="2544852" y="5135109"/>
                <a:ext cx="4080116" cy="1477328"/>
              </a:xfrm>
              <a:prstGeom prst="rect">
                <a:avLst/>
              </a:prstGeom>
              <a:blipFill rotWithShape="0">
                <a:blip r:embed="rId13"/>
                <a:stretch>
                  <a:fillRect l="-1194" t="-2058" b="-5350"/>
                </a:stretch>
              </a:blipFill>
            </p:spPr>
            <p:txBody>
              <a:bodyPr/>
              <a:lstStyle/>
              <a:p>
                <a:r>
                  <a:rPr lang="en-US">
                    <a:noFill/>
                  </a:rPr>
                  <a:t> </a:t>
                </a:r>
              </a:p>
            </p:txBody>
          </p:sp>
        </mc:Fallback>
      </mc:AlternateContent>
      <p:sp>
        <p:nvSpPr>
          <p:cNvPr id="22" name="TextBox 21"/>
          <p:cNvSpPr txBox="1"/>
          <p:nvPr/>
        </p:nvSpPr>
        <p:spPr>
          <a:xfrm>
            <a:off x="6698271" y="813861"/>
            <a:ext cx="1525482" cy="369332"/>
          </a:xfrm>
          <a:prstGeom prst="rect">
            <a:avLst/>
          </a:prstGeom>
          <a:noFill/>
        </p:spPr>
        <p:txBody>
          <a:bodyPr wrap="none" rtlCol="0">
            <a:spAutoFit/>
          </a:bodyPr>
          <a:lstStyle/>
          <a:p>
            <a:r>
              <a:rPr lang="en-US" dirty="0" smtClean="0"/>
              <a:t>Case 4 (job 3):</a:t>
            </a:r>
            <a:endParaRPr lang="en-US" dirty="0"/>
          </a:p>
        </p:txBody>
      </p:sp>
      <mc:AlternateContent xmlns:mc="http://schemas.openxmlformats.org/markup-compatibility/2006" xmlns:a14="http://schemas.microsoft.com/office/drawing/2010/main">
        <mc:Choice Requires="a14">
          <p:sp>
            <p:nvSpPr>
              <p:cNvPr id="23" name="TextBox 22"/>
              <p:cNvSpPr txBox="1"/>
              <p:nvPr/>
            </p:nvSpPr>
            <p:spPr>
              <a:xfrm>
                <a:off x="6428092" y="1309477"/>
                <a:ext cx="38694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21</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11</m:t>
                              </m:r>
                            </m:sub>
                          </m:sSub>
                        </m:e>
                      </m:d>
                      <m:r>
                        <a:rPr lang="en-US" i="1">
                          <a:latin typeface="Cambria Math" panose="02040503050406030204" pitchFamily="18" charset="0"/>
                          <a:ea typeface="Cambria Math" panose="02040503050406030204" pitchFamily="18" charset="0"/>
                        </a:rPr>
                        <m:t>≤</m:t>
                      </m:r>
                      <m:d>
                        <m:dPr>
                          <m:ctrlPr>
                            <a:rPr lang="en-US"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32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31</m:t>
                              </m:r>
                            </m:sub>
                          </m:sSub>
                        </m:e>
                      </m:d>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6428092" y="1309477"/>
                <a:ext cx="3869457" cy="369332"/>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7286247" y="1711481"/>
                <a:ext cx="244861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3</m:t>
                          </m:r>
                          <m:r>
                            <a:rPr lang="en-US" i="1">
                              <a:latin typeface="Cambria Math" panose="02040503050406030204" pitchFamily="18" charset="0"/>
                            </a:rPr>
                            <m:t>2</m:t>
                          </m:r>
                        </m:sub>
                      </m:sSub>
                    </m:oMath>
                  </m:oMathPara>
                </a14:m>
                <a:endParaRPr lang="en-US" dirty="0" smtClean="0"/>
              </a:p>
            </p:txBody>
          </p:sp>
        </mc:Choice>
        <mc:Fallback xmlns="">
          <p:sp>
            <p:nvSpPr>
              <p:cNvPr id="24" name="TextBox 23"/>
              <p:cNvSpPr txBox="1">
                <a:spLocks noRot="1" noChangeAspect="1" noMove="1" noResize="1" noEditPoints="1" noAdjustHandles="1" noChangeArrowheads="1" noChangeShapeType="1" noTextEdit="1"/>
              </p:cNvSpPr>
              <p:nvPr/>
            </p:nvSpPr>
            <p:spPr>
              <a:xfrm>
                <a:off x="7286247" y="1711481"/>
                <a:ext cx="2448619" cy="276999"/>
              </a:xfrm>
              <a:prstGeom prst="rect">
                <a:avLst/>
              </a:prstGeom>
              <a:blipFill rotWithShape="0">
                <a:blip r:embed="rId15"/>
                <a:stretch>
                  <a:fillRect l="-1741" r="-498"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7308817" y="1988480"/>
                <a:ext cx="24260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31</m:t>
                          </m:r>
                        </m:sub>
                      </m:sSub>
                    </m:oMath>
                  </m:oMathPara>
                </a14:m>
                <a:endParaRPr lang="en-US" dirty="0" smtClean="0"/>
              </a:p>
            </p:txBody>
          </p:sp>
        </mc:Choice>
        <mc:Fallback xmlns="">
          <p:sp>
            <p:nvSpPr>
              <p:cNvPr id="25" name="TextBox 24"/>
              <p:cNvSpPr txBox="1">
                <a:spLocks noRot="1" noChangeAspect="1" noMove="1" noResize="1" noEditPoints="1" noAdjustHandles="1" noChangeArrowheads="1" noChangeShapeType="1" noTextEdit="1"/>
              </p:cNvSpPr>
              <p:nvPr/>
            </p:nvSpPr>
            <p:spPr>
              <a:xfrm>
                <a:off x="7308817" y="1988480"/>
                <a:ext cx="2426049" cy="276999"/>
              </a:xfrm>
              <a:prstGeom prst="rect">
                <a:avLst/>
              </a:prstGeom>
              <a:blipFill rotWithShape="0">
                <a:blip r:embed="rId16"/>
                <a:stretch>
                  <a:fillRect l="-1005" r="-503"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7286247" y="2321399"/>
                <a:ext cx="419608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r>
                        <a:rPr lang="en-US" b="0" i="1" smtClean="0">
                          <a:latin typeface="Cambria Math" panose="02040503050406030204" pitchFamily="18" charset="0"/>
                        </a:rPr>
                        <m:t>=</m:t>
                      </m:r>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32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31</m:t>
                              </m:r>
                            </m:sub>
                          </m:sSub>
                        </m:e>
                      </m:d>
                      <m:r>
                        <a:rPr lang="en-US" i="1">
                          <a:latin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21</m:t>
                              </m:r>
                            </m:sub>
                          </m:sSub>
                        </m:e>
                      </m:d>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11</m:t>
                              </m:r>
                            </m:sub>
                          </m:sSub>
                        </m:e>
                      </m:d>
                    </m:oMath>
                  </m:oMathPara>
                </a14:m>
                <a:endParaRPr lang="en-US" dirty="0" smtClean="0"/>
              </a:p>
            </p:txBody>
          </p:sp>
        </mc:Choice>
        <mc:Fallback xmlns="">
          <p:sp>
            <p:nvSpPr>
              <p:cNvPr id="26" name="TextBox 25"/>
              <p:cNvSpPr txBox="1">
                <a:spLocks noRot="1" noChangeAspect="1" noMove="1" noResize="1" noEditPoints="1" noAdjustHandles="1" noChangeArrowheads="1" noChangeShapeType="1" noTextEdit="1"/>
              </p:cNvSpPr>
              <p:nvPr/>
            </p:nvSpPr>
            <p:spPr>
              <a:xfrm>
                <a:off x="7286247" y="2321399"/>
                <a:ext cx="4196085" cy="276999"/>
              </a:xfrm>
              <a:prstGeom prst="rect">
                <a:avLst/>
              </a:prstGeom>
              <a:blipFill rotWithShape="0">
                <a:blip r:embed="rId17"/>
                <a:stretch>
                  <a:fillRect l="-290"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8566060" y="134858"/>
                <a:ext cx="3815254" cy="923330"/>
              </a:xfrm>
              <a:prstGeom prst="rect">
                <a:avLst/>
              </a:prstGeom>
              <a:noFill/>
            </p:spPr>
            <p:txBody>
              <a:bodyPr wrap="square" rtlCol="0">
                <a:spAutoFit/>
              </a:bodyPr>
              <a:lstStyle/>
              <a:p>
                <a:r>
                  <a:rPr lang="en-US" dirty="0" smtClean="0"/>
                  <a:t>By recursion, </a:t>
                </a:r>
                <a14:m>
                  <m:oMath xmlns:m="http://schemas.openxmlformats.org/officeDocument/2006/math">
                    <m:nary>
                      <m:naryPr>
                        <m:chr m:val="∑"/>
                        <m:subHide m:val="on"/>
                        <m:supHide m:val="on"/>
                        <m:ctrlPr>
                          <a:rPr lang="en-US" i="1" smtClean="0">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e>
                    </m:nary>
                    <m:r>
                      <a:rPr lang="en-US" b="0" i="1" smtClean="0">
                        <a:latin typeface="Cambria Math" panose="02040503050406030204" pitchFamily="18" charset="0"/>
                      </a:rPr>
                      <m:t>=</m:t>
                    </m:r>
                  </m:oMath>
                </a14:m>
                <a:r>
                  <a:rPr lang="en-US" dirty="0" smtClean="0"/>
                  <a:t> every other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𝑖</m:t>
                            </m:r>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𝑖</m:t>
                            </m:r>
                            <m:r>
                              <a:rPr lang="en-US" i="1">
                                <a:latin typeface="Cambria Math" panose="02040503050406030204" pitchFamily="18" charset="0"/>
                              </a:rPr>
                              <m:t>1</m:t>
                            </m:r>
                          </m:sub>
                        </m:sSub>
                      </m:e>
                    </m:d>
                  </m:oMath>
                </a14:m>
                <a:r>
                  <a:rPr lang="en-US" dirty="0" smtClean="0"/>
                  <a:t> from last Case 4 down to first (or second) in each block.</a:t>
                </a:r>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8566060" y="134858"/>
                <a:ext cx="3815254" cy="923330"/>
              </a:xfrm>
              <a:prstGeom prst="rect">
                <a:avLst/>
              </a:prstGeom>
              <a:blipFill rotWithShape="0">
                <a:blip r:embed="rId18"/>
                <a:stretch>
                  <a:fillRect l="-1278" t="-48026" b="-13816"/>
                </a:stretch>
              </a:blipFill>
            </p:spPr>
            <p:txBody>
              <a:bodyPr/>
              <a:lstStyle/>
              <a:p>
                <a:r>
                  <a:rPr lang="en-US">
                    <a:noFill/>
                  </a:rPr>
                  <a:t> </a:t>
                </a:r>
              </a:p>
            </p:txBody>
          </p:sp>
        </mc:Fallback>
      </mc:AlternateContent>
      <p:sp>
        <p:nvSpPr>
          <p:cNvPr id="28" name="TextBox 27"/>
          <p:cNvSpPr txBox="1"/>
          <p:nvPr/>
        </p:nvSpPr>
        <p:spPr>
          <a:xfrm>
            <a:off x="6624968" y="2768454"/>
            <a:ext cx="1525482" cy="369332"/>
          </a:xfrm>
          <a:prstGeom prst="rect">
            <a:avLst/>
          </a:prstGeom>
          <a:noFill/>
        </p:spPr>
        <p:txBody>
          <a:bodyPr wrap="none" rtlCol="0">
            <a:spAutoFit/>
          </a:bodyPr>
          <a:lstStyle/>
          <a:p>
            <a:r>
              <a:rPr lang="en-US" dirty="0" smtClean="0"/>
              <a:t>Case 3 (job 3):</a:t>
            </a:r>
            <a:endParaRPr lang="en-US" dirty="0"/>
          </a:p>
        </p:txBody>
      </p:sp>
      <mc:AlternateContent xmlns:mc="http://schemas.openxmlformats.org/markup-compatibility/2006" xmlns:a14="http://schemas.microsoft.com/office/drawing/2010/main">
        <mc:Choice Requires="a14">
          <p:sp>
            <p:nvSpPr>
              <p:cNvPr id="29" name="TextBox 28"/>
              <p:cNvSpPr txBox="1"/>
              <p:nvPr/>
            </p:nvSpPr>
            <p:spPr>
              <a:xfrm>
                <a:off x="6624968" y="3529394"/>
                <a:ext cx="48094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3</m:t>
                          </m:r>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3</m:t>
                          </m:r>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21</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11</m:t>
                              </m:r>
                            </m:sub>
                          </m:sSub>
                        </m:e>
                      </m:d>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31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32</m:t>
                          </m:r>
                        </m:sub>
                      </m:sSub>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6624968" y="3529394"/>
                <a:ext cx="4809458" cy="369332"/>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6318098" y="3983807"/>
                <a:ext cx="4430828" cy="391133"/>
              </a:xfrm>
              <a:prstGeom prst="rect">
                <a:avLst/>
              </a:prstGeom>
              <a:noFill/>
            </p:spPr>
            <p:txBody>
              <a:bodyPr wrap="none" lIns="0" tIns="0" rIns="0" bIns="0" rtlCol="0">
                <a:spAutoFit/>
              </a:bodyPr>
              <a:lstStyle/>
              <a:p>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3</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3</m:t>
                        </m:r>
                        <m:r>
                          <a:rPr lang="en-US" i="1">
                            <a:latin typeface="Cambria Math" panose="02040503050406030204" pitchFamily="18" charset="0"/>
                          </a:rPr>
                          <m:t>2</m:t>
                        </m:r>
                      </m:sub>
                    </m:sSub>
                    <m:r>
                      <a:rPr lang="en-US" b="0" i="1" smtClean="0">
                        <a:latin typeface="Cambria Math" panose="02040503050406030204" pitchFamily="18" charset="0"/>
                      </a:rPr>
                      <m:t>)</m:t>
                    </m:r>
                  </m:oMath>
                </a14:m>
                <a:r>
                  <a:rPr lang="en-US" dirty="0" smtClean="0"/>
                  <a:t> </a:t>
                </a:r>
              </a:p>
            </p:txBody>
          </p:sp>
        </mc:Choice>
        <mc:Fallback xmlns="">
          <p:sp>
            <p:nvSpPr>
              <p:cNvPr id="30" name="TextBox 29"/>
              <p:cNvSpPr txBox="1">
                <a:spLocks noRot="1" noChangeAspect="1" noMove="1" noResize="1" noEditPoints="1" noAdjustHandles="1" noChangeArrowheads="1" noChangeShapeType="1" noTextEdit="1"/>
              </p:cNvSpPr>
              <p:nvPr/>
            </p:nvSpPr>
            <p:spPr>
              <a:xfrm>
                <a:off x="6318098" y="3983807"/>
                <a:ext cx="4430828" cy="391133"/>
              </a:xfrm>
              <a:prstGeom prst="rect">
                <a:avLst/>
              </a:prstGeom>
              <a:blipFill rotWithShape="0">
                <a:blip r:embed="rId20"/>
                <a:stretch>
                  <a:fillRect l="-1788" r="-413" b="-140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6318098" y="4877915"/>
                <a:ext cx="7180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rPr>
                        <m:t>=0</m:t>
                      </m:r>
                    </m:oMath>
                  </m:oMathPara>
                </a14:m>
                <a:endParaRPr lang="en-US" dirty="0" smtClean="0"/>
              </a:p>
            </p:txBody>
          </p:sp>
        </mc:Choice>
        <mc:Fallback xmlns="">
          <p:sp>
            <p:nvSpPr>
              <p:cNvPr id="31" name="TextBox 30"/>
              <p:cNvSpPr txBox="1">
                <a:spLocks noRot="1" noChangeAspect="1" noMove="1" noResize="1" noEditPoints="1" noAdjustHandles="1" noChangeArrowheads="1" noChangeShapeType="1" noTextEdit="1"/>
              </p:cNvSpPr>
              <p:nvPr/>
            </p:nvSpPr>
            <p:spPr>
              <a:xfrm>
                <a:off x="6318098" y="4877915"/>
                <a:ext cx="718081" cy="276999"/>
              </a:xfrm>
              <a:prstGeom prst="rect">
                <a:avLst/>
              </a:prstGeom>
              <a:blipFill rotWithShape="0">
                <a:blip r:embed="rId21"/>
                <a:stretch>
                  <a:fillRect l="-4237" r="-7627"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6355031" y="4396465"/>
                <a:ext cx="4408258" cy="391133"/>
              </a:xfrm>
              <a:prstGeom prst="rect">
                <a:avLst/>
              </a:prstGeom>
              <a:noFill/>
            </p:spPr>
            <p:txBody>
              <a:bodyPr wrap="none" lIns="0" tIns="0" rIns="0" bIns="0" rtlCol="0">
                <a:spAutoFit/>
              </a:bodyPr>
              <a:lstStyle/>
              <a:p>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31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32</m:t>
                        </m:r>
                      </m:sub>
                    </m:sSub>
                    <m:r>
                      <a:rPr lang="en-US" i="1">
                        <a:latin typeface="Cambria Math" panose="02040503050406030204" pitchFamily="18" charset="0"/>
                      </a:rPr>
                      <m:t>)</m:t>
                    </m:r>
                  </m:oMath>
                </a14:m>
                <a:r>
                  <a:rPr lang="en-US" dirty="0" smtClean="0"/>
                  <a:t> </a:t>
                </a:r>
              </a:p>
            </p:txBody>
          </p:sp>
        </mc:Choice>
        <mc:Fallback xmlns="">
          <p:sp>
            <p:nvSpPr>
              <p:cNvPr id="32" name="TextBox 31"/>
              <p:cNvSpPr txBox="1">
                <a:spLocks noRot="1" noChangeAspect="1" noMove="1" noResize="1" noEditPoints="1" noAdjustHandles="1" noChangeArrowheads="1" noChangeShapeType="1" noTextEdit="1"/>
              </p:cNvSpPr>
              <p:nvPr/>
            </p:nvSpPr>
            <p:spPr>
              <a:xfrm>
                <a:off x="6355031" y="4396465"/>
                <a:ext cx="4408258" cy="391133"/>
              </a:xfrm>
              <a:prstGeom prst="rect">
                <a:avLst/>
              </a:prstGeom>
              <a:blipFill rotWithShape="0">
                <a:blip r:embed="rId22"/>
                <a:stretch>
                  <a:fillRect l="-1381" r="-414" b="-15625"/>
                </a:stretch>
              </a:blipFill>
            </p:spPr>
            <p:txBody>
              <a:bodyPr/>
              <a:lstStyle/>
              <a:p>
                <a:r>
                  <a:rPr lang="en-US">
                    <a:noFill/>
                  </a:rPr>
                  <a:t> </a:t>
                </a:r>
              </a:p>
            </p:txBody>
          </p:sp>
        </mc:Fallback>
      </mc:AlternateContent>
    </p:spTree>
    <p:extLst>
      <p:ext uri="{BB962C8B-B14F-4D97-AF65-F5344CB8AC3E}">
        <p14:creationId xmlns:p14="http://schemas.microsoft.com/office/powerpoint/2010/main" val="4247781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8537" y="214410"/>
            <a:ext cx="10753521" cy="523220"/>
          </a:xfrm>
          <a:prstGeom prst="rect">
            <a:avLst/>
          </a:prstGeom>
          <a:noFill/>
        </p:spPr>
        <p:txBody>
          <a:bodyPr wrap="none" rtlCol="0">
            <a:spAutoFit/>
          </a:bodyPr>
          <a:lstStyle/>
          <a:p>
            <a:r>
              <a:rPr lang="en-US" sz="2800" dirty="0" smtClean="0"/>
              <a:t>Conditions that guarantee each job is in Case 3 or 4 for any permutation:</a:t>
            </a:r>
            <a:endParaRPr lang="en-US" sz="2800" dirty="0"/>
          </a:p>
        </p:txBody>
      </p:sp>
      <mc:AlternateContent xmlns:mc="http://schemas.openxmlformats.org/markup-compatibility/2006" xmlns:a14="http://schemas.microsoft.com/office/drawing/2010/main">
        <mc:Choice Requires="a14">
          <p:sp>
            <p:nvSpPr>
              <p:cNvPr id="3" name="TextBox 2"/>
              <p:cNvSpPr txBox="1"/>
              <p:nvPr/>
            </p:nvSpPr>
            <p:spPr>
              <a:xfrm>
                <a:off x="359366" y="3683376"/>
                <a:ext cx="2904513" cy="369332"/>
              </a:xfrm>
              <a:prstGeom prst="rect">
                <a:avLst/>
              </a:prstGeom>
              <a:noFill/>
            </p:spPr>
            <p:txBody>
              <a:bodyPr wrap="none" rtlCol="0">
                <a:spAutoFit/>
              </a:bodyPr>
              <a:lstStyle/>
              <a:p>
                <a:r>
                  <a:rPr lang="en-US" dirty="0" smtClean="0"/>
                  <a:t>Case 3: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m:t>
                        </m:r>
                      </m:sub>
                    </m:sSub>
                  </m:oMath>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359366" y="3683376"/>
                <a:ext cx="2904513" cy="369332"/>
              </a:xfrm>
              <a:prstGeom prst="rect">
                <a:avLst/>
              </a:prstGeom>
              <a:blipFill rotWithShape="0">
                <a:blip r:embed="rId2"/>
                <a:stretch>
                  <a:fillRect l="-1891"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85837" y="2064002"/>
                <a:ext cx="2403415" cy="369332"/>
              </a:xfrm>
              <a:prstGeom prst="rect">
                <a:avLst/>
              </a:prstGeom>
              <a:noFill/>
            </p:spPr>
            <p:txBody>
              <a:bodyPr wrap="none" rtlCol="0">
                <a:spAutoFit/>
              </a:bodyPr>
              <a:lstStyle/>
              <a:p>
                <a:r>
                  <a:rPr lang="en-US" dirty="0" smtClean="0"/>
                  <a:t>Case 4: </a:t>
                </a:r>
                <a14:m>
                  <m:oMath xmlns:m="http://schemas.openxmlformats.org/officeDocument/2006/math">
                    <m:r>
                      <a:rPr lang="en-US" b="0" i="0" smtClean="0">
                        <a:latin typeface="Cambria Math" panose="02040503050406030204" pitchFamily="18" charset="0"/>
                        <a:ea typeface="Cambria Math" panose="02040503050406030204" pitchFamily="18" charset="0"/>
                      </a:rPr>
                      <m:t>0</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oMath>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385837" y="2064002"/>
                <a:ext cx="2403415" cy="369332"/>
              </a:xfrm>
              <a:prstGeom prst="rect">
                <a:avLst/>
              </a:prstGeom>
              <a:blipFill rotWithShape="0">
                <a:blip r:embed="rId3"/>
                <a:stretch>
                  <a:fillRect l="-2025" t="-10000" b="-26667"/>
                </a:stretch>
              </a:blipFill>
            </p:spPr>
            <p:txBody>
              <a:bodyPr/>
              <a:lstStyle/>
              <a:p>
                <a:r>
                  <a:rPr lang="en-US">
                    <a:noFill/>
                  </a:rPr>
                  <a:t> </a:t>
                </a:r>
              </a:p>
            </p:txBody>
          </p:sp>
        </mc:Fallback>
      </mc:AlternateContent>
      <p:sp>
        <p:nvSpPr>
          <p:cNvPr id="6" name="Rectangle 5"/>
          <p:cNvSpPr/>
          <p:nvPr/>
        </p:nvSpPr>
        <p:spPr>
          <a:xfrm>
            <a:off x="3802129" y="2403199"/>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802128" y="2799439"/>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221230" y="2403199"/>
            <a:ext cx="1013460" cy="252919"/>
          </a:xfrm>
          <a:prstGeom prst="rect">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802128" y="2403199"/>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802128" y="2799439"/>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p:cNvSpPr txBox="1"/>
              <p:nvPr/>
            </p:nvSpPr>
            <p:spPr>
              <a:xfrm>
                <a:off x="3928194" y="2119962"/>
                <a:ext cx="1650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3928194" y="2119962"/>
                <a:ext cx="165045" cy="276999"/>
              </a:xfrm>
              <a:prstGeom prst="rect">
                <a:avLst/>
              </a:prstGeom>
              <a:blipFill rotWithShape="0">
                <a:blip r:embed="rId4"/>
                <a:stretch>
                  <a:fillRect l="-22222" r="-185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645437" y="2119961"/>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645437" y="2119961"/>
                <a:ext cx="186781" cy="276999"/>
              </a:xfrm>
              <a:prstGeom prst="rect">
                <a:avLst/>
              </a:prstGeom>
              <a:blipFill rotWithShape="0">
                <a:blip r:embed="rId5"/>
                <a:stretch>
                  <a:fillRect l="-19355" r="-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800949" y="2126799"/>
                <a:ext cx="6424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5800949" y="2126799"/>
                <a:ext cx="642484" cy="276999"/>
              </a:xfrm>
              <a:prstGeom prst="rect">
                <a:avLst/>
              </a:prstGeom>
              <a:blipFill rotWithShape="0">
                <a:blip r:embed="rId6"/>
                <a:stretch>
                  <a:fillRect l="-4762" r="-2857" b="-15556"/>
                </a:stretch>
              </a:blipFill>
            </p:spPr>
            <p:txBody>
              <a:bodyPr/>
              <a:lstStyle/>
              <a:p>
                <a:r>
                  <a:rPr lang="en-US">
                    <a:noFill/>
                  </a:rPr>
                  <a:t> </a:t>
                </a:r>
              </a:p>
            </p:txBody>
          </p:sp>
        </mc:Fallback>
      </mc:AlternateContent>
      <p:sp>
        <p:nvSpPr>
          <p:cNvPr id="14" name="Rectangle 13"/>
          <p:cNvSpPr/>
          <p:nvPr/>
        </p:nvSpPr>
        <p:spPr>
          <a:xfrm>
            <a:off x="4227042" y="2799438"/>
            <a:ext cx="1215849"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5240300" y="2113003"/>
                <a:ext cx="2270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5240300" y="2113003"/>
                <a:ext cx="227049" cy="276999"/>
              </a:xfrm>
              <a:prstGeom prst="rect">
                <a:avLst/>
              </a:prstGeom>
              <a:blipFill rotWithShape="0">
                <a:blip r:embed="rId7"/>
                <a:stretch>
                  <a:fillRect l="-27027" r="-8108"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4423127" y="3082222"/>
                <a:ext cx="2323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4423127" y="3082222"/>
                <a:ext cx="232371" cy="276999"/>
              </a:xfrm>
              <a:prstGeom prst="rect">
                <a:avLst/>
              </a:prstGeom>
              <a:blipFill rotWithShape="0">
                <a:blip r:embed="rId8"/>
                <a:stretch>
                  <a:fillRect l="-26316" r="-7895" b="-15556"/>
                </a:stretch>
              </a:blipFill>
            </p:spPr>
            <p:txBody>
              <a:bodyPr/>
              <a:lstStyle/>
              <a:p>
                <a:r>
                  <a:rPr lang="en-US">
                    <a:noFill/>
                  </a:rPr>
                  <a:t> </a:t>
                </a:r>
              </a:p>
            </p:txBody>
          </p:sp>
        </mc:Fallback>
      </mc:AlternateContent>
      <p:sp>
        <p:nvSpPr>
          <p:cNvPr id="17" name="Rectangle 16"/>
          <p:cNvSpPr/>
          <p:nvPr/>
        </p:nvSpPr>
        <p:spPr>
          <a:xfrm>
            <a:off x="5688343" y="2403798"/>
            <a:ext cx="392182" cy="2529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246718" y="2403198"/>
            <a:ext cx="205741"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466087" y="2403798"/>
            <a:ext cx="211121"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p:cNvSpPr txBox="1"/>
              <p:nvPr/>
            </p:nvSpPr>
            <p:spPr>
              <a:xfrm>
                <a:off x="1017077" y="2426608"/>
                <a:ext cx="14845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oMath>
                  </m:oMathPara>
                </a14:m>
                <a:endParaRPr lang="en-US" dirty="0" smtClean="0"/>
              </a:p>
            </p:txBody>
          </p:sp>
        </mc:Choice>
        <mc:Fallback xmlns="">
          <p:sp>
            <p:nvSpPr>
              <p:cNvPr id="20" name="TextBox 19"/>
              <p:cNvSpPr txBox="1">
                <a:spLocks noRot="1" noChangeAspect="1" noMove="1" noResize="1" noEditPoints="1" noAdjustHandles="1" noChangeArrowheads="1" noChangeShapeType="1" noTextEdit="1"/>
              </p:cNvSpPr>
              <p:nvPr/>
            </p:nvSpPr>
            <p:spPr>
              <a:xfrm>
                <a:off x="1017077" y="2426608"/>
                <a:ext cx="1484574" cy="276999"/>
              </a:xfrm>
              <a:prstGeom prst="rect">
                <a:avLst/>
              </a:prstGeom>
              <a:blipFill rotWithShape="0">
                <a:blip r:embed="rId9"/>
                <a:stretch>
                  <a:fillRect l="-2058" r="-1235"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964810" y="2703607"/>
                <a:ext cx="15131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𝑎</m:t>
                      </m:r>
                    </m:oMath>
                  </m:oMathPara>
                </a14:m>
                <a:endParaRPr lang="en-US" dirty="0" smtClean="0"/>
              </a:p>
            </p:txBody>
          </p:sp>
        </mc:Choice>
        <mc:Fallback xmlns="">
          <p:sp>
            <p:nvSpPr>
              <p:cNvPr id="21" name="TextBox 20"/>
              <p:cNvSpPr txBox="1">
                <a:spLocks noRot="1" noChangeAspect="1" noMove="1" noResize="1" noEditPoints="1" noAdjustHandles="1" noChangeArrowheads="1" noChangeShapeType="1" noTextEdit="1"/>
              </p:cNvSpPr>
              <p:nvPr/>
            </p:nvSpPr>
            <p:spPr>
              <a:xfrm>
                <a:off x="964810" y="2703607"/>
                <a:ext cx="1513107" cy="276999"/>
              </a:xfrm>
              <a:prstGeom prst="rect">
                <a:avLst/>
              </a:prstGeom>
              <a:blipFill rotWithShape="0">
                <a:blip r:embed="rId10"/>
                <a:stretch>
                  <a:fillRect l="-2016" r="-1613"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964810" y="2979173"/>
                <a:ext cx="11460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𝑎</m:t>
                      </m:r>
                    </m:oMath>
                  </m:oMathPara>
                </a14:m>
                <a:endParaRPr lang="en-US" dirty="0" smtClean="0"/>
              </a:p>
            </p:txBody>
          </p:sp>
        </mc:Choice>
        <mc:Fallback xmlns="">
          <p:sp>
            <p:nvSpPr>
              <p:cNvPr id="22" name="TextBox 21"/>
              <p:cNvSpPr txBox="1">
                <a:spLocks noRot="1" noChangeAspect="1" noMove="1" noResize="1" noEditPoints="1" noAdjustHandles="1" noChangeArrowheads="1" noChangeShapeType="1" noTextEdit="1"/>
              </p:cNvSpPr>
              <p:nvPr/>
            </p:nvSpPr>
            <p:spPr>
              <a:xfrm>
                <a:off x="964810" y="2979173"/>
                <a:ext cx="1146083" cy="276999"/>
              </a:xfrm>
              <a:prstGeom prst="rect">
                <a:avLst/>
              </a:prstGeom>
              <a:blipFill rotWithShape="0">
                <a:blip r:embed="rId11"/>
                <a:stretch>
                  <a:fillRect l="-2660" r="-2128" b="-15556"/>
                </a:stretch>
              </a:blipFill>
            </p:spPr>
            <p:txBody>
              <a:bodyPr/>
              <a:lstStyle/>
              <a:p>
                <a:r>
                  <a:rPr lang="en-US">
                    <a:noFill/>
                  </a:rPr>
                  <a:t> </a:t>
                </a:r>
              </a:p>
            </p:txBody>
          </p:sp>
        </mc:Fallback>
      </mc:AlternateContent>
      <p:sp>
        <p:nvSpPr>
          <p:cNvPr id="24" name="Rectangle 23"/>
          <p:cNvSpPr/>
          <p:nvPr/>
        </p:nvSpPr>
        <p:spPr>
          <a:xfrm>
            <a:off x="3802129" y="4018027"/>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802128" y="4414267"/>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221230" y="4018027"/>
            <a:ext cx="1013460" cy="252919"/>
          </a:xfrm>
          <a:prstGeom prst="rect">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802128" y="4018027"/>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802128" y="4414267"/>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p:cNvSpPr txBox="1"/>
              <p:nvPr/>
            </p:nvSpPr>
            <p:spPr>
              <a:xfrm>
                <a:off x="3928194" y="3734790"/>
                <a:ext cx="1650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3928194" y="3734790"/>
                <a:ext cx="165045" cy="276999"/>
              </a:xfrm>
              <a:prstGeom prst="rect">
                <a:avLst/>
              </a:prstGeom>
              <a:blipFill rotWithShape="0">
                <a:blip r:embed="rId12"/>
                <a:stretch>
                  <a:fillRect l="-22222" r="-185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4645437" y="3734789"/>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4645437" y="3734789"/>
                <a:ext cx="186781" cy="276999"/>
              </a:xfrm>
              <a:prstGeom prst="rect">
                <a:avLst/>
              </a:prstGeom>
              <a:blipFill rotWithShape="0">
                <a:blip r:embed="rId13"/>
                <a:stretch>
                  <a:fillRect l="-19355" r="-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5582334" y="3742226"/>
                <a:ext cx="6424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5582334" y="3742226"/>
                <a:ext cx="642484" cy="276999"/>
              </a:xfrm>
              <a:prstGeom prst="rect">
                <a:avLst/>
              </a:prstGeom>
              <a:blipFill rotWithShape="0">
                <a:blip r:embed="rId14"/>
                <a:stretch>
                  <a:fillRect l="-4762" r="-2857" b="-15556"/>
                </a:stretch>
              </a:blipFill>
            </p:spPr>
            <p:txBody>
              <a:bodyPr/>
              <a:lstStyle/>
              <a:p>
                <a:r>
                  <a:rPr lang="en-US">
                    <a:noFill/>
                  </a:rPr>
                  <a:t> </a:t>
                </a:r>
              </a:p>
            </p:txBody>
          </p:sp>
        </mc:Fallback>
      </mc:AlternateContent>
      <p:sp>
        <p:nvSpPr>
          <p:cNvPr id="32" name="Rectangle 31"/>
          <p:cNvSpPr/>
          <p:nvPr/>
        </p:nvSpPr>
        <p:spPr>
          <a:xfrm>
            <a:off x="4918462" y="4412663"/>
            <a:ext cx="307244"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227043" y="4414266"/>
            <a:ext cx="681992"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TextBox 33"/>
              <p:cNvSpPr txBox="1"/>
              <p:nvPr/>
            </p:nvSpPr>
            <p:spPr>
              <a:xfrm>
                <a:off x="5240300" y="3727831"/>
                <a:ext cx="2270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oMath>
                  </m:oMathPara>
                </a14:m>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5240300" y="3727831"/>
                <a:ext cx="227049" cy="276999"/>
              </a:xfrm>
              <a:prstGeom prst="rect">
                <a:avLst/>
              </a:prstGeom>
              <a:blipFill rotWithShape="0">
                <a:blip r:embed="rId15"/>
                <a:stretch>
                  <a:fillRect l="-27027" r="-8108"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4423127" y="4697050"/>
                <a:ext cx="2323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4423127" y="4697050"/>
                <a:ext cx="232371" cy="276999"/>
              </a:xfrm>
              <a:prstGeom prst="rect">
                <a:avLst/>
              </a:prstGeom>
              <a:blipFill rotWithShape="0">
                <a:blip r:embed="rId16"/>
                <a:stretch>
                  <a:fillRect l="-26316" r="-7895" b="-15556"/>
                </a:stretch>
              </a:blipFill>
            </p:spPr>
            <p:txBody>
              <a:bodyPr/>
              <a:lstStyle/>
              <a:p>
                <a:r>
                  <a:rPr lang="en-US">
                    <a:noFill/>
                  </a:rPr>
                  <a:t> </a:t>
                </a:r>
              </a:p>
            </p:txBody>
          </p:sp>
        </mc:Fallback>
      </mc:AlternateContent>
      <p:sp>
        <p:nvSpPr>
          <p:cNvPr id="36" name="Rectangle 35"/>
          <p:cNvSpPr/>
          <p:nvPr/>
        </p:nvSpPr>
        <p:spPr>
          <a:xfrm>
            <a:off x="5448495" y="4019225"/>
            <a:ext cx="392182" cy="2529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237291" y="4018026"/>
            <a:ext cx="205741"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231911" y="4406676"/>
            <a:ext cx="211121"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p:cNvSpPr txBox="1"/>
              <p:nvPr/>
            </p:nvSpPr>
            <p:spPr>
              <a:xfrm>
                <a:off x="609232" y="4023132"/>
                <a:ext cx="3127844" cy="391133"/>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r>
                      <a:rPr lang="en-US" b="0" i="1" smtClean="0">
                        <a:latin typeface="Cambria Math" panose="02040503050406030204" pitchFamily="18" charset="0"/>
                      </a:rPr>
                      <m:t>)</m:t>
                    </m:r>
                  </m:oMath>
                </a14:m>
                <a:r>
                  <a:rPr lang="en-US" dirty="0" smtClean="0"/>
                  <a:t> </a:t>
                </a:r>
              </a:p>
            </p:txBody>
          </p:sp>
        </mc:Choice>
        <mc:Fallback xmlns="">
          <p:sp>
            <p:nvSpPr>
              <p:cNvPr id="39" name="TextBox 38"/>
              <p:cNvSpPr txBox="1">
                <a:spLocks noRot="1" noChangeAspect="1" noMove="1" noResize="1" noEditPoints="1" noAdjustHandles="1" noChangeArrowheads="1" noChangeShapeType="1" noTextEdit="1"/>
              </p:cNvSpPr>
              <p:nvPr/>
            </p:nvSpPr>
            <p:spPr>
              <a:xfrm>
                <a:off x="609232" y="4023132"/>
                <a:ext cx="3127844" cy="391133"/>
              </a:xfrm>
              <a:prstGeom prst="rect">
                <a:avLst/>
              </a:prstGeom>
              <a:blipFill rotWithShape="0">
                <a:blip r:embed="rId17"/>
                <a:stretch>
                  <a:fillRect l="-1949" r="-1170" b="-140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540301" y="4848448"/>
                <a:ext cx="265232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e>
                      </m:d>
                    </m:oMath>
                  </m:oMathPara>
                </a14:m>
                <a:endParaRPr lang="en-US" dirty="0"/>
              </a:p>
            </p:txBody>
          </p:sp>
        </mc:Choice>
        <mc:Fallback xmlns="">
          <p:sp>
            <p:nvSpPr>
              <p:cNvPr id="40" name="TextBox 39"/>
              <p:cNvSpPr txBox="1">
                <a:spLocks noRot="1" noChangeAspect="1" noMove="1" noResize="1" noEditPoints="1" noAdjustHandles="1" noChangeArrowheads="1" noChangeShapeType="1" noTextEdit="1"/>
              </p:cNvSpPr>
              <p:nvPr/>
            </p:nvSpPr>
            <p:spPr>
              <a:xfrm>
                <a:off x="540301" y="4848448"/>
                <a:ext cx="2652329" cy="276999"/>
              </a:xfrm>
              <a:prstGeom prst="rect">
                <a:avLst/>
              </a:prstGeom>
              <a:blipFill rotWithShape="0">
                <a:blip r:embed="rId18"/>
                <a:stretch>
                  <a:fillRect l="-920"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591072" y="4404733"/>
                <a:ext cx="3156377" cy="391133"/>
              </a:xfrm>
              <a:prstGeom prst="rect">
                <a:avLst/>
              </a:prstGeom>
              <a:noFill/>
            </p:spPr>
            <p:txBody>
              <a:bodyPr wrap="none" lIns="0" tIns="0" rIns="0" bIns="0" rtlCol="0">
                <a:spAutoFit/>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r>
                      <a:rPr lang="en-US" i="1">
                        <a:latin typeface="Cambria Math" panose="02040503050406030204" pitchFamily="18" charset="0"/>
                      </a:rPr>
                      <m:t>)</m:t>
                    </m:r>
                  </m:oMath>
                </a14:m>
                <a:r>
                  <a:rPr lang="en-US" dirty="0" smtClean="0"/>
                  <a:t> </a:t>
                </a:r>
              </a:p>
            </p:txBody>
          </p:sp>
        </mc:Choice>
        <mc:Fallback xmlns="">
          <p:sp>
            <p:nvSpPr>
              <p:cNvPr id="41" name="TextBox 40"/>
              <p:cNvSpPr txBox="1">
                <a:spLocks noRot="1" noChangeAspect="1" noMove="1" noResize="1" noEditPoints="1" noAdjustHandles="1" noChangeArrowheads="1" noChangeShapeType="1" noTextEdit="1"/>
              </p:cNvSpPr>
              <p:nvPr/>
            </p:nvSpPr>
            <p:spPr>
              <a:xfrm>
                <a:off x="591072" y="4404733"/>
                <a:ext cx="3156377" cy="391133"/>
              </a:xfrm>
              <a:prstGeom prst="rect">
                <a:avLst/>
              </a:prstGeom>
              <a:blipFill rotWithShape="0">
                <a:blip r:embed="rId19"/>
                <a:stretch>
                  <a:fillRect l="-1931" r="-965" b="-140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3005799" y="1405966"/>
                <a:ext cx="27535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max</m:t>
                      </m:r>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rPr>
                        <m:t>min</m:t>
                      </m:r>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e>
                      </m:d>
                    </m:oMath>
                  </m:oMathPara>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3005799" y="1405966"/>
                <a:ext cx="2753574" cy="276999"/>
              </a:xfrm>
              <a:prstGeom prst="rect">
                <a:avLst/>
              </a:prstGeom>
              <a:blipFill rotWithShape="0">
                <a:blip r:embed="rId20"/>
                <a:stretch>
                  <a:fillRect l="-885"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945147" y="1359799"/>
                <a:ext cx="2017091" cy="369332"/>
              </a:xfrm>
              <a:prstGeom prst="rect">
                <a:avLst/>
              </a:prstGeom>
              <a:noFill/>
            </p:spPr>
            <p:txBody>
              <a:bodyPr wrap="none" rtlCol="0">
                <a:spAutoFit/>
              </a:bodyPr>
              <a:lstStyle/>
              <a:p>
                <a:r>
                  <a:rPr lang="en-US" dirty="0" smtClean="0"/>
                  <a:t>For some integer </a:t>
                </a:r>
                <a14:m>
                  <m:oMath xmlns:m="http://schemas.openxmlformats.org/officeDocument/2006/math">
                    <m:r>
                      <a:rPr lang="en-US" i="1">
                        <a:latin typeface="Cambria Math" panose="02040503050406030204" pitchFamily="18" charset="0"/>
                        <a:ea typeface="Cambria Math" panose="02040503050406030204" pitchFamily="18" charset="0"/>
                      </a:rPr>
                      <m:t>𝑏</m:t>
                    </m:r>
                  </m:oMath>
                </a14:m>
                <a:r>
                  <a:rPr lang="en-US" dirty="0" smtClean="0"/>
                  <a:t>:</a:t>
                </a:r>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945147" y="1359799"/>
                <a:ext cx="2017091" cy="369332"/>
              </a:xfrm>
              <a:prstGeom prst="rect">
                <a:avLst/>
              </a:prstGeom>
              <a:blipFill rotWithShape="0">
                <a:blip r:embed="rId21"/>
                <a:stretch>
                  <a:fillRect l="-2417" t="-8197" r="-1511" b="-24590"/>
                </a:stretch>
              </a:blipFill>
            </p:spPr>
            <p:txBody>
              <a:bodyPr/>
              <a:lstStyle/>
              <a:p>
                <a:r>
                  <a:rPr lang="en-US">
                    <a:noFill/>
                  </a:rPr>
                  <a:t> </a:t>
                </a:r>
              </a:p>
            </p:txBody>
          </p:sp>
        </mc:Fallback>
      </mc:AlternateContent>
      <p:sp>
        <p:nvSpPr>
          <p:cNvPr id="44" name="Rectangle 43"/>
          <p:cNvSpPr/>
          <p:nvPr/>
        </p:nvSpPr>
        <p:spPr>
          <a:xfrm>
            <a:off x="7810833" y="4018026"/>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810832" y="4414266"/>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8229934" y="4018026"/>
            <a:ext cx="1013460" cy="252919"/>
          </a:xfrm>
          <a:prstGeom prst="rect">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7810832" y="4018026"/>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810832" y="4414266"/>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9" name="TextBox 48"/>
              <p:cNvSpPr txBox="1"/>
              <p:nvPr/>
            </p:nvSpPr>
            <p:spPr>
              <a:xfrm>
                <a:off x="7936898" y="3734789"/>
                <a:ext cx="1650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49" name="TextBox 48"/>
              <p:cNvSpPr txBox="1">
                <a:spLocks noRot="1" noChangeAspect="1" noMove="1" noResize="1" noEditPoints="1" noAdjustHandles="1" noChangeArrowheads="1" noChangeShapeType="1" noTextEdit="1"/>
              </p:cNvSpPr>
              <p:nvPr/>
            </p:nvSpPr>
            <p:spPr>
              <a:xfrm>
                <a:off x="7936898" y="3734789"/>
                <a:ext cx="165045" cy="276999"/>
              </a:xfrm>
              <a:prstGeom prst="rect">
                <a:avLst/>
              </a:prstGeom>
              <a:blipFill rotWithShape="0">
                <a:blip r:embed="rId22"/>
                <a:stretch>
                  <a:fillRect l="-22222" r="-185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8654141" y="3734788"/>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50" name="TextBox 49"/>
              <p:cNvSpPr txBox="1">
                <a:spLocks noRot="1" noChangeAspect="1" noMove="1" noResize="1" noEditPoints="1" noAdjustHandles="1" noChangeArrowheads="1" noChangeShapeType="1" noTextEdit="1"/>
              </p:cNvSpPr>
              <p:nvPr/>
            </p:nvSpPr>
            <p:spPr>
              <a:xfrm>
                <a:off x="8654141" y="3734788"/>
                <a:ext cx="186781" cy="276999"/>
              </a:xfrm>
              <a:prstGeom prst="rect">
                <a:avLst/>
              </a:prstGeom>
              <a:blipFill rotWithShape="0">
                <a:blip r:embed="rId23"/>
                <a:stretch>
                  <a:fillRect l="-20000" r="-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9591038" y="3742225"/>
                <a:ext cx="6424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oMath>
                  </m:oMathPara>
                </a14:m>
                <a:endParaRPr lang="en-US" dirty="0"/>
              </a:p>
            </p:txBody>
          </p:sp>
        </mc:Choice>
        <mc:Fallback xmlns="">
          <p:sp>
            <p:nvSpPr>
              <p:cNvPr id="51" name="TextBox 50"/>
              <p:cNvSpPr txBox="1">
                <a:spLocks noRot="1" noChangeAspect="1" noMove="1" noResize="1" noEditPoints="1" noAdjustHandles="1" noChangeArrowheads="1" noChangeShapeType="1" noTextEdit="1"/>
              </p:cNvSpPr>
              <p:nvPr/>
            </p:nvSpPr>
            <p:spPr>
              <a:xfrm>
                <a:off x="9591038" y="3742225"/>
                <a:ext cx="642484" cy="276999"/>
              </a:xfrm>
              <a:prstGeom prst="rect">
                <a:avLst/>
              </a:prstGeom>
              <a:blipFill rotWithShape="0">
                <a:blip r:embed="rId24"/>
                <a:stretch>
                  <a:fillRect l="-4717" r="-2830" b="-15556"/>
                </a:stretch>
              </a:blipFill>
            </p:spPr>
            <p:txBody>
              <a:bodyPr/>
              <a:lstStyle/>
              <a:p>
                <a:r>
                  <a:rPr lang="en-US">
                    <a:noFill/>
                  </a:rPr>
                  <a:t> </a:t>
                </a:r>
              </a:p>
            </p:txBody>
          </p:sp>
        </mc:Fallback>
      </mc:AlternateContent>
      <p:sp>
        <p:nvSpPr>
          <p:cNvPr id="52" name="Rectangle 51"/>
          <p:cNvSpPr/>
          <p:nvPr/>
        </p:nvSpPr>
        <p:spPr>
          <a:xfrm>
            <a:off x="8927166" y="4412662"/>
            <a:ext cx="307244"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8235747" y="4414265"/>
            <a:ext cx="681992"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4" name="TextBox 53"/>
              <p:cNvSpPr txBox="1"/>
              <p:nvPr/>
            </p:nvSpPr>
            <p:spPr>
              <a:xfrm>
                <a:off x="9070732" y="4706052"/>
                <a:ext cx="2270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oMath>
                  </m:oMathPara>
                </a14:m>
                <a:endParaRPr lang="en-US" dirty="0"/>
              </a:p>
            </p:txBody>
          </p:sp>
        </mc:Choice>
        <mc:Fallback xmlns="">
          <p:sp>
            <p:nvSpPr>
              <p:cNvPr id="54" name="TextBox 53"/>
              <p:cNvSpPr txBox="1">
                <a:spLocks noRot="1" noChangeAspect="1" noMove="1" noResize="1" noEditPoints="1" noAdjustHandles="1" noChangeArrowheads="1" noChangeShapeType="1" noTextEdit="1"/>
              </p:cNvSpPr>
              <p:nvPr/>
            </p:nvSpPr>
            <p:spPr>
              <a:xfrm>
                <a:off x="9070732" y="4706052"/>
                <a:ext cx="227049" cy="276999"/>
              </a:xfrm>
              <a:prstGeom prst="rect">
                <a:avLst/>
              </a:prstGeom>
              <a:blipFill rotWithShape="0">
                <a:blip r:embed="rId25"/>
                <a:stretch>
                  <a:fillRect l="-27027" r="-8108"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8431831" y="4697049"/>
                <a:ext cx="2323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8431831" y="4697049"/>
                <a:ext cx="232371" cy="276999"/>
              </a:xfrm>
              <a:prstGeom prst="rect">
                <a:avLst/>
              </a:prstGeom>
              <a:blipFill rotWithShape="0">
                <a:blip r:embed="rId26"/>
                <a:stretch>
                  <a:fillRect l="-26316" r="-10526" b="-15556"/>
                </a:stretch>
              </a:blipFill>
            </p:spPr>
            <p:txBody>
              <a:bodyPr/>
              <a:lstStyle/>
              <a:p>
                <a:r>
                  <a:rPr lang="en-US">
                    <a:noFill/>
                  </a:rPr>
                  <a:t> </a:t>
                </a:r>
              </a:p>
            </p:txBody>
          </p:sp>
        </mc:Fallback>
      </mc:AlternateContent>
      <p:sp>
        <p:nvSpPr>
          <p:cNvPr id="56" name="Rectangle 55"/>
          <p:cNvSpPr/>
          <p:nvPr/>
        </p:nvSpPr>
        <p:spPr>
          <a:xfrm>
            <a:off x="9457199" y="4019224"/>
            <a:ext cx="392182" cy="2529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9241725" y="4409228"/>
            <a:ext cx="205741"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9241725" y="4022049"/>
            <a:ext cx="211121"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9" name="TextBox 58"/>
              <p:cNvSpPr txBox="1"/>
              <p:nvPr/>
            </p:nvSpPr>
            <p:spPr>
              <a:xfrm>
                <a:off x="3964798" y="1734481"/>
                <a:ext cx="3112455" cy="369332"/>
              </a:xfrm>
              <a:prstGeom prst="rect">
                <a:avLst/>
              </a:prstGeom>
              <a:noFill/>
            </p:spPr>
            <p:txBody>
              <a:bodyPr wrap="none" rtlCol="0">
                <a:spAutoFit/>
              </a:bodyPr>
              <a:lstStyle/>
              <a:p>
                <a:r>
                  <a:rPr lang="en-US" dirty="0" smtClean="0"/>
                  <a:t>Case 4 can put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oMath>
                </a14:m>
                <a:r>
                  <a:rPr lang="en-US" dirty="0" smtClean="0"/>
                  <a:t> on Machine 1</a:t>
                </a:r>
                <a:endParaRPr lang="en-US" dirty="0"/>
              </a:p>
            </p:txBody>
          </p:sp>
        </mc:Choice>
        <mc:Fallback xmlns="">
          <p:sp>
            <p:nvSpPr>
              <p:cNvPr id="59" name="TextBox 58"/>
              <p:cNvSpPr txBox="1">
                <a:spLocks noRot="1" noChangeAspect="1" noMove="1" noResize="1" noEditPoints="1" noAdjustHandles="1" noChangeArrowheads="1" noChangeShapeType="1" noTextEdit="1"/>
              </p:cNvSpPr>
              <p:nvPr/>
            </p:nvSpPr>
            <p:spPr>
              <a:xfrm>
                <a:off x="3964798" y="1734481"/>
                <a:ext cx="3112455" cy="369332"/>
              </a:xfrm>
              <a:prstGeom prst="rect">
                <a:avLst/>
              </a:prstGeom>
              <a:blipFill rotWithShape="0">
                <a:blip r:embed="rId27"/>
                <a:stretch>
                  <a:fillRect l="-1566" t="-10000" r="-58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7678182" y="3333121"/>
                <a:ext cx="3112455" cy="369332"/>
              </a:xfrm>
              <a:prstGeom prst="rect">
                <a:avLst/>
              </a:prstGeom>
              <a:noFill/>
            </p:spPr>
            <p:txBody>
              <a:bodyPr wrap="none" rtlCol="0">
                <a:spAutoFit/>
              </a:bodyPr>
              <a:lstStyle/>
              <a:p>
                <a:r>
                  <a:rPr lang="en-US" dirty="0" smtClean="0"/>
                  <a:t>Case 3 can put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oMath>
                </a14:m>
                <a:r>
                  <a:rPr lang="en-US" dirty="0" smtClean="0"/>
                  <a:t> on Machine 2</a:t>
                </a:r>
                <a:endParaRPr lang="en-US" dirty="0"/>
              </a:p>
            </p:txBody>
          </p:sp>
        </mc:Choice>
        <mc:Fallback xmlns="">
          <p:sp>
            <p:nvSpPr>
              <p:cNvPr id="60" name="TextBox 59"/>
              <p:cNvSpPr txBox="1">
                <a:spLocks noRot="1" noChangeAspect="1" noMove="1" noResize="1" noEditPoints="1" noAdjustHandles="1" noChangeArrowheads="1" noChangeShapeType="1" noTextEdit="1"/>
              </p:cNvSpPr>
              <p:nvPr/>
            </p:nvSpPr>
            <p:spPr>
              <a:xfrm>
                <a:off x="7678182" y="3333121"/>
                <a:ext cx="3112455" cy="369332"/>
              </a:xfrm>
              <a:prstGeom prst="rect">
                <a:avLst/>
              </a:prstGeom>
              <a:blipFill rotWithShape="0">
                <a:blip r:embed="rId28"/>
                <a:stretch>
                  <a:fillRect l="-1765" t="-10000" r="-588" b="-26667"/>
                </a:stretch>
              </a:blipFill>
            </p:spPr>
            <p:txBody>
              <a:bodyPr/>
              <a:lstStyle/>
              <a:p>
                <a:r>
                  <a:rPr lang="en-US">
                    <a:noFill/>
                  </a:rPr>
                  <a:t> </a:t>
                </a:r>
              </a:p>
            </p:txBody>
          </p:sp>
        </mc:Fallback>
      </mc:AlternateContent>
      <p:sp>
        <p:nvSpPr>
          <p:cNvPr id="61" name="Rectangle 60"/>
          <p:cNvSpPr/>
          <p:nvPr/>
        </p:nvSpPr>
        <p:spPr>
          <a:xfrm>
            <a:off x="7788236" y="2432241"/>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7788235" y="2828481"/>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8207337" y="2432241"/>
            <a:ext cx="1013460" cy="252919"/>
          </a:xfrm>
          <a:prstGeom prst="rect">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7788235" y="2432241"/>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7788235" y="2828481"/>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6" name="TextBox 65"/>
              <p:cNvSpPr txBox="1"/>
              <p:nvPr/>
            </p:nvSpPr>
            <p:spPr>
              <a:xfrm>
                <a:off x="7914301" y="2149004"/>
                <a:ext cx="1650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66" name="TextBox 65"/>
              <p:cNvSpPr txBox="1">
                <a:spLocks noRot="1" noChangeAspect="1" noMove="1" noResize="1" noEditPoints="1" noAdjustHandles="1" noChangeArrowheads="1" noChangeShapeType="1" noTextEdit="1"/>
              </p:cNvSpPr>
              <p:nvPr/>
            </p:nvSpPr>
            <p:spPr>
              <a:xfrm>
                <a:off x="7914301" y="2149004"/>
                <a:ext cx="165045" cy="276999"/>
              </a:xfrm>
              <a:prstGeom prst="rect">
                <a:avLst/>
              </a:prstGeom>
              <a:blipFill rotWithShape="0">
                <a:blip r:embed="rId29"/>
                <a:stretch>
                  <a:fillRect l="-22222" r="-185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p:cNvSpPr txBox="1"/>
              <p:nvPr/>
            </p:nvSpPr>
            <p:spPr>
              <a:xfrm>
                <a:off x="8631544" y="2149003"/>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67" name="TextBox 66"/>
              <p:cNvSpPr txBox="1">
                <a:spLocks noRot="1" noChangeAspect="1" noMove="1" noResize="1" noEditPoints="1" noAdjustHandles="1" noChangeArrowheads="1" noChangeShapeType="1" noTextEdit="1"/>
              </p:cNvSpPr>
              <p:nvPr/>
            </p:nvSpPr>
            <p:spPr>
              <a:xfrm>
                <a:off x="8631544" y="2149003"/>
                <a:ext cx="186781" cy="276999"/>
              </a:xfrm>
              <a:prstGeom prst="rect">
                <a:avLst/>
              </a:prstGeom>
              <a:blipFill rotWithShape="0">
                <a:blip r:embed="rId30"/>
                <a:stretch>
                  <a:fillRect l="-19355" r="-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p:cNvSpPr txBox="1"/>
              <p:nvPr/>
            </p:nvSpPr>
            <p:spPr>
              <a:xfrm>
                <a:off x="9787056" y="2155841"/>
                <a:ext cx="6424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oMath>
                  </m:oMathPara>
                </a14:m>
                <a:endParaRPr lang="en-US" dirty="0"/>
              </a:p>
            </p:txBody>
          </p:sp>
        </mc:Choice>
        <mc:Fallback xmlns="">
          <p:sp>
            <p:nvSpPr>
              <p:cNvPr id="68" name="TextBox 67"/>
              <p:cNvSpPr txBox="1">
                <a:spLocks noRot="1" noChangeAspect="1" noMove="1" noResize="1" noEditPoints="1" noAdjustHandles="1" noChangeArrowheads="1" noChangeShapeType="1" noTextEdit="1"/>
              </p:cNvSpPr>
              <p:nvPr/>
            </p:nvSpPr>
            <p:spPr>
              <a:xfrm>
                <a:off x="9787056" y="2155841"/>
                <a:ext cx="642484" cy="276999"/>
              </a:xfrm>
              <a:prstGeom prst="rect">
                <a:avLst/>
              </a:prstGeom>
              <a:blipFill rotWithShape="0">
                <a:blip r:embed="rId31"/>
                <a:stretch>
                  <a:fillRect l="-4717" r="-2830" b="-15556"/>
                </a:stretch>
              </a:blipFill>
            </p:spPr>
            <p:txBody>
              <a:bodyPr/>
              <a:lstStyle/>
              <a:p>
                <a:r>
                  <a:rPr lang="en-US">
                    <a:noFill/>
                  </a:rPr>
                  <a:t> </a:t>
                </a:r>
              </a:p>
            </p:txBody>
          </p:sp>
        </mc:Fallback>
      </mc:AlternateContent>
      <p:sp>
        <p:nvSpPr>
          <p:cNvPr id="69" name="Rectangle 68"/>
          <p:cNvSpPr/>
          <p:nvPr/>
        </p:nvSpPr>
        <p:spPr>
          <a:xfrm>
            <a:off x="8213150" y="2828480"/>
            <a:ext cx="1007648"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0" name="TextBox 69"/>
              <p:cNvSpPr txBox="1"/>
              <p:nvPr/>
            </p:nvSpPr>
            <p:spPr>
              <a:xfrm>
                <a:off x="9199489" y="3115119"/>
                <a:ext cx="2270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oMath>
                  </m:oMathPara>
                </a14:m>
                <a:endParaRPr lang="en-US" dirty="0"/>
              </a:p>
            </p:txBody>
          </p:sp>
        </mc:Choice>
        <mc:Fallback xmlns="">
          <p:sp>
            <p:nvSpPr>
              <p:cNvPr id="70" name="TextBox 69"/>
              <p:cNvSpPr txBox="1">
                <a:spLocks noRot="1" noChangeAspect="1" noMove="1" noResize="1" noEditPoints="1" noAdjustHandles="1" noChangeArrowheads="1" noChangeShapeType="1" noTextEdit="1"/>
              </p:cNvSpPr>
              <p:nvPr/>
            </p:nvSpPr>
            <p:spPr>
              <a:xfrm>
                <a:off x="9199489" y="3115119"/>
                <a:ext cx="227049" cy="276999"/>
              </a:xfrm>
              <a:prstGeom prst="rect">
                <a:avLst/>
              </a:prstGeom>
              <a:blipFill rotWithShape="0">
                <a:blip r:embed="rId32"/>
                <a:stretch>
                  <a:fillRect l="-27027" r="-10811"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p:cNvSpPr txBox="1"/>
              <p:nvPr/>
            </p:nvSpPr>
            <p:spPr>
              <a:xfrm>
                <a:off x="8409234" y="3111264"/>
                <a:ext cx="2323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oMath>
                  </m:oMathPara>
                </a14:m>
                <a:endParaRPr lang="en-US" dirty="0"/>
              </a:p>
            </p:txBody>
          </p:sp>
        </mc:Choice>
        <mc:Fallback xmlns="">
          <p:sp>
            <p:nvSpPr>
              <p:cNvPr id="71" name="TextBox 70"/>
              <p:cNvSpPr txBox="1">
                <a:spLocks noRot="1" noChangeAspect="1" noMove="1" noResize="1" noEditPoints="1" noAdjustHandles="1" noChangeArrowheads="1" noChangeShapeType="1" noTextEdit="1"/>
              </p:cNvSpPr>
              <p:nvPr/>
            </p:nvSpPr>
            <p:spPr>
              <a:xfrm>
                <a:off x="8409234" y="3111264"/>
                <a:ext cx="232371" cy="276999"/>
              </a:xfrm>
              <a:prstGeom prst="rect">
                <a:avLst/>
              </a:prstGeom>
              <a:blipFill rotWithShape="0">
                <a:blip r:embed="rId33"/>
                <a:stretch>
                  <a:fillRect l="-25641" r="-7692" b="-15217"/>
                </a:stretch>
              </a:blipFill>
            </p:spPr>
            <p:txBody>
              <a:bodyPr/>
              <a:lstStyle/>
              <a:p>
                <a:r>
                  <a:rPr lang="en-US">
                    <a:noFill/>
                  </a:rPr>
                  <a:t> </a:t>
                </a:r>
              </a:p>
            </p:txBody>
          </p:sp>
        </mc:Fallback>
      </mc:AlternateContent>
      <p:sp>
        <p:nvSpPr>
          <p:cNvPr id="72" name="Rectangle 71"/>
          <p:cNvSpPr/>
          <p:nvPr/>
        </p:nvSpPr>
        <p:spPr>
          <a:xfrm>
            <a:off x="9674450" y="2432840"/>
            <a:ext cx="392182" cy="2529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9220797" y="2828794"/>
            <a:ext cx="205741"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9234410" y="2432840"/>
            <a:ext cx="428905"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6" name="TextBox 75"/>
              <p:cNvSpPr txBox="1"/>
              <p:nvPr/>
            </p:nvSpPr>
            <p:spPr>
              <a:xfrm>
                <a:off x="7629451" y="1755271"/>
                <a:ext cx="3112455" cy="369332"/>
              </a:xfrm>
              <a:prstGeom prst="rect">
                <a:avLst/>
              </a:prstGeom>
              <a:noFill/>
            </p:spPr>
            <p:txBody>
              <a:bodyPr wrap="none" rtlCol="0">
                <a:spAutoFit/>
              </a:bodyPr>
              <a:lstStyle/>
              <a:p>
                <a:r>
                  <a:rPr lang="en-US" dirty="0" smtClean="0"/>
                  <a:t>Case 4 can put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oMath>
                </a14:m>
                <a:r>
                  <a:rPr lang="en-US" dirty="0" smtClean="0"/>
                  <a:t> on Machine 2</a:t>
                </a:r>
                <a:endParaRPr lang="en-US" dirty="0"/>
              </a:p>
            </p:txBody>
          </p:sp>
        </mc:Choice>
        <mc:Fallback xmlns="">
          <p:sp>
            <p:nvSpPr>
              <p:cNvPr id="76" name="TextBox 75"/>
              <p:cNvSpPr txBox="1">
                <a:spLocks noRot="1" noChangeAspect="1" noMove="1" noResize="1" noEditPoints="1" noAdjustHandles="1" noChangeArrowheads="1" noChangeShapeType="1" noTextEdit="1"/>
              </p:cNvSpPr>
              <p:nvPr/>
            </p:nvSpPr>
            <p:spPr>
              <a:xfrm>
                <a:off x="7629451" y="1755271"/>
                <a:ext cx="3112455" cy="369332"/>
              </a:xfrm>
              <a:prstGeom prst="rect">
                <a:avLst/>
              </a:prstGeom>
              <a:blipFill rotWithShape="0">
                <a:blip r:embed="rId34"/>
                <a:stretch>
                  <a:fillRect l="-1765" t="-9836" r="-58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641023" y="820126"/>
                <a:ext cx="1347100" cy="369332"/>
              </a:xfrm>
              <a:prstGeom prst="rect">
                <a:avLst/>
              </a:prstGeom>
              <a:noFill/>
            </p:spPr>
            <p:txBody>
              <a:bodyPr wrap="none" rtlCol="0">
                <a:spAutoFit/>
              </a:bodyPr>
              <a:lstStyle/>
              <a:p>
                <a:r>
                  <a:rPr lang="en-US" dirty="0" smtClean="0"/>
                  <a:t>Make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oMath>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641023" y="820126"/>
                <a:ext cx="1347100" cy="369332"/>
              </a:xfrm>
              <a:prstGeom prst="rect">
                <a:avLst/>
              </a:prstGeom>
              <a:blipFill rotWithShape="0">
                <a:blip r:embed="rId35"/>
                <a:stretch>
                  <a:fillRect l="-3620"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481824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208537" y="214410"/>
                <a:ext cx="11565151" cy="1384995"/>
              </a:xfrm>
              <a:prstGeom prst="rect">
                <a:avLst/>
              </a:prstGeom>
              <a:noFill/>
            </p:spPr>
            <p:txBody>
              <a:bodyPr wrap="square" rtlCol="0">
                <a:spAutoFit/>
              </a:bodyPr>
              <a:lstStyle/>
              <a:p>
                <a:r>
                  <a:rPr lang="en-US" sz="2800" dirty="0" smtClean="0"/>
                  <a:t>Designing each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𝑙</m:t>
                        </m:r>
                      </m:e>
                      <m:sub>
                        <m:r>
                          <a:rPr lang="en-US" sz="2800" b="0" i="1" smtClean="0">
                            <a:latin typeface="Cambria Math" panose="02040503050406030204" pitchFamily="18" charset="0"/>
                          </a:rPr>
                          <m:t>𝑖</m:t>
                        </m:r>
                      </m:sub>
                    </m:sSub>
                  </m:oMath>
                </a14:m>
                <a:r>
                  <a:rPr lang="en-US" sz="2800" dirty="0" smtClean="0"/>
                  <a:t> so that last job has a distinct observable property if and only if the made partition makes the sum of the small leaves and root on either side = </a:t>
                </a:r>
                <a14:m>
                  <m:oMath xmlns:m="http://schemas.openxmlformats.org/officeDocument/2006/math">
                    <m:r>
                      <a:rPr lang="en-US" sz="2800" b="0" i="1" smtClean="0">
                        <a:latin typeface="Cambria Math" panose="02040503050406030204" pitchFamily="18" charset="0"/>
                      </a:rPr>
                      <m:t>𝐵</m:t>
                    </m:r>
                    <m:r>
                      <a:rPr lang="en-US" sz="2800" b="0" i="1" smtClean="0">
                        <a:latin typeface="Cambria Math" panose="02040503050406030204" pitchFamily="18" charset="0"/>
                      </a:rPr>
                      <m:t>=</m:t>
                    </m:r>
                    <m:nary>
                      <m:naryPr>
                        <m:chr m:val="∑"/>
                        <m:subHide m:val="on"/>
                        <m:supHide m:val="on"/>
                        <m:ctrlPr>
                          <a:rPr lang="en-US" sz="2800" b="0" i="1" smtClean="0">
                            <a:latin typeface="Cambria Math" panose="02040503050406030204" pitchFamily="18" charset="0"/>
                          </a:rPr>
                        </m:ctrlPr>
                      </m:naryP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𝑖</m:t>
                            </m:r>
                          </m:sub>
                        </m:sSub>
                      </m:e>
                    </m:nary>
                  </m:oMath>
                </a14:m>
                <a:r>
                  <a:rPr lang="en-US" sz="2800" dirty="0" smtClean="0"/>
                  <a:t> (Partition Problem). Or </a:t>
                </a:r>
                <a14:m>
                  <m:oMath xmlns:m="http://schemas.openxmlformats.org/officeDocument/2006/math">
                    <m:nary>
                      <m:naryPr>
                        <m:chr m:val="∑"/>
                        <m:subHide m:val="on"/>
                        <m:supHide m:val="on"/>
                        <m:ctrlPr>
                          <a:rPr lang="en-US" sz="2800" i="1">
                            <a:latin typeface="Cambria Math" panose="02040503050406030204" pitchFamily="18" charset="0"/>
                          </a:rPr>
                        </m:ctrlPr>
                      </m:naryPr>
                      <m:sub/>
                      <m:sup/>
                      <m:e>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i="1">
                                <a:latin typeface="Cambria Math" panose="02040503050406030204" pitchFamily="18" charset="0"/>
                              </a:rPr>
                              <m:t>𝑖</m:t>
                            </m:r>
                          </m:sub>
                        </m:sSub>
                      </m:e>
                    </m:nary>
                    <m:r>
                      <a:rPr lang="en-US" sz="2800" i="1" smtClean="0">
                        <a:latin typeface="Cambria Math" panose="02040503050406030204" pitchFamily="18" charset="0"/>
                        <a:ea typeface="Cambria Math" panose="02040503050406030204" pitchFamily="18" charset="0"/>
                      </a:rPr>
                      <m:t>≤</m:t>
                    </m:r>
                    <m:r>
                      <a:rPr lang="en-US" sz="2800" i="1" smtClean="0">
                        <a:latin typeface="Cambria Math" panose="02040503050406030204" pitchFamily="18" charset="0"/>
                        <a:ea typeface="Cambria Math" panose="02040503050406030204" pitchFamily="18" charset="0"/>
                      </a:rPr>
                      <m:t>𝜅</m:t>
                    </m:r>
                  </m:oMath>
                </a14:m>
                <a:r>
                  <a:rPr lang="en-US" sz="2800" dirty="0" smtClean="0"/>
                  <a:t> on one side (knapsack problem).</a:t>
                </a:r>
              </a:p>
            </p:txBody>
          </p:sp>
        </mc:Choice>
        <mc:Fallback xmlns="">
          <p:sp>
            <p:nvSpPr>
              <p:cNvPr id="2" name="TextBox 1"/>
              <p:cNvSpPr txBox="1">
                <a:spLocks noRot="1" noChangeAspect="1" noMove="1" noResize="1" noEditPoints="1" noAdjustHandles="1" noChangeArrowheads="1" noChangeShapeType="1" noTextEdit="1"/>
              </p:cNvSpPr>
              <p:nvPr/>
            </p:nvSpPr>
            <p:spPr>
              <a:xfrm>
                <a:off x="208537" y="214410"/>
                <a:ext cx="11565151" cy="1384995"/>
              </a:xfrm>
              <a:prstGeom prst="rect">
                <a:avLst/>
              </a:prstGeom>
              <a:blipFill rotWithShape="0">
                <a:blip r:embed="rId2"/>
                <a:stretch>
                  <a:fillRect l="-1054" t="-3965" r="-1792" b="-11894"/>
                </a:stretch>
              </a:blipFill>
            </p:spPr>
            <p:txBody>
              <a:bodyPr/>
              <a:lstStyle/>
              <a:p>
                <a:r>
                  <a:rPr lang="en-US">
                    <a:noFill/>
                  </a:rPr>
                  <a:t> </a:t>
                </a:r>
              </a:p>
            </p:txBody>
          </p:sp>
        </mc:Fallback>
      </mc:AlternateContent>
    </p:spTree>
    <p:extLst>
      <p:ext uri="{BB962C8B-B14F-4D97-AF65-F5344CB8AC3E}">
        <p14:creationId xmlns:p14="http://schemas.microsoft.com/office/powerpoint/2010/main" val="2890087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8301" y="310718"/>
            <a:ext cx="10605117" cy="5909310"/>
          </a:xfrm>
          <a:prstGeom prst="rect">
            <a:avLst/>
          </a:prstGeom>
          <a:noFill/>
        </p:spPr>
        <p:txBody>
          <a:bodyPr wrap="square" rtlCol="0">
            <a:spAutoFit/>
          </a:bodyPr>
          <a:lstStyle/>
          <a:p>
            <a:r>
              <a:rPr lang="en-US" u="sng" dirty="0" smtClean="0"/>
              <a:t>Feedback Node Set:</a:t>
            </a:r>
          </a:p>
          <a:p>
            <a:pPr marL="914400"/>
            <a:r>
              <a:rPr lang="en-US" dirty="0" smtClean="0"/>
              <a:t>If a node is decided to not be part of the set, then every directed cycle it is part of must have a node in the set.</a:t>
            </a:r>
          </a:p>
          <a:p>
            <a:pPr marL="914400"/>
            <a:endParaRPr lang="en-US" dirty="0"/>
          </a:p>
          <a:p>
            <a:r>
              <a:rPr lang="en-US" u="sng" dirty="0" smtClean="0"/>
              <a:t>Feedback Arc Set:</a:t>
            </a:r>
          </a:p>
          <a:p>
            <a:pPr marL="914400"/>
            <a:r>
              <a:rPr lang="en-US" dirty="0" smtClean="0"/>
              <a:t>If an arc </a:t>
            </a:r>
            <a:r>
              <a:rPr lang="en-US" dirty="0"/>
              <a:t>is decided to not be part of the set, then every directed cycle it is part of must have </a:t>
            </a:r>
            <a:r>
              <a:rPr lang="en-US" dirty="0" smtClean="0"/>
              <a:t>an arc </a:t>
            </a:r>
            <a:r>
              <a:rPr lang="en-US" dirty="0"/>
              <a:t>in the set.</a:t>
            </a:r>
          </a:p>
          <a:p>
            <a:pPr marL="914400"/>
            <a:endParaRPr lang="en-US" dirty="0" smtClean="0"/>
          </a:p>
          <a:p>
            <a:pPr>
              <a:tabLst>
                <a:tab pos="1314450" algn="l"/>
              </a:tabLst>
            </a:pPr>
            <a:r>
              <a:rPr lang="en-US" b="1" u="sng" dirty="0" smtClean="0"/>
              <a:t>Directed/Undirected Hamilton Circuit:</a:t>
            </a:r>
          </a:p>
          <a:p>
            <a:pPr marL="914400">
              <a:tabLst>
                <a:tab pos="1314450" algn="l"/>
              </a:tabLst>
            </a:pPr>
            <a:r>
              <a:rPr lang="en-US" dirty="0" smtClean="0"/>
              <a:t>If two arcs/edges with a shared node are decided to be part of the circuit, it determines which other arcs/edges can not be part of the circuit.</a:t>
            </a:r>
          </a:p>
          <a:p>
            <a:pPr marL="914400">
              <a:tabLst>
                <a:tab pos="1314450" algn="l"/>
              </a:tabLst>
            </a:pPr>
            <a:endParaRPr lang="en-US" dirty="0"/>
          </a:p>
          <a:p>
            <a:pPr>
              <a:tabLst>
                <a:tab pos="1314450" algn="l"/>
              </a:tabLst>
            </a:pPr>
            <a:r>
              <a:rPr lang="en-US" u="sng" dirty="0" smtClean="0"/>
              <a:t>Chromatic Number:</a:t>
            </a:r>
          </a:p>
          <a:p>
            <a:pPr marL="914400">
              <a:tabLst>
                <a:tab pos="1314450" algn="l"/>
              </a:tabLst>
            </a:pPr>
            <a:r>
              <a:rPr lang="en-US" dirty="0" smtClean="0"/>
              <a:t>If a node is decided to be a specific color, its neighbors can not be that color.</a:t>
            </a:r>
          </a:p>
          <a:p>
            <a:pPr marL="914400">
              <a:tabLst>
                <a:tab pos="1314450" algn="l"/>
              </a:tabLst>
            </a:pPr>
            <a:endParaRPr lang="en-US" dirty="0"/>
          </a:p>
          <a:p>
            <a:pPr>
              <a:tabLst>
                <a:tab pos="1314450" algn="l"/>
              </a:tabLst>
            </a:pPr>
            <a:r>
              <a:rPr lang="en-US" dirty="0" smtClean="0"/>
              <a:t>Clique Cover:</a:t>
            </a:r>
          </a:p>
          <a:p>
            <a:pPr marL="914400">
              <a:tabLst>
                <a:tab pos="1314450" algn="l"/>
              </a:tabLst>
            </a:pPr>
            <a:endParaRPr lang="en-US" u="sng" dirty="0"/>
          </a:p>
          <a:p>
            <a:pPr>
              <a:tabLst>
                <a:tab pos="1314450" algn="l"/>
              </a:tabLst>
            </a:pPr>
            <a:r>
              <a:rPr lang="en-US" b="1" u="sng" dirty="0" smtClean="0"/>
              <a:t>Exact Cover:</a:t>
            </a:r>
          </a:p>
          <a:p>
            <a:pPr marL="914400">
              <a:tabLst>
                <a:tab pos="1314450" algn="l"/>
              </a:tabLst>
            </a:pPr>
            <a:r>
              <a:rPr lang="en-US" dirty="0"/>
              <a:t>If a set is decided to be part of the </a:t>
            </a:r>
            <a:r>
              <a:rPr lang="en-US" dirty="0" smtClean="0"/>
              <a:t>covering, </a:t>
            </a:r>
            <a:r>
              <a:rPr lang="en-US" dirty="0"/>
              <a:t>it affects which other sets (no overlapping elements) must not be part of it</a:t>
            </a:r>
            <a:r>
              <a:rPr lang="en-US" dirty="0" smtClean="0"/>
              <a:t>. </a:t>
            </a:r>
            <a:r>
              <a:rPr lang="en-US" dirty="0"/>
              <a:t>If a set is decided not to be part of the covering, a subfamily of the sets that overlap with it must be part of the covering</a:t>
            </a:r>
            <a:r>
              <a:rPr lang="en-US" dirty="0" smtClean="0"/>
              <a:t>.</a:t>
            </a:r>
            <a:endParaRPr lang="en-US" dirty="0"/>
          </a:p>
        </p:txBody>
      </p:sp>
    </p:spTree>
    <p:extLst>
      <p:ext uri="{BB962C8B-B14F-4D97-AF65-F5344CB8AC3E}">
        <p14:creationId xmlns:p14="http://schemas.microsoft.com/office/powerpoint/2010/main" val="1880460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8301" y="310718"/>
            <a:ext cx="10605117" cy="5909310"/>
          </a:xfrm>
          <a:prstGeom prst="rect">
            <a:avLst/>
          </a:prstGeom>
          <a:noFill/>
        </p:spPr>
        <p:txBody>
          <a:bodyPr wrap="square" rtlCol="0">
            <a:spAutoFit/>
          </a:bodyPr>
          <a:lstStyle/>
          <a:p>
            <a:r>
              <a:rPr lang="en-US" b="1" u="sng" dirty="0" smtClean="0"/>
              <a:t>Hitting Set:</a:t>
            </a:r>
          </a:p>
          <a:p>
            <a:pPr marL="914400"/>
            <a:r>
              <a:rPr lang="en-US" dirty="0" smtClean="0"/>
              <a:t>If an element is decided to be in the hitting set, all elements that share a set with it must not be part of the hitting set.</a:t>
            </a:r>
          </a:p>
          <a:p>
            <a:endParaRPr lang="en-US" u="sng" dirty="0" smtClean="0"/>
          </a:p>
          <a:p>
            <a:r>
              <a:rPr lang="en-US" u="sng" dirty="0" smtClean="0"/>
              <a:t>Steiner Tree:</a:t>
            </a:r>
          </a:p>
          <a:p>
            <a:pPr marL="914400"/>
            <a:endParaRPr lang="en-US" dirty="0" smtClean="0"/>
          </a:p>
          <a:p>
            <a:endParaRPr lang="en-US" u="sng" dirty="0"/>
          </a:p>
          <a:p>
            <a:r>
              <a:rPr lang="en-US" u="sng" dirty="0" smtClean="0"/>
              <a:t>3-D Matching:</a:t>
            </a:r>
          </a:p>
          <a:p>
            <a:pPr marL="914400"/>
            <a:endParaRPr lang="en-US" dirty="0" smtClean="0"/>
          </a:p>
          <a:p>
            <a:endParaRPr lang="en-US" u="sng" dirty="0"/>
          </a:p>
          <a:p>
            <a:r>
              <a:rPr lang="en-US" u="sng" dirty="0" smtClean="0"/>
              <a:t>Knapsack:</a:t>
            </a:r>
          </a:p>
          <a:p>
            <a:pPr marL="914400"/>
            <a:endParaRPr lang="en-US" dirty="0" smtClean="0"/>
          </a:p>
          <a:p>
            <a:endParaRPr lang="en-US" u="sng" dirty="0"/>
          </a:p>
          <a:p>
            <a:r>
              <a:rPr lang="en-US" u="sng" dirty="0" smtClean="0"/>
              <a:t>Job Sequencing:</a:t>
            </a:r>
          </a:p>
          <a:p>
            <a:pPr marL="914400"/>
            <a:endParaRPr lang="en-US" dirty="0" smtClean="0"/>
          </a:p>
          <a:p>
            <a:endParaRPr lang="en-US" u="sng" dirty="0"/>
          </a:p>
          <a:p>
            <a:r>
              <a:rPr lang="en-US" u="sng" dirty="0" smtClean="0"/>
              <a:t>Partition:</a:t>
            </a:r>
          </a:p>
          <a:p>
            <a:pPr marL="914400"/>
            <a:endParaRPr lang="en-US" dirty="0" smtClean="0"/>
          </a:p>
          <a:p>
            <a:endParaRPr lang="en-US" u="sng" dirty="0"/>
          </a:p>
          <a:p>
            <a:r>
              <a:rPr lang="en-US" u="sng" dirty="0" smtClean="0"/>
              <a:t>Max Cut:</a:t>
            </a:r>
          </a:p>
          <a:p>
            <a:pPr marL="914400"/>
            <a:endParaRPr lang="en-US" dirty="0" smtClean="0"/>
          </a:p>
        </p:txBody>
      </p:sp>
    </p:spTree>
    <p:extLst>
      <p:ext uri="{BB962C8B-B14F-4D97-AF65-F5344CB8AC3E}">
        <p14:creationId xmlns:p14="http://schemas.microsoft.com/office/powerpoint/2010/main" val="11901704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639" y="177553"/>
            <a:ext cx="8383898" cy="769441"/>
          </a:xfrm>
          <a:prstGeom prst="rect">
            <a:avLst/>
          </a:prstGeom>
          <a:noFill/>
        </p:spPr>
        <p:txBody>
          <a:bodyPr wrap="none" rtlCol="0">
            <a:spAutoFit/>
          </a:bodyPr>
          <a:lstStyle/>
          <a:p>
            <a:r>
              <a:rPr lang="en-US" sz="4400" dirty="0" smtClean="0"/>
              <a:t>Problem Reduction for NP-hardness</a:t>
            </a:r>
            <a:endParaRPr lang="en-US" sz="4400" dirty="0"/>
          </a:p>
        </p:txBody>
      </p:sp>
      <mc:AlternateContent xmlns:mc="http://schemas.openxmlformats.org/markup-compatibility/2006" xmlns:a14="http://schemas.microsoft.com/office/drawing/2010/main">
        <mc:Choice Requires="a14">
          <p:sp>
            <p:nvSpPr>
              <p:cNvPr id="6" name="TextBox 5"/>
              <p:cNvSpPr txBox="1"/>
              <p:nvPr/>
            </p:nvSpPr>
            <p:spPr>
              <a:xfrm>
                <a:off x="527628" y="1027521"/>
                <a:ext cx="11055910" cy="923330"/>
              </a:xfrm>
              <a:prstGeom prst="rect">
                <a:avLst/>
              </a:prstGeom>
              <a:noFill/>
            </p:spPr>
            <p:txBody>
              <a:bodyPr wrap="square" rtlCol="0">
                <a:spAutoFit/>
              </a:bodyPr>
              <a:lstStyle/>
              <a:p>
                <a:r>
                  <a:rPr lang="en-US" dirty="0" smtClean="0"/>
                  <a:t>“</a:t>
                </a:r>
                <a14:m>
                  <m:oMath xmlns:m="http://schemas.openxmlformats.org/officeDocument/2006/math">
                    <m:r>
                      <a:rPr lang="en-US" i="1" smtClean="0">
                        <a:latin typeface="Cambria Math" panose="02040503050406030204" pitchFamily="18" charset="0"/>
                      </a:rPr>
                      <m:t>𝑃</m:t>
                    </m:r>
                    <m:r>
                      <a:rPr lang="en-US" b="0" i="1" smtClean="0">
                        <a:latin typeface="Cambria Math" panose="02040503050406030204" pitchFamily="18" charset="0"/>
                      </a:rPr>
                      <m:t>2</m:t>
                    </m:r>
                    <m:r>
                      <a:rPr lang="en-US" i="1" smtClean="0">
                        <a:latin typeface="Cambria Math" panose="02040503050406030204" pitchFamily="18" charset="0"/>
                      </a:rPr>
                      <m:t>|</m:t>
                    </m:r>
                    <m:r>
                      <m:rPr>
                        <m:sty m:val="p"/>
                      </m:rPr>
                      <a:rPr lang="en-US">
                        <a:latin typeface="Cambria Math" panose="02040503050406030204" pitchFamily="18" charset="0"/>
                      </a:rPr>
                      <m:t>pmtn</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r>
                      <a:rPr lang="en-US" i="1" smtClean="0">
                        <a:latin typeface="Cambria Math" panose="02040503050406030204" pitchFamily="18" charset="0"/>
                      </a:rPr>
                      <m:t> </m:t>
                    </m:r>
                    <m:r>
                      <a:rPr lang="en-US" i="1">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𝐶</m:t>
                            </m:r>
                          </m:e>
                          <m:sub>
                            <m:r>
                              <m:rPr>
                                <m:sty m:val="p"/>
                              </m:rPr>
                              <a:rPr lang="en-US">
                                <a:latin typeface="Cambria Math" panose="02040503050406030204" pitchFamily="18" charset="0"/>
                              </a:rPr>
                              <m:t>i</m:t>
                            </m:r>
                          </m:sub>
                        </m:sSub>
                      </m:e>
                    </m:nary>
                  </m:oMath>
                </a14:m>
                <a:r>
                  <a:rPr lang="en-US" dirty="0" smtClean="0"/>
                  <a:t>” was shown to be NP-complete from “2-Partition” in: </a:t>
                </a:r>
              </a:p>
              <a:p>
                <a:r>
                  <a:rPr lang="en-US" dirty="0" smtClean="0"/>
                  <a:t>	Du</a:t>
                </a:r>
                <a:r>
                  <a:rPr lang="en-US" dirty="0"/>
                  <a:t>, </a:t>
                </a:r>
                <a:r>
                  <a:rPr lang="en-US" dirty="0" err="1"/>
                  <a:t>Jianzhong</a:t>
                </a:r>
                <a:r>
                  <a:rPr lang="en-US" dirty="0"/>
                  <a:t>, Joseph Y-T. Leung, and Gilbert H. Young. "Minimizing mean flow time with release time </a:t>
                </a:r>
                <a:r>
                  <a:rPr lang="en-US" dirty="0" smtClean="0"/>
                  <a:t>	constraint</a:t>
                </a:r>
                <a:r>
                  <a:rPr lang="en-US" dirty="0"/>
                  <a:t>." </a:t>
                </a:r>
                <a:r>
                  <a:rPr lang="en-US" i="1" dirty="0"/>
                  <a:t>Theoretical Computer Science</a:t>
                </a:r>
                <a:r>
                  <a:rPr lang="en-US" dirty="0"/>
                  <a:t> 75.3 (1990): 347-355.</a:t>
                </a:r>
                <a:endParaRPr lang="en-US" dirty="0" smtClean="0"/>
              </a:p>
            </p:txBody>
          </p:sp>
        </mc:Choice>
        <mc:Fallback xmlns="">
          <p:sp>
            <p:nvSpPr>
              <p:cNvPr id="6" name="TextBox 5"/>
              <p:cNvSpPr txBox="1">
                <a:spLocks noRot="1" noChangeAspect="1" noMove="1" noResize="1" noEditPoints="1" noAdjustHandles="1" noChangeArrowheads="1" noChangeShapeType="1" noTextEdit="1"/>
              </p:cNvSpPr>
              <p:nvPr/>
            </p:nvSpPr>
            <p:spPr>
              <a:xfrm>
                <a:off x="527628" y="1027521"/>
                <a:ext cx="11055910" cy="923330"/>
              </a:xfrm>
              <a:prstGeom prst="rect">
                <a:avLst/>
              </a:prstGeom>
              <a:blipFill rotWithShape="0">
                <a:blip r:embed="rId2"/>
                <a:stretch>
                  <a:fillRect l="-496" t="-48344" b="-145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61639" y="2013217"/>
                <a:ext cx="5898474" cy="369332"/>
              </a:xfrm>
              <a:prstGeom prst="rect">
                <a:avLst/>
              </a:prstGeom>
              <a:noFill/>
            </p:spPr>
            <p:txBody>
              <a:bodyPr wrap="none" rtlCol="0">
                <a:spAutoFit/>
              </a:bodyPr>
              <a:lstStyle/>
              <a:p>
                <a:r>
                  <a:rPr lang="en-US" b="1" dirty="0" smtClean="0"/>
                  <a:t>Goal: </a:t>
                </a:r>
                <a:r>
                  <a:rPr lang="en-US" dirty="0" smtClean="0"/>
                  <a:t>Reduce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2|</m:t>
                    </m:r>
                    <m:r>
                      <m:rPr>
                        <m:sty m:val="p"/>
                      </m:rPr>
                      <a:rPr lang="en-US">
                        <a:latin typeface="Cambria Math" panose="02040503050406030204" pitchFamily="18" charset="0"/>
                      </a:rPr>
                      <m:t>pmtn</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r>
                      <a:rPr lang="en-US" i="1">
                        <a:latin typeface="Cambria Math" panose="02040503050406030204" pitchFamily="18" charset="0"/>
                      </a:rPr>
                      <m:t> |</m:t>
                    </m:r>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𝐶</m:t>
                            </m:r>
                          </m:e>
                          <m:sub>
                            <m:r>
                              <m:rPr>
                                <m:sty m:val="p"/>
                              </m:rPr>
                              <a:rPr lang="en-US">
                                <a:latin typeface="Cambria Math" panose="02040503050406030204" pitchFamily="18" charset="0"/>
                              </a:rPr>
                              <m:t>i</m:t>
                            </m:r>
                          </m:sub>
                        </m:sSub>
                      </m:e>
                    </m:nary>
                  </m:oMath>
                </a14:m>
                <a:r>
                  <a:rPr lang="en-US" dirty="0" smtClean="0"/>
                  <a:t>” to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m:rPr>
                        <m:sty m:val="p"/>
                      </m:rPr>
                      <a:rPr lang="en-US">
                        <a:latin typeface="Cambria Math" panose="02040503050406030204" pitchFamily="18" charset="0"/>
                      </a:rPr>
                      <m:t>pmtn</m:t>
                    </m:r>
                    <m:r>
                      <a:rPr lang="en-US" i="1">
                        <a:latin typeface="Cambria Math" panose="02040503050406030204" pitchFamily="18" charset="0"/>
                      </a:rPr>
                      <m:t>;</m:t>
                    </m:r>
                    <m:r>
                      <m:rPr>
                        <m:sty m:val="p"/>
                      </m:rPr>
                      <a:rPr lang="en-US">
                        <a:latin typeface="Cambria Math" panose="02040503050406030204" pitchFamily="18" charset="0"/>
                      </a:rPr>
                      <m:t>intrees</m:t>
                    </m:r>
                    <m:r>
                      <a:rPr lang="en-US" i="1">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𝐶</m:t>
                            </m:r>
                          </m:e>
                          <m:sub>
                            <m:r>
                              <m:rPr>
                                <m:sty m:val="p"/>
                              </m:rPr>
                              <a:rPr lang="en-US">
                                <a:latin typeface="Cambria Math" panose="02040503050406030204" pitchFamily="18" charset="0"/>
                              </a:rPr>
                              <m:t>i</m:t>
                            </m:r>
                          </m:sub>
                        </m:sSub>
                      </m:e>
                    </m:nary>
                  </m:oMath>
                </a14:m>
                <a:r>
                  <a:rPr lang="en-US" dirty="0" smtClean="0"/>
                  <a:t>”</a:t>
                </a:r>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461639" y="2013217"/>
                <a:ext cx="5898474" cy="369332"/>
              </a:xfrm>
              <a:prstGeom prst="rect">
                <a:avLst/>
              </a:prstGeom>
              <a:blipFill rotWithShape="0">
                <a:blip r:embed="rId3"/>
                <a:stretch>
                  <a:fillRect l="-931" t="-119672" r="-7135" b="-1836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61639" y="2382549"/>
                <a:ext cx="10864321" cy="369332"/>
              </a:xfrm>
              <a:prstGeom prst="rect">
                <a:avLst/>
              </a:prstGeom>
              <a:noFill/>
            </p:spPr>
            <p:txBody>
              <a:bodyPr wrap="none" rtlCol="0">
                <a:spAutoFit/>
              </a:bodyPr>
              <a:lstStyle/>
              <a:p>
                <a:r>
                  <a:rPr lang="en-US" b="1" dirty="0" smtClean="0"/>
                  <a:t>Idea (not yet proved): </a:t>
                </a:r>
                <a:r>
                  <a:rPr lang="en-US" dirty="0" smtClean="0"/>
                  <a:t>Structure an </a:t>
                </a:r>
                <a:r>
                  <a:rPr lang="en-US" dirty="0" err="1" smtClean="0"/>
                  <a:t>intree</a:t>
                </a:r>
                <a:r>
                  <a:rPr lang="en-US" dirty="0" smtClean="0"/>
                  <a:t> so that the root-task cannot start until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𝑖</m:t>
                        </m:r>
                      </m:sub>
                    </m:sSub>
                  </m:oMath>
                </a14:m>
                <a:r>
                  <a:rPr lang="en-US" dirty="0" smtClean="0"/>
                  <a:t> and has an execution time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𝑖</m:t>
                        </m:r>
                      </m:sub>
                    </m:sSub>
                  </m:oMath>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461639" y="2382549"/>
                <a:ext cx="10864321" cy="369332"/>
              </a:xfrm>
              <a:prstGeom prst="rect">
                <a:avLst/>
              </a:prstGeom>
              <a:blipFill rotWithShape="0">
                <a:blip r:embed="rId4"/>
                <a:stretch>
                  <a:fillRect l="-505"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291198" y="2751881"/>
                <a:ext cx="8202887" cy="3807453"/>
              </a:xfrm>
              <a:prstGeom prst="rect">
                <a:avLst/>
              </a:prstGeom>
              <a:noFill/>
            </p:spPr>
            <p:txBody>
              <a:bodyPr wrap="none" rtlCol="0">
                <a:spAutoFit/>
              </a:bodyPr>
              <a:lstStyle/>
              <a:p>
                <a:r>
                  <a:rPr lang="en-US" dirty="0" smtClean="0"/>
                  <a:t>Order and re-index the jobs by </a:t>
                </a:r>
                <a:r>
                  <a:rPr lang="en-US" dirty="0" err="1" smtClean="0"/>
                  <a:t>nondecreasing</a:t>
                </a:r>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oMath>
                </a14:m>
                <a:r>
                  <a:rPr lang="en-US" dirty="0" smtClean="0"/>
                  <a:t>.</a:t>
                </a:r>
              </a:p>
              <a:p>
                <a:r>
                  <a:rPr lang="en-US" dirty="0" smtClean="0"/>
                  <a:t>Turn each job </a:t>
                </a:r>
                <a14:m>
                  <m:oMath xmlns:m="http://schemas.openxmlformats.org/officeDocument/2006/math">
                    <m:r>
                      <a:rPr lang="en-US" b="0" i="1" smtClean="0">
                        <a:latin typeface="Cambria Math" panose="02040503050406030204" pitchFamily="18" charset="0"/>
                      </a:rPr>
                      <m:t>𝑖</m:t>
                    </m:r>
                  </m:oMath>
                </a14:m>
                <a:r>
                  <a:rPr lang="en-US" dirty="0" smtClean="0"/>
                  <a:t> into an </a:t>
                </a:r>
                <a:r>
                  <a:rPr lang="en-US" dirty="0" err="1" smtClean="0"/>
                  <a:t>intree</a:t>
                </a:r>
                <a:r>
                  <a:rPr lang="en-US" dirty="0" smtClean="0"/>
                  <a:t> with 1 root-task and </a:t>
                </a:r>
                <a14:m>
                  <m:oMath xmlns:m="http://schemas.openxmlformats.org/officeDocument/2006/math">
                    <m:r>
                      <a:rPr lang="en-US" i="1">
                        <a:latin typeface="Cambria Math" panose="02040503050406030204" pitchFamily="18" charset="0"/>
                      </a:rPr>
                      <m:t>𝑖</m:t>
                    </m:r>
                  </m:oMath>
                </a14:m>
                <a:r>
                  <a:rPr lang="en-US" dirty="0" smtClean="0"/>
                  <a:t> leaf-tasks which take precedence:</a:t>
                </a:r>
              </a:p>
              <a:p>
                <a:r>
                  <a:rPr lang="en-US" dirty="0"/>
                  <a:t>	</a:t>
                </a:r>
                <a:r>
                  <a:rPr lang="en-US" dirty="0" smtClean="0"/>
                  <a:t>The root-task has size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𝑖</m:t>
                        </m:r>
                      </m:sub>
                    </m:sSub>
                  </m:oMath>
                </a14:m>
                <a:endParaRPr lang="en-US" dirty="0" smtClean="0"/>
              </a:p>
              <a:p>
                <a:r>
                  <a:rPr lang="en-US" dirty="0"/>
                  <a:t>	</a:t>
                </a:r>
                <a:r>
                  <a:rPr lang="en-US" dirty="0" smtClean="0"/>
                  <a:t>1 leaf-task has size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oMath>
                </a14:m>
                <a:endParaRPr lang="en-US" dirty="0" smtClean="0"/>
              </a:p>
              <a:p>
                <a:r>
                  <a:rPr lang="en-US" dirty="0"/>
                  <a:t>	</a:t>
                </a:r>
                <a14:m>
                  <m:oMath xmlns:m="http://schemas.openxmlformats.org/officeDocument/2006/math">
                    <m:r>
                      <a:rPr lang="en-US" i="1">
                        <a:latin typeface="Cambria Math" panose="02040503050406030204" pitchFamily="18" charset="0"/>
                      </a:rPr>
                      <m:t>𝑖</m:t>
                    </m:r>
                    <m:r>
                      <a:rPr lang="en-US" b="0" i="1" smtClean="0">
                        <a:latin typeface="Cambria Math" panose="02040503050406030204" pitchFamily="18" charset="0"/>
                      </a:rPr>
                      <m:t>−1</m:t>
                    </m:r>
                  </m:oMath>
                </a14:m>
                <a:r>
                  <a:rPr lang="en-US" dirty="0" smtClean="0"/>
                  <a:t> leaf-tasks have size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r>
                          <a:rPr lang="en-US" b="0" i="1" smtClean="0">
                            <a:latin typeface="Cambria Math" panose="02040503050406030204" pitchFamily="18" charset="0"/>
                          </a:rPr>
                          <m:t>−1</m:t>
                        </m:r>
                      </m:sub>
                    </m:sSub>
                  </m:oMath>
                </a14:m>
                <a:endParaRPr lang="en-US" dirty="0" smtClean="0"/>
              </a:p>
              <a:p>
                <a:r>
                  <a:rPr lang="en-US" dirty="0" smtClean="0"/>
                  <a:t>1 Dummy job with </a:t>
                </a:r>
                <a:r>
                  <a:rPr lang="en-US" dirty="0"/>
                  <a:t>1 root-task and</a:t>
                </a:r>
                <a:r>
                  <a:rPr lang="en-US" dirty="0" smtClean="0"/>
                  <a:t>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+3</m:t>
                    </m:r>
                  </m:oMath>
                </a14:m>
                <a:r>
                  <a:rPr lang="en-US" dirty="0" smtClean="0"/>
                  <a:t> leaf-tasks:</a:t>
                </a:r>
              </a:p>
              <a:p>
                <a:r>
                  <a:rPr lang="en-US" dirty="0"/>
                  <a:t>	</a:t>
                </a:r>
                <a:r>
                  <a:rPr lang="en-US" dirty="0" smtClean="0"/>
                  <a:t>The root-task has size 0</a:t>
                </a:r>
              </a:p>
              <a:p>
                <a:r>
                  <a:rPr lang="en-US" dirty="0"/>
                  <a:t>	1</a:t>
                </a:r>
                <a:r>
                  <a:rPr lang="en-US" dirty="0" smtClean="0"/>
                  <a:t> leaf-task </a:t>
                </a:r>
                <a:r>
                  <a:rPr lang="en-US" dirty="0"/>
                  <a:t>has </a:t>
                </a:r>
                <a:r>
                  <a:rPr lang="en-US" dirty="0" smtClean="0"/>
                  <a:t>size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𝑛</m:t>
                        </m:r>
                      </m:sub>
                    </m:sSub>
                    <m:r>
                      <a:rPr lang="en-US" b="0" i="1" smtClean="0">
                        <a:latin typeface="Cambria Math" panose="02040503050406030204" pitchFamily="18" charset="0"/>
                      </a:rPr>
                      <m:t>+1+</m:t>
                    </m:r>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b="0" i="1" smtClean="0">
                                <a:latin typeface="Cambria Math" panose="02040503050406030204" pitchFamily="18" charset="0"/>
                              </a:rPr>
                              <m:t>𝑝</m:t>
                            </m:r>
                          </m:e>
                          <m:sub>
                            <m:r>
                              <m:rPr>
                                <m:sty m:val="p"/>
                              </m:rPr>
                              <a:rPr lang="en-US">
                                <a:latin typeface="Cambria Math" panose="02040503050406030204" pitchFamily="18" charset="0"/>
                              </a:rPr>
                              <m:t>i</m:t>
                            </m:r>
                          </m:sub>
                        </m:sSub>
                      </m:e>
                    </m:nary>
                  </m:oMath>
                </a14:m>
                <a:endParaRPr lang="en-US" dirty="0" smtClean="0"/>
              </a:p>
              <a:p>
                <a:r>
                  <a:rPr lang="en-US" dirty="0"/>
                  <a:t>	</a:t>
                </a:r>
                <a14:m>
                  <m:oMath xmlns:m="http://schemas.openxmlformats.org/officeDocument/2006/math">
                    <m:r>
                      <a:rPr lang="en-US" i="1">
                        <a:latin typeface="Cambria Math" panose="02040503050406030204" pitchFamily="18" charset="0"/>
                      </a:rPr>
                      <m:t>𝑛</m:t>
                    </m:r>
                  </m:oMath>
                </a14:m>
                <a:r>
                  <a:rPr lang="en-US" dirty="0" smtClean="0"/>
                  <a:t> </a:t>
                </a:r>
                <a:r>
                  <a:rPr lang="en-US" dirty="0"/>
                  <a:t>leaf-tasks have </a:t>
                </a:r>
                <a:r>
                  <a:rPr lang="en-US" dirty="0" smtClean="0"/>
                  <a:t>size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𝑛</m:t>
                        </m:r>
                      </m:sub>
                    </m:sSub>
                  </m:oMath>
                </a14:m>
                <a:endParaRPr lang="en-US" dirty="0" smtClean="0"/>
              </a:p>
              <a:p>
                <a:r>
                  <a:rPr lang="en-US" dirty="0"/>
                  <a:t>	</a:t>
                </a:r>
                <a:r>
                  <a:rPr lang="en-US" dirty="0" smtClean="0"/>
                  <a:t>2 leaf-tasks have size </a:t>
                </a:r>
                <a14:m>
                  <m:oMath xmlns:m="http://schemas.openxmlformats.org/officeDocument/2006/math">
                    <m:r>
                      <a:rPr lang="en-US" i="1" smtClean="0">
                        <a:latin typeface="Cambria Math" panose="02040503050406030204" pitchFamily="18" charset="0"/>
                      </a:rPr>
                      <m:t>𝐴</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m:rPr>
                                <m:sty m:val="p"/>
                              </m:rPr>
                              <a:rPr lang="en-US">
                                <a:latin typeface="Cambria Math" panose="02040503050406030204" pitchFamily="18" charset="0"/>
                              </a:rPr>
                              <m:t>i</m:t>
                            </m:r>
                          </m:sub>
                        </m:sSub>
                      </m:e>
                    </m:nary>
                  </m:oMath>
                </a14:m>
                <a:endParaRPr lang="en-US" dirty="0" smtClean="0"/>
              </a:p>
              <a:p>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smtClean="0"/>
                  <a:t> </a:t>
                </a:r>
                <a:r>
                  <a:rPr lang="en-US" dirty="0"/>
                  <a:t>Dummy </a:t>
                </a:r>
                <a:r>
                  <a:rPr lang="en-US" dirty="0" smtClean="0"/>
                  <a:t>jobs </a:t>
                </a:r>
                <a:r>
                  <a:rPr lang="en-US" dirty="0"/>
                  <a:t>with 1 root-task and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+3</m:t>
                    </m:r>
                  </m:oMath>
                </a14:m>
                <a:r>
                  <a:rPr lang="en-US" dirty="0"/>
                  <a:t> leaf-tasks</a:t>
                </a:r>
                <a:r>
                  <a:rPr lang="en-US" dirty="0" smtClean="0"/>
                  <a:t>:</a:t>
                </a:r>
              </a:p>
              <a:p>
                <a:r>
                  <a:rPr lang="en-US" dirty="0"/>
                  <a:t>	The root-task has size 0</a:t>
                </a:r>
              </a:p>
              <a:p>
                <a:r>
                  <a:rPr lang="en-US" dirty="0" smtClean="0"/>
                  <a:t>	</a:t>
                </a:r>
                <a14:m>
                  <m:oMath xmlns:m="http://schemas.openxmlformats.org/officeDocument/2006/math">
                    <m:r>
                      <a:rPr lang="en-US" i="1">
                        <a:latin typeface="Cambria Math" panose="02040503050406030204" pitchFamily="18" charset="0"/>
                      </a:rPr>
                      <m:t>𝑛</m:t>
                    </m:r>
                    <m:r>
                      <a:rPr lang="en-US" b="0" i="1" smtClean="0">
                        <a:latin typeface="Cambria Math" panose="02040503050406030204" pitchFamily="18" charset="0"/>
                      </a:rPr>
                      <m:t>+3</m:t>
                    </m:r>
                  </m:oMath>
                </a14:m>
                <a:r>
                  <a:rPr lang="en-US" dirty="0"/>
                  <a:t> leaf-tasks have size  </a:t>
                </a:r>
                <a14:m>
                  <m:oMath xmlns:m="http://schemas.openxmlformats.org/officeDocument/2006/math">
                    <m:r>
                      <a:rPr lang="en-US" i="1">
                        <a:latin typeface="Cambria Math" panose="02040503050406030204" pitchFamily="18" charset="0"/>
                      </a:rPr>
                      <m:t>𝐴</m:t>
                    </m:r>
                    <m:r>
                      <a:rPr lang="en-US" b="0" i="1" smtClean="0">
                        <a:latin typeface="Cambria Math" panose="02040503050406030204" pitchFamily="18" charset="0"/>
                      </a:rPr>
                      <m:t>+1</m:t>
                    </m:r>
                  </m:oMath>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291198" y="2751881"/>
                <a:ext cx="8202887" cy="3807453"/>
              </a:xfrm>
              <a:prstGeom prst="rect">
                <a:avLst/>
              </a:prstGeom>
              <a:blipFill rotWithShape="0">
                <a:blip r:embed="rId5"/>
                <a:stretch>
                  <a:fillRect l="-669" t="-800" b="-1600"/>
                </a:stretch>
              </a:blipFill>
            </p:spPr>
            <p:txBody>
              <a:bodyPr/>
              <a:lstStyle/>
              <a:p>
                <a:r>
                  <a:rPr lang="en-US">
                    <a:noFill/>
                  </a:rPr>
                  <a:t> </a:t>
                </a:r>
              </a:p>
            </p:txBody>
          </p:sp>
        </mc:Fallback>
      </mc:AlternateContent>
      <p:sp>
        <p:nvSpPr>
          <p:cNvPr id="11" name="Rectangle 10"/>
          <p:cNvSpPr/>
          <p:nvPr/>
        </p:nvSpPr>
        <p:spPr>
          <a:xfrm>
            <a:off x="6561056" y="3503108"/>
            <a:ext cx="4892511" cy="235671"/>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561055" y="3805609"/>
            <a:ext cx="4892511" cy="235671"/>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561054" y="4108110"/>
            <a:ext cx="4892511" cy="235671"/>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561054" y="4414002"/>
            <a:ext cx="4892511" cy="235671"/>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561054" y="4719894"/>
            <a:ext cx="4892511" cy="235671"/>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561053" y="5025786"/>
            <a:ext cx="4892511" cy="235671"/>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561053" y="3498022"/>
            <a:ext cx="597514" cy="235671"/>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158567" y="5025786"/>
            <a:ext cx="597514" cy="235671"/>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561052" y="5331678"/>
            <a:ext cx="4892511" cy="235671"/>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561053" y="3802218"/>
            <a:ext cx="1083340" cy="23567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644392" y="5331678"/>
            <a:ext cx="651509" cy="23567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158567" y="3499717"/>
            <a:ext cx="485826" cy="23567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561053" y="4108109"/>
            <a:ext cx="1491010" cy="235671"/>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644394" y="3504803"/>
            <a:ext cx="407669" cy="235671"/>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7644394" y="3809640"/>
            <a:ext cx="407669" cy="235671"/>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8052064" y="5033208"/>
            <a:ext cx="902968" cy="235671"/>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561052" y="4412812"/>
            <a:ext cx="1734849" cy="23567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8052064" y="4108108"/>
            <a:ext cx="243838" cy="23567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052063" y="3507779"/>
            <a:ext cx="243838" cy="23567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8052064" y="3813671"/>
            <a:ext cx="243838" cy="23567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295900" y="5331677"/>
            <a:ext cx="518161" cy="23567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814061" y="5328066"/>
            <a:ext cx="1098945" cy="23567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1209725" y="3503108"/>
            <a:ext cx="243838" cy="235671"/>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1200294" y="3797547"/>
            <a:ext cx="243838" cy="235671"/>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11209725" y="4120258"/>
            <a:ext cx="243838" cy="235671"/>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1209725" y="4414002"/>
            <a:ext cx="243838" cy="235671"/>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1209725" y="4724606"/>
            <a:ext cx="243838" cy="235671"/>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11209725" y="5026739"/>
            <a:ext cx="243838" cy="235671"/>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11200294" y="5323758"/>
            <a:ext cx="243838" cy="235671"/>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p:cNvSpPr/>
          <p:nvPr/>
        </p:nvSpPr>
        <p:spPr>
          <a:xfrm>
            <a:off x="11559322" y="3542510"/>
            <a:ext cx="328366" cy="160256"/>
          </a:xfrm>
          <a:prstGeom prst="rightArrow">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p:cNvSpPr/>
          <p:nvPr/>
        </p:nvSpPr>
        <p:spPr>
          <a:xfrm>
            <a:off x="11559322" y="3835254"/>
            <a:ext cx="328366" cy="160256"/>
          </a:xfrm>
          <a:prstGeom prst="rightArrow">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11559322" y="4145815"/>
            <a:ext cx="328366" cy="160256"/>
          </a:xfrm>
          <a:prstGeom prst="rightArrow">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a:off x="11559322" y="4450519"/>
            <a:ext cx="328366" cy="160256"/>
          </a:xfrm>
          <a:prstGeom prst="rightArrow">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Arrow 45"/>
          <p:cNvSpPr/>
          <p:nvPr/>
        </p:nvSpPr>
        <p:spPr>
          <a:xfrm>
            <a:off x="11559322" y="4755223"/>
            <a:ext cx="328366" cy="160256"/>
          </a:xfrm>
          <a:prstGeom prst="rightArrow">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ight Arrow 46"/>
          <p:cNvSpPr/>
          <p:nvPr/>
        </p:nvSpPr>
        <p:spPr>
          <a:xfrm>
            <a:off x="11559322" y="5070915"/>
            <a:ext cx="328366" cy="160256"/>
          </a:xfrm>
          <a:prstGeom prst="rightArrow">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a:off x="11559322" y="5369384"/>
            <a:ext cx="328366" cy="160256"/>
          </a:xfrm>
          <a:prstGeom prst="rightArrow">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367646" y="3448772"/>
            <a:ext cx="1414020" cy="523220"/>
          </a:xfrm>
          <a:prstGeom prst="rect">
            <a:avLst/>
          </a:prstGeom>
          <a:noFill/>
        </p:spPr>
        <p:txBody>
          <a:bodyPr wrap="square" rtlCol="0">
            <a:spAutoFit/>
          </a:bodyPr>
          <a:lstStyle/>
          <a:p>
            <a:r>
              <a:rPr lang="en-US" sz="1400" dirty="0" smtClean="0"/>
              <a:t>(Stack around the previous job)</a:t>
            </a:r>
            <a:endParaRPr lang="en-US" sz="1400" dirty="0"/>
          </a:p>
        </p:txBody>
      </p:sp>
      <p:sp>
        <p:nvSpPr>
          <p:cNvPr id="50" name="TextBox 49"/>
          <p:cNvSpPr txBox="1"/>
          <p:nvPr/>
        </p:nvSpPr>
        <p:spPr>
          <a:xfrm>
            <a:off x="367646" y="4647777"/>
            <a:ext cx="1414020" cy="523220"/>
          </a:xfrm>
          <a:prstGeom prst="rect">
            <a:avLst/>
          </a:prstGeom>
          <a:noFill/>
        </p:spPr>
        <p:txBody>
          <a:bodyPr wrap="square" rtlCol="0">
            <a:spAutoFit/>
          </a:bodyPr>
          <a:lstStyle/>
          <a:p>
            <a:r>
              <a:rPr lang="en-US" sz="1400" dirty="0" smtClean="0"/>
              <a:t>(Stack around the main jobs)</a:t>
            </a:r>
            <a:endParaRPr lang="en-US" sz="1400" dirty="0"/>
          </a:p>
        </p:txBody>
      </p:sp>
      <p:sp>
        <p:nvSpPr>
          <p:cNvPr id="51" name="TextBox 50"/>
          <p:cNvSpPr txBox="1"/>
          <p:nvPr/>
        </p:nvSpPr>
        <p:spPr>
          <a:xfrm>
            <a:off x="367645" y="5948828"/>
            <a:ext cx="1904215" cy="738664"/>
          </a:xfrm>
          <a:prstGeom prst="rect">
            <a:avLst/>
          </a:prstGeom>
          <a:noFill/>
        </p:spPr>
        <p:txBody>
          <a:bodyPr wrap="square" rtlCol="0">
            <a:spAutoFit/>
          </a:bodyPr>
          <a:lstStyle/>
          <a:p>
            <a:r>
              <a:rPr lang="en-US" sz="1400" dirty="0" smtClean="0"/>
              <a:t>(Stack on top of main jobs to push root-tasks onto two machines)</a:t>
            </a:r>
            <a:endParaRPr lang="en-US" sz="1400" dirty="0"/>
          </a:p>
        </p:txBody>
      </p:sp>
    </p:spTree>
    <p:extLst>
      <p:ext uri="{BB962C8B-B14F-4D97-AF65-F5344CB8AC3E}">
        <p14:creationId xmlns:p14="http://schemas.microsoft.com/office/powerpoint/2010/main" val="832956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2" grpId="0" animBg="1"/>
      <p:bldP spid="43" grpId="0" animBg="1"/>
      <p:bldP spid="44" grpId="0" animBg="1"/>
      <p:bldP spid="45" grpId="0" animBg="1"/>
      <p:bldP spid="46" grpId="0" animBg="1"/>
      <p:bldP spid="47" grpId="0" animBg="1"/>
      <p:bldP spid="48" grpId="0" animBg="1"/>
      <p:bldP spid="49" grpId="0"/>
      <p:bldP spid="50" grpId="0"/>
      <p:bldP spid="5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2787" y="1164593"/>
            <a:ext cx="10927863" cy="369332"/>
          </a:xfrm>
          <a:prstGeom prst="rect">
            <a:avLst/>
          </a:prstGeom>
          <a:noFill/>
        </p:spPr>
        <p:txBody>
          <a:bodyPr wrap="none" rtlCol="0">
            <a:spAutoFit/>
          </a:bodyPr>
          <a:lstStyle/>
          <a:p>
            <a:r>
              <a:rPr lang="en-US" b="1" dirty="0" smtClean="0"/>
              <a:t>Challenge: </a:t>
            </a:r>
            <a:r>
              <a:rPr lang="en-US" dirty="0" smtClean="0"/>
              <a:t>Show that only two root-tasks can be run at one time (or change the construction to do this if it doesn’t)</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442787" y="292230"/>
                <a:ext cx="9009454" cy="646331"/>
              </a:xfrm>
              <a:prstGeom prst="rect">
                <a:avLst/>
              </a:prstGeom>
              <a:noFill/>
            </p:spPr>
            <p:txBody>
              <a:bodyPr wrap="none" rtlCol="0">
                <a:spAutoFit/>
              </a:bodyPr>
              <a:lstStyle/>
              <a:p>
                <a:r>
                  <a:rPr lang="en-US" dirty="0"/>
                  <a:t>Run these jobs on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+3</m:t>
                    </m:r>
                  </m:oMath>
                </a14:m>
                <a:r>
                  <a:rPr lang="en-US" dirty="0"/>
                  <a:t> parallel machines.</a:t>
                </a:r>
              </a:p>
              <a:p>
                <a:r>
                  <a:rPr lang="en-US" dirty="0"/>
                  <a:t>Turn the resulting schedule into an equivalent one where all root tasks run on last 2 machines.</a:t>
                </a:r>
              </a:p>
            </p:txBody>
          </p:sp>
        </mc:Choice>
        <mc:Fallback xmlns="">
          <p:sp>
            <p:nvSpPr>
              <p:cNvPr id="3" name="TextBox 2"/>
              <p:cNvSpPr txBox="1">
                <a:spLocks noRot="1" noChangeAspect="1" noMove="1" noResize="1" noEditPoints="1" noAdjustHandles="1" noChangeArrowheads="1" noChangeShapeType="1" noTextEdit="1"/>
              </p:cNvSpPr>
              <p:nvPr/>
            </p:nvSpPr>
            <p:spPr>
              <a:xfrm>
                <a:off x="442787" y="292230"/>
                <a:ext cx="9009454" cy="646331"/>
              </a:xfrm>
              <a:prstGeom prst="rect">
                <a:avLst/>
              </a:prstGeom>
              <a:blipFill rotWithShape="0">
                <a:blip r:embed="rId2"/>
                <a:stretch>
                  <a:fillRect l="-609" t="-5660" b="-14151"/>
                </a:stretch>
              </a:blipFill>
            </p:spPr>
            <p:txBody>
              <a:bodyPr/>
              <a:lstStyle/>
              <a:p>
                <a:r>
                  <a:rPr lang="en-US">
                    <a:noFill/>
                  </a:rPr>
                  <a:t> </a:t>
                </a:r>
              </a:p>
            </p:txBody>
          </p:sp>
        </mc:Fallback>
      </mc:AlternateContent>
      <p:sp>
        <p:nvSpPr>
          <p:cNvPr id="4" name="TextBox 3"/>
          <p:cNvSpPr txBox="1"/>
          <p:nvPr/>
        </p:nvSpPr>
        <p:spPr>
          <a:xfrm>
            <a:off x="442787" y="1575291"/>
            <a:ext cx="1279009" cy="646331"/>
          </a:xfrm>
          <a:prstGeom prst="rect">
            <a:avLst/>
          </a:prstGeom>
          <a:noFill/>
        </p:spPr>
        <p:txBody>
          <a:bodyPr wrap="square" rtlCol="0">
            <a:spAutoFit/>
          </a:bodyPr>
          <a:lstStyle/>
          <a:p>
            <a:pPr algn="r"/>
            <a:r>
              <a:rPr lang="en-US" b="1" dirty="0" smtClean="0"/>
              <a:t>Proof items to do:</a:t>
            </a:r>
            <a:endParaRPr lang="en-US" b="1" dirty="0"/>
          </a:p>
        </p:txBody>
      </p:sp>
      <mc:AlternateContent xmlns:mc="http://schemas.openxmlformats.org/markup-compatibility/2006" xmlns:a14="http://schemas.microsoft.com/office/drawing/2010/main">
        <mc:Choice Requires="a14">
          <p:sp>
            <p:nvSpPr>
              <p:cNvPr id="5" name="TextBox 4"/>
              <p:cNvSpPr txBox="1"/>
              <p:nvPr/>
            </p:nvSpPr>
            <p:spPr>
              <a:xfrm>
                <a:off x="1721796" y="1828210"/>
                <a:ext cx="9926621" cy="4247317"/>
              </a:xfrm>
              <a:prstGeom prst="rect">
                <a:avLst/>
              </a:prstGeom>
              <a:noFill/>
            </p:spPr>
            <p:txBody>
              <a:bodyPr wrap="square" rtlCol="0">
                <a:spAutoFit/>
              </a:bodyPr>
              <a:lstStyle/>
              <a:p>
                <a:pPr marL="342900" indent="-342900">
                  <a:buFont typeface="+mj-lt"/>
                  <a:buAutoNum type="arabicPeriod"/>
                </a:pPr>
                <a:r>
                  <a:rPr lang="en-US" dirty="0" smtClean="0"/>
                  <a:t>Show that the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oMath>
                </a14:m>
                <a:r>
                  <a:rPr lang="en-US" dirty="0"/>
                  <a:t> Dummy jobs </a:t>
                </a:r>
                <a:r>
                  <a:rPr lang="en-US" dirty="0" smtClean="0"/>
                  <a:t>must be scheduled after all other jobs.</a:t>
                </a:r>
              </a:p>
              <a:p>
                <a:pPr marL="342900" indent="-342900">
                  <a:buFont typeface="+mj-lt"/>
                  <a:buAutoNum type="arabicPeriod"/>
                </a:pPr>
                <a:r>
                  <a:rPr lang="en-US" dirty="0" smtClean="0"/>
                  <a:t>Show that the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oMath>
                </a14:m>
                <a:r>
                  <a:rPr lang="en-US" dirty="0"/>
                  <a:t> Dummy jobs </a:t>
                </a:r>
                <a:r>
                  <a:rPr lang="en-US" dirty="0" smtClean="0"/>
                  <a:t>must have a single ordering between themselves on all of the machines.</a:t>
                </a:r>
              </a:p>
              <a:p>
                <a:pPr marL="342900" indent="-342900">
                  <a:buFont typeface="+mj-lt"/>
                  <a:buAutoNum type="arabicPeriod"/>
                </a:pPr>
                <a:r>
                  <a:rPr lang="en-US" dirty="0" smtClean="0"/>
                  <a:t>Show that the 1 Dummy job must </a:t>
                </a:r>
                <a:r>
                  <a:rPr lang="en-US" dirty="0"/>
                  <a:t>be scheduled after all other </a:t>
                </a:r>
                <a:r>
                  <a:rPr lang="en-US" dirty="0" smtClean="0"/>
                  <a:t>the main jobs but before the other Dummy jobs.</a:t>
                </a:r>
              </a:p>
              <a:p>
                <a:pPr marL="342900" indent="-342900">
                  <a:buFont typeface="+mj-lt"/>
                  <a:buAutoNum type="arabicPeriod"/>
                </a:pPr>
                <a:r>
                  <a:rPr lang="en-US" dirty="0" smtClean="0"/>
                  <a:t>Show that the 1 Dummy job must fill in all gaps between all main jobs on all machines for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[0,</m:t>
                        </m:r>
                        <m:r>
                          <a:rPr lang="en-US" i="1">
                            <a:latin typeface="Cambria Math" panose="02040503050406030204" pitchFamily="18" charset="0"/>
                          </a:rPr>
                          <m:t>𝑟</m:t>
                        </m:r>
                      </m:e>
                      <m:sub>
                        <m:r>
                          <a:rPr lang="en-US" i="1">
                            <a:latin typeface="Cambria Math" panose="02040503050406030204" pitchFamily="18" charset="0"/>
                          </a:rPr>
                          <m:t>𝑛</m:t>
                        </m:r>
                      </m:sub>
                    </m:sSub>
                    <m:r>
                      <a:rPr lang="en-US" i="1">
                        <a:latin typeface="Cambria Math" panose="02040503050406030204" pitchFamily="18" charset="0"/>
                      </a:rPr>
                      <m:t>+1+</m:t>
                    </m:r>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m:rPr>
                                <m:sty m:val="p"/>
                              </m:rPr>
                              <a:rPr lang="en-US">
                                <a:latin typeface="Cambria Math" panose="02040503050406030204" pitchFamily="18" charset="0"/>
                              </a:rPr>
                              <m:t>i</m:t>
                            </m:r>
                          </m:sub>
                        </m:sSub>
                      </m:e>
                    </m:nary>
                    <m:r>
                      <a:rPr lang="en-US" b="0" i="1" smtClean="0">
                        <a:latin typeface="Cambria Math" panose="02040503050406030204" pitchFamily="18" charset="0"/>
                      </a:rPr>
                      <m:t>]</m:t>
                    </m:r>
                  </m:oMath>
                </a14:m>
                <a:r>
                  <a:rPr lang="en-US" dirty="0" smtClean="0"/>
                  <a:t>.</a:t>
                </a:r>
              </a:p>
              <a:p>
                <a:pPr marL="342900" indent="-342900">
                  <a:buFont typeface="+mj-lt"/>
                  <a:buAutoNum type="arabicPeriod"/>
                </a:pPr>
                <a:r>
                  <a:rPr lang="en-US" dirty="0" smtClean="0"/>
                  <a:t>Show that by swapping, the longest leaf-task from each main job </a:t>
                </a:r>
                <a14:m>
                  <m:oMath xmlns:m="http://schemas.openxmlformats.org/officeDocument/2006/math">
                    <m:r>
                      <a:rPr lang="en-US" i="1">
                        <a:latin typeface="Cambria Math" panose="02040503050406030204" pitchFamily="18" charset="0"/>
                      </a:rPr>
                      <m:t>𝑖</m:t>
                    </m:r>
                  </m:oMath>
                </a14:m>
                <a:r>
                  <a:rPr lang="en-US" dirty="0" smtClean="0"/>
                  <a:t> can be scheduled consecutively from time 0 to time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oMath>
                </a14:m>
                <a:r>
                  <a:rPr lang="en-US" dirty="0" smtClean="0"/>
                  <a:t> on one machine (Machine </a:t>
                </a:r>
                <a14:m>
                  <m:oMath xmlns:m="http://schemas.openxmlformats.org/officeDocument/2006/math">
                    <m:r>
                      <a:rPr lang="en-US" i="1">
                        <a:latin typeface="Cambria Math" panose="02040503050406030204" pitchFamily="18" charset="0"/>
                      </a:rPr>
                      <m:t>𝑖</m:t>
                    </m:r>
                  </m:oMath>
                </a14:m>
                <a:r>
                  <a:rPr lang="en-US" dirty="0" smtClean="0"/>
                  <a:t>).</a:t>
                </a:r>
              </a:p>
              <a:p>
                <a:pPr marL="342900" indent="-342900">
                  <a:buFont typeface="+mj-lt"/>
                  <a:buAutoNum type="arabicPeriod"/>
                </a:pPr>
                <a:r>
                  <a:rPr lang="en-US" dirty="0"/>
                  <a:t>Show that by swapping, the </a:t>
                </a:r>
                <a:r>
                  <a:rPr lang="en-US" dirty="0" smtClean="0"/>
                  <a:t>other leaf-tasks </a:t>
                </a:r>
                <a:r>
                  <a:rPr lang="en-US" dirty="0"/>
                  <a:t>from each main job </a:t>
                </a:r>
                <a14:m>
                  <m:oMath xmlns:m="http://schemas.openxmlformats.org/officeDocument/2006/math">
                    <m:r>
                      <a:rPr lang="en-US" i="1">
                        <a:latin typeface="Cambria Math" panose="02040503050406030204" pitchFamily="18" charset="0"/>
                      </a:rPr>
                      <m:t>𝑖</m:t>
                    </m:r>
                  </m:oMath>
                </a14:m>
                <a:r>
                  <a:rPr lang="en-US" dirty="0"/>
                  <a:t> can be scheduled consecutively from time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r>
                          <a:rPr lang="en-US" b="0" i="1" smtClean="0">
                            <a:latin typeface="Cambria Math" panose="02040503050406030204" pitchFamily="18" charset="0"/>
                          </a:rPr>
                          <m:t>−1</m:t>
                        </m:r>
                      </m:sub>
                    </m:sSub>
                  </m:oMath>
                </a14:m>
                <a:r>
                  <a:rPr lang="en-US" dirty="0" smtClean="0"/>
                  <a:t> </a:t>
                </a:r>
                <a:r>
                  <a:rPr lang="en-US" dirty="0"/>
                  <a:t>to time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oMath>
                </a14:m>
                <a:r>
                  <a:rPr lang="en-US" dirty="0"/>
                  <a:t> on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−1</m:t>
                    </m:r>
                  </m:oMath>
                </a14:m>
                <a:r>
                  <a:rPr lang="en-US" dirty="0" smtClean="0"/>
                  <a:t> machines </a:t>
                </a:r>
                <a:r>
                  <a:rPr lang="en-US" dirty="0"/>
                  <a:t>(</a:t>
                </a:r>
                <a:r>
                  <a:rPr lang="en-US" dirty="0" smtClean="0"/>
                  <a:t>Machines 1 to </a:t>
                </a:r>
                <a14:m>
                  <m:oMath xmlns:m="http://schemas.openxmlformats.org/officeDocument/2006/math">
                    <m:r>
                      <a:rPr lang="en-US" i="1">
                        <a:latin typeface="Cambria Math" panose="02040503050406030204" pitchFamily="18" charset="0"/>
                      </a:rPr>
                      <m:t>𝑖</m:t>
                    </m:r>
                    <m:r>
                      <a:rPr lang="en-US" b="0" i="1" smtClean="0">
                        <a:latin typeface="Cambria Math" panose="02040503050406030204" pitchFamily="18" charset="0"/>
                      </a:rPr>
                      <m:t>−1</m:t>
                    </m:r>
                  </m:oMath>
                </a14:m>
                <a:r>
                  <a:rPr lang="en-US" dirty="0" smtClean="0"/>
                  <a:t>).</a:t>
                </a:r>
              </a:p>
              <a:p>
                <a:pPr marL="342900" indent="-342900">
                  <a:buFont typeface="+mj-lt"/>
                  <a:buAutoNum type="arabicPeriod"/>
                </a:pPr>
                <a:r>
                  <a:rPr lang="en-US" dirty="0" smtClean="0"/>
                  <a:t>Show that no more than two root-tasks from the group of main jobs can run at once and by swapping they can be scheduled on just two machines (</a:t>
                </a:r>
                <a:r>
                  <a:rPr lang="en-US" dirty="0"/>
                  <a:t>Machines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+2</m:t>
                    </m:r>
                  </m:oMath>
                </a14:m>
                <a:r>
                  <a:rPr lang="en-US" dirty="0" smtClean="0"/>
                  <a:t> and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+3</m:t>
                    </m:r>
                  </m:oMath>
                </a14:m>
                <a:r>
                  <a:rPr lang="en-US" dirty="0" smtClean="0"/>
                  <a:t>).</a:t>
                </a:r>
              </a:p>
              <a:p>
                <a:pPr marL="342900" indent="-342900">
                  <a:buFont typeface="+mj-lt"/>
                  <a:buAutoNum type="arabicPeriod"/>
                </a:pPr>
                <a:r>
                  <a:rPr lang="en-US" dirty="0" smtClean="0"/>
                  <a:t>Show that the schedule produced for the main jobs’ root-tasks on </a:t>
                </a:r>
                <a:r>
                  <a:rPr lang="en-US" dirty="0"/>
                  <a:t>Machines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+2</m:t>
                    </m:r>
                  </m:oMath>
                </a14:m>
                <a:r>
                  <a:rPr lang="en-US" dirty="0"/>
                  <a:t> and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+3</m:t>
                    </m:r>
                  </m:oMath>
                </a14:m>
                <a:r>
                  <a:rPr lang="en-US" dirty="0" smtClean="0"/>
                  <a:t> must be optimal for </a:t>
                </a:r>
                <a:r>
                  <a:rPr lang="en-US" dirty="0"/>
                  <a:t>“</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2|</m:t>
                    </m:r>
                    <m:r>
                      <m:rPr>
                        <m:sty m:val="p"/>
                      </m:rPr>
                      <a:rPr lang="en-US">
                        <a:latin typeface="Cambria Math" panose="02040503050406030204" pitchFamily="18" charset="0"/>
                      </a:rPr>
                      <m:t>pmtn</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r>
                      <a:rPr lang="en-US" i="1">
                        <a:latin typeface="Cambria Math" panose="02040503050406030204" pitchFamily="18" charset="0"/>
                      </a:rPr>
                      <m:t> |</m:t>
                    </m:r>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𝐶</m:t>
                            </m:r>
                          </m:e>
                          <m:sub>
                            <m:r>
                              <m:rPr>
                                <m:sty m:val="p"/>
                              </m:rPr>
                              <a:rPr lang="en-US">
                                <a:latin typeface="Cambria Math" panose="02040503050406030204" pitchFamily="18" charset="0"/>
                              </a:rPr>
                              <m:t>i</m:t>
                            </m:r>
                          </m:sub>
                        </m:sSub>
                      </m:e>
                    </m:nary>
                  </m:oMath>
                </a14:m>
                <a:r>
                  <a:rPr lang="en-US" dirty="0" smtClean="0"/>
                  <a:t>” if the schedule </a:t>
                </a:r>
                <a:r>
                  <a:rPr lang="en-US" dirty="0"/>
                  <a:t>“</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m:rPr>
                        <m:sty m:val="p"/>
                      </m:rPr>
                      <a:rPr lang="en-US">
                        <a:latin typeface="Cambria Math" panose="02040503050406030204" pitchFamily="18" charset="0"/>
                      </a:rPr>
                      <m:t>pmtn</m:t>
                    </m:r>
                    <m:r>
                      <a:rPr lang="en-US" i="1">
                        <a:latin typeface="Cambria Math" panose="02040503050406030204" pitchFamily="18" charset="0"/>
                      </a:rPr>
                      <m:t>;</m:t>
                    </m:r>
                    <m:r>
                      <m:rPr>
                        <m:sty m:val="p"/>
                      </m:rPr>
                      <a:rPr lang="en-US">
                        <a:latin typeface="Cambria Math" panose="02040503050406030204" pitchFamily="18" charset="0"/>
                      </a:rPr>
                      <m:t>intrees</m:t>
                    </m:r>
                    <m:r>
                      <a:rPr lang="en-US" i="1">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𝐶</m:t>
                            </m:r>
                          </m:e>
                          <m:sub>
                            <m:r>
                              <m:rPr>
                                <m:sty m:val="p"/>
                              </m:rPr>
                              <a:rPr lang="en-US">
                                <a:latin typeface="Cambria Math" panose="02040503050406030204" pitchFamily="18" charset="0"/>
                              </a:rPr>
                              <m:t>i</m:t>
                            </m:r>
                          </m:sub>
                        </m:sSub>
                      </m:e>
                    </m:nary>
                  </m:oMath>
                </a14:m>
                <a:r>
                  <a:rPr lang="en-US" dirty="0" smtClean="0"/>
                  <a:t>” is optimal.</a:t>
                </a: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721796" y="1828210"/>
                <a:ext cx="9926621" cy="4247317"/>
              </a:xfrm>
              <a:prstGeom prst="rect">
                <a:avLst/>
              </a:prstGeom>
              <a:blipFill rotWithShape="0">
                <a:blip r:embed="rId3"/>
                <a:stretch>
                  <a:fillRect l="-491" t="-861" b="-15208"/>
                </a:stretch>
              </a:blipFill>
            </p:spPr>
            <p:txBody>
              <a:bodyPr/>
              <a:lstStyle/>
              <a:p>
                <a:r>
                  <a:rPr lang="en-US">
                    <a:noFill/>
                  </a:rPr>
                  <a:t> </a:t>
                </a:r>
              </a:p>
            </p:txBody>
          </p:sp>
        </mc:Fallback>
      </mc:AlternateContent>
    </p:spTree>
    <p:extLst>
      <p:ext uri="{BB962C8B-B14F-4D97-AF65-F5344CB8AC3E}">
        <p14:creationId xmlns:p14="http://schemas.microsoft.com/office/powerpoint/2010/main" val="388349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329938" y="169682"/>
                <a:ext cx="6725239" cy="646331"/>
              </a:xfrm>
              <a:prstGeom prst="rect">
                <a:avLst/>
              </a:prstGeom>
              <a:noFill/>
            </p:spPr>
            <p:txBody>
              <a:bodyPr wrap="none" rtlCol="0">
                <a:spAutoFit/>
              </a:bodyPr>
              <a:lstStyle/>
              <a:p>
                <a:r>
                  <a:rPr lang="en-US" b="1" dirty="0" smtClean="0"/>
                  <a:t>Counter Example </a:t>
                </a:r>
                <a:r>
                  <a:rPr lang="en-US" dirty="0" smtClean="0"/>
                  <a:t>to previous construction:</a:t>
                </a:r>
              </a:p>
              <a:p>
                <a:r>
                  <a:rPr lang="en-US" dirty="0" smtClean="0"/>
                  <a:t>Suppose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r>
                      <a:rPr lang="en-US" b="0" i="1" smtClean="0">
                        <a:latin typeface="Cambria Math" panose="02040503050406030204" pitchFamily="18" charset="0"/>
                      </a:rPr>
                      <m:t>=0</m:t>
                    </m:r>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2</m:t>
                    </m:r>
                  </m:oMath>
                </a14:m>
                <a:r>
                  <a:rPr lang="en-US" dirty="0"/>
                  <a:t> </a:t>
                </a:r>
                <a:r>
                  <a:rPr lang="en-US" dirty="0" smtClean="0"/>
                  <a:t> for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e>
                    </m:d>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𝑛</m:t>
                        </m:r>
                      </m:sub>
                    </m:sSub>
                    <m:r>
                      <a:rPr lang="en-US" i="1">
                        <a:latin typeface="Cambria Math" panose="02040503050406030204" pitchFamily="18" charset="0"/>
                      </a:rPr>
                      <m:t>=</m:t>
                    </m:r>
                    <m:r>
                      <a:rPr lang="en-US" b="0" i="1" smtClean="0">
                        <a:latin typeface="Cambria Math" panose="02040503050406030204" pitchFamily="18" charset="0"/>
                      </a:rPr>
                      <m:t>𝑛</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𝑛</m:t>
                        </m:r>
                      </m:sub>
                    </m:sSub>
                    <m:r>
                      <a:rPr lang="en-US" i="1">
                        <a:latin typeface="Cambria Math" panose="02040503050406030204" pitchFamily="18" charset="0"/>
                      </a:rPr>
                      <m:t>=</m:t>
                    </m:r>
                    <m:r>
                      <a:rPr lang="en-US" b="0" i="1" smtClean="0">
                        <a:latin typeface="Cambria Math" panose="02040503050406030204" pitchFamily="18" charset="0"/>
                      </a:rPr>
                      <m:t>𝑛</m:t>
                    </m:r>
                  </m:oMath>
                </a14:m>
                <a:r>
                  <a:rPr lang="en-US" dirty="0" smtClean="0"/>
                  <a:t>.</a:t>
                </a:r>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329938" y="169682"/>
                <a:ext cx="6725239" cy="646331"/>
              </a:xfrm>
              <a:prstGeom prst="rect">
                <a:avLst/>
              </a:prstGeom>
              <a:blipFill rotWithShape="0">
                <a:blip r:embed="rId2"/>
                <a:stretch>
                  <a:fillRect l="-725"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329939" y="1225485"/>
                <a:ext cx="11430802" cy="923330"/>
              </a:xfrm>
              <a:prstGeom prst="rect">
                <a:avLst/>
              </a:prstGeom>
              <a:noFill/>
            </p:spPr>
            <p:txBody>
              <a:bodyPr wrap="square" rtlCol="0">
                <a:spAutoFit/>
              </a:bodyPr>
              <a:lstStyle/>
              <a:p>
                <a:r>
                  <a:rPr lang="en-US" dirty="0" smtClean="0"/>
                  <a:t>If the construction is set up as intended, then moving the small jobs to the </a:t>
                </a:r>
                <a14:m>
                  <m:oMath xmlns:m="http://schemas.openxmlformats.org/officeDocument/2006/math">
                    <m:r>
                      <a:rPr lang="en-US" i="1">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oMath>
                </a14:m>
                <a:r>
                  <a:rPr lang="en-US" dirty="0" smtClean="0"/>
                  <a:t> previous machines would save much more time than the increase to job </a:t>
                </a:r>
                <a14:m>
                  <m:oMath xmlns:m="http://schemas.openxmlformats.org/officeDocument/2006/math">
                    <m:r>
                      <a:rPr lang="en-US" i="1">
                        <a:latin typeface="Cambria Math" panose="02040503050406030204" pitchFamily="18" charset="0"/>
                      </a:rPr>
                      <m:t>𝑛</m:t>
                    </m:r>
                  </m:oMath>
                </a14:m>
                <a:r>
                  <a:rPr lang="en-US" dirty="0" smtClean="0"/>
                  <a:t>.  This is facilitated by using Dummy-0 shaving away its latest job execution and moving that to Machines </a:t>
                </a:r>
                <a14:m>
                  <m:oMath xmlns:m="http://schemas.openxmlformats.org/officeDocument/2006/math">
                    <m:r>
                      <a:rPr lang="en-US" i="1">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+2</m:t>
                    </m:r>
                  </m:oMath>
                </a14:m>
                <a:r>
                  <a:rPr lang="en-US" dirty="0" smtClean="0"/>
                  <a:t> and </a:t>
                </a:r>
                <a14:m>
                  <m:oMath xmlns:m="http://schemas.openxmlformats.org/officeDocument/2006/math">
                    <m:r>
                      <a:rPr lang="en-US" i="1">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+3</m:t>
                    </m:r>
                  </m:oMath>
                </a14:m>
                <a:r>
                  <a:rPr lang="en-US" dirty="0" smtClean="0"/>
                  <a:t> to replace the small jobs that were originally there.</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329939" y="1225485"/>
                <a:ext cx="11430802" cy="923330"/>
              </a:xfrm>
              <a:prstGeom prst="rect">
                <a:avLst/>
              </a:prstGeom>
              <a:blipFill rotWithShape="0">
                <a:blip r:embed="rId3"/>
                <a:stretch>
                  <a:fillRect l="-427" t="-3311" b="-9934"/>
                </a:stretch>
              </a:blipFill>
            </p:spPr>
            <p:txBody>
              <a:bodyPr/>
              <a:lstStyle/>
              <a:p>
                <a:r>
                  <a:rPr lang="en-US">
                    <a:noFill/>
                  </a:rPr>
                  <a:t> </a:t>
                </a:r>
              </a:p>
            </p:txBody>
          </p:sp>
        </mc:Fallback>
      </mc:AlternateContent>
    </p:spTree>
    <p:extLst>
      <p:ext uri="{BB962C8B-B14F-4D97-AF65-F5344CB8AC3E}">
        <p14:creationId xmlns:p14="http://schemas.microsoft.com/office/powerpoint/2010/main" val="11018843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2362" y="1622253"/>
            <a:ext cx="4151008" cy="369332"/>
          </a:xfrm>
          <a:prstGeom prst="rect">
            <a:avLst/>
          </a:prstGeom>
          <a:noFill/>
        </p:spPr>
        <p:txBody>
          <a:bodyPr wrap="none" rtlCol="0">
            <a:spAutoFit/>
          </a:bodyPr>
          <a:lstStyle/>
          <a:p>
            <a:r>
              <a:rPr lang="en-US" b="1" dirty="0" smtClean="0"/>
              <a:t>Two machines and a job with two leaves</a:t>
            </a:r>
            <a:endParaRPr lang="en-US" b="1" dirty="0"/>
          </a:p>
        </p:txBody>
      </p:sp>
      <mc:AlternateContent xmlns:mc="http://schemas.openxmlformats.org/markup-compatibility/2006" xmlns:a14="http://schemas.microsoft.com/office/drawing/2010/main">
        <mc:Choice Requires="a14">
          <p:sp>
            <p:nvSpPr>
              <p:cNvPr id="6" name="TextBox 5"/>
              <p:cNvSpPr txBox="1"/>
              <p:nvPr/>
            </p:nvSpPr>
            <p:spPr>
              <a:xfrm>
                <a:off x="8307819" y="2130047"/>
                <a:ext cx="2452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8307819" y="2130047"/>
                <a:ext cx="245260" cy="276999"/>
              </a:xfrm>
              <a:prstGeom prst="rect">
                <a:avLst/>
              </a:prstGeom>
              <a:blipFill rotWithShape="0">
                <a:blip r:embed="rId2"/>
                <a:stretch>
                  <a:fillRect l="-25000" r="-7500" b="-17391"/>
                </a:stretch>
              </a:blipFill>
            </p:spPr>
            <p:txBody>
              <a:bodyPr/>
              <a:lstStyle/>
              <a:p>
                <a:r>
                  <a:rPr lang="en-US">
                    <a:noFill/>
                  </a:rPr>
                  <a:t> </a:t>
                </a:r>
              </a:p>
            </p:txBody>
          </p:sp>
        </mc:Fallback>
      </mc:AlternateContent>
      <p:sp>
        <p:nvSpPr>
          <p:cNvPr id="7" name="Rectangle 6"/>
          <p:cNvSpPr/>
          <p:nvPr/>
        </p:nvSpPr>
        <p:spPr>
          <a:xfrm>
            <a:off x="5750127" y="2201708"/>
            <a:ext cx="1445605"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248987" y="2974895"/>
            <a:ext cx="2946745"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p:cNvSpPr txBox="1"/>
              <p:nvPr/>
            </p:nvSpPr>
            <p:spPr>
              <a:xfrm>
                <a:off x="6356743" y="1912668"/>
                <a:ext cx="2452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6356743" y="1912668"/>
                <a:ext cx="245260" cy="276999"/>
              </a:xfrm>
              <a:prstGeom prst="rect">
                <a:avLst/>
              </a:prstGeom>
              <a:blipFill rotWithShape="0">
                <a:blip r:embed="rId3"/>
                <a:stretch>
                  <a:fillRect l="-25000" r="-7500"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356743" y="3234052"/>
                <a:ext cx="1996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𝑖</m:t>
                          </m:r>
                        </m:sub>
                      </m:sSub>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6356743" y="3234052"/>
                <a:ext cx="199670" cy="276999"/>
              </a:xfrm>
              <a:prstGeom prst="rect">
                <a:avLst/>
              </a:prstGeom>
              <a:blipFill rotWithShape="0">
                <a:blip r:embed="rId4"/>
                <a:stretch>
                  <a:fillRect l="-30303" r="-9091" b="-17778"/>
                </a:stretch>
              </a:blipFill>
            </p:spPr>
            <p:txBody>
              <a:bodyPr/>
              <a:lstStyle/>
              <a:p>
                <a:r>
                  <a:rPr lang="en-US">
                    <a:noFill/>
                  </a:rPr>
                  <a:t> </a:t>
                </a:r>
              </a:p>
            </p:txBody>
          </p:sp>
        </mc:Fallback>
      </mc:AlternateContent>
      <p:cxnSp>
        <p:nvCxnSpPr>
          <p:cNvPr id="12" name="Straight Connector 11"/>
          <p:cNvCxnSpPr>
            <a:stCxn id="7" idx="3"/>
          </p:cNvCxnSpPr>
          <p:nvPr/>
        </p:nvCxnSpPr>
        <p:spPr>
          <a:xfrm>
            <a:off x="7195732" y="2328168"/>
            <a:ext cx="486784" cy="276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3"/>
          </p:cNvCxnSpPr>
          <p:nvPr/>
        </p:nvCxnSpPr>
        <p:spPr>
          <a:xfrm flipV="1">
            <a:off x="7195732" y="2605167"/>
            <a:ext cx="486784" cy="49618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720125" y="2378697"/>
                <a:ext cx="3232828" cy="1477328"/>
              </a:xfrm>
              <a:prstGeom prst="rect">
                <a:avLst/>
              </a:prstGeom>
              <a:noFill/>
            </p:spPr>
            <p:txBody>
              <a:bodyPr wrap="square" rtlCol="0">
                <a:spAutoFit/>
              </a:bodyPr>
              <a:lstStyle/>
              <a:p>
                <a:r>
                  <a:rPr lang="en-US" dirty="0" smtClean="0"/>
                  <a:t>- Root size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oMath>
                </a14:m>
                <a:r>
                  <a:rPr lang="en-US" dirty="0" smtClean="0"/>
                  <a:t> = smallest leaf size</a:t>
                </a:r>
                <a:endParaRPr lang="en-US" dirty="0"/>
              </a:p>
              <a:p>
                <a:r>
                  <a:rPr lang="en-US" dirty="0" smtClean="0"/>
                  <a:t>- Leaves sizes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𝑖</m:t>
                        </m:r>
                      </m:sub>
                    </m:sSub>
                  </m:oMath>
                </a14:m>
                <a:endParaRPr lang="en-US" dirty="0" smtClean="0"/>
              </a:p>
              <a:p>
                <a:r>
                  <a:rPr lang="en-US" dirty="0" smtClean="0"/>
                  <a:t>- Schedule so that root and smallest leaf are scheduled on same machine.</a:t>
                </a:r>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720125" y="2378697"/>
                <a:ext cx="3232828" cy="1477328"/>
              </a:xfrm>
              <a:prstGeom prst="rect">
                <a:avLst/>
              </a:prstGeom>
              <a:blipFill rotWithShape="0">
                <a:blip r:embed="rId5"/>
                <a:stretch>
                  <a:fillRect l="-1509" t="-2058" b="-5350"/>
                </a:stretch>
              </a:blipFill>
            </p:spPr>
            <p:txBody>
              <a:bodyPr/>
              <a:lstStyle/>
              <a:p>
                <a:r>
                  <a:rPr lang="en-US">
                    <a:noFill/>
                  </a:rPr>
                  <a:t> </a:t>
                </a:r>
              </a:p>
            </p:txBody>
          </p:sp>
        </mc:Fallback>
      </mc:AlternateContent>
      <p:sp>
        <p:nvSpPr>
          <p:cNvPr id="18" name="Rectangle 17"/>
          <p:cNvSpPr/>
          <p:nvPr/>
        </p:nvSpPr>
        <p:spPr>
          <a:xfrm>
            <a:off x="5331026" y="4161645"/>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331025" y="4557885"/>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750127" y="4161645"/>
            <a:ext cx="1013460" cy="252919"/>
          </a:xfrm>
          <a:prstGeom prst="rect">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331025" y="4161645"/>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331025" y="4557885"/>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TextBox 22"/>
              <p:cNvSpPr txBox="1"/>
              <p:nvPr/>
            </p:nvSpPr>
            <p:spPr>
              <a:xfrm>
                <a:off x="5457091" y="3878408"/>
                <a:ext cx="2619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0</m:t>
                          </m:r>
                        </m:sub>
                      </m:sSub>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5457091" y="3878408"/>
                <a:ext cx="261995" cy="276999"/>
              </a:xfrm>
              <a:prstGeom prst="rect">
                <a:avLst/>
              </a:prstGeom>
              <a:blipFill rotWithShape="0">
                <a:blip r:embed="rId6"/>
                <a:stretch>
                  <a:fillRect l="-11628" r="-11628"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6174334" y="3878407"/>
                <a:ext cx="2884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0</m:t>
                          </m:r>
                        </m:sub>
                      </m:sSub>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6174334" y="3878407"/>
                <a:ext cx="288477" cy="276999"/>
              </a:xfrm>
              <a:prstGeom prst="rect">
                <a:avLst/>
              </a:prstGeom>
              <a:blipFill rotWithShape="0">
                <a:blip r:embed="rId7"/>
                <a:stretch>
                  <a:fillRect l="-12766" r="-6383"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770147" y="4263135"/>
                <a:ext cx="4342884" cy="923330"/>
              </a:xfrm>
              <a:prstGeom prst="rect">
                <a:avLst/>
              </a:prstGeom>
              <a:noFill/>
            </p:spPr>
            <p:txBody>
              <a:bodyPr wrap="square" rtlCol="0">
                <a:spAutoFit/>
              </a:bodyPr>
              <a:lstStyle/>
              <a:p>
                <a:r>
                  <a:rPr lang="en-US" dirty="0" smtClean="0"/>
                  <a:t>- One machine available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oMath>
                </a14:m>
                <a:r>
                  <a:rPr lang="en-US" dirty="0" smtClean="0"/>
                  <a:t>.</a:t>
                </a:r>
                <a:endParaRPr lang="en-US" dirty="0"/>
              </a:p>
              <a:p>
                <a:r>
                  <a:rPr lang="en-US" dirty="0" smtClean="0"/>
                  <a:t>- Other machine available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0</m:t>
                        </m:r>
                      </m:sub>
                    </m:sSub>
                  </m:oMath>
                </a14:m>
                <a:r>
                  <a:rPr lang="en-US" dirty="0" smtClean="0"/>
                  <a:t> where</a:t>
                </a:r>
                <a:r>
                  <a:rPr lang="en-US" i="1"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0</m:t>
                    </m:r>
                  </m:oMath>
                </a14:m>
                <a:r>
                  <a:rPr lang="en-US" i="1" dirty="0" smtClean="0"/>
                  <a:t>.</a:t>
                </a:r>
                <a:endParaRPr lang="en-US" i="1" dirty="0"/>
              </a:p>
            </p:txBody>
          </p:sp>
        </mc:Choice>
        <mc:Fallback xmlns="">
          <p:sp>
            <p:nvSpPr>
              <p:cNvPr id="25" name="TextBox 24"/>
              <p:cNvSpPr txBox="1">
                <a:spLocks noRot="1" noChangeAspect="1" noMove="1" noResize="1" noEditPoints="1" noAdjustHandles="1" noChangeArrowheads="1" noChangeShapeType="1" noTextEdit="1"/>
              </p:cNvSpPr>
              <p:nvPr/>
            </p:nvSpPr>
            <p:spPr>
              <a:xfrm>
                <a:off x="770147" y="4263135"/>
                <a:ext cx="4342884" cy="923330"/>
              </a:xfrm>
              <a:prstGeom prst="rect">
                <a:avLst/>
              </a:prstGeom>
              <a:blipFill rotWithShape="0">
                <a:blip r:embed="rId8"/>
                <a:stretch>
                  <a:fillRect l="-1122"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720125" y="5317222"/>
                <a:ext cx="5074109" cy="923330"/>
              </a:xfrm>
              <a:prstGeom prst="rect">
                <a:avLst/>
              </a:prstGeom>
              <a:noFill/>
            </p:spPr>
            <p:txBody>
              <a:bodyPr wrap="square" rtlCol="0">
                <a:spAutoFit/>
              </a:bodyPr>
              <a:lstStyle/>
              <a:p>
                <a:r>
                  <a:rPr lang="en-US" dirty="0" smtClean="0"/>
                  <a:t>Calculate (and minimized job completion time)</a:t>
                </a:r>
              </a:p>
              <a:p>
                <a:pPr marL="285750" indent="-285750">
                  <a:buFontTx/>
                  <a:buChar char="-"/>
                </a:pPr>
                <a:r>
                  <a:rPr lang="en-US" dirty="0" smtClean="0"/>
                  <a:t>Completion time of the job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𝑖</m:t>
                        </m:r>
                      </m:sub>
                    </m:sSub>
                  </m:oMath>
                </a14:m>
                <a:endParaRPr lang="en-US" dirty="0" smtClean="0"/>
              </a:p>
              <a:p>
                <a:pPr marL="285750" indent="-285750">
                  <a:buFontTx/>
                  <a:buChar char="-"/>
                </a:pPr>
                <a:r>
                  <a:rPr lang="en-US" dirty="0" smtClean="0"/>
                  <a:t>New machine availabilities: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𝑖</m:t>
                        </m:r>
                      </m:sub>
                    </m:sSub>
                  </m:oMath>
                </a14:m>
                <a:r>
                  <a:rPr lang="en-US" dirty="0" smtClean="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oMath>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720125" y="5317222"/>
                <a:ext cx="5074109" cy="923330"/>
              </a:xfrm>
              <a:prstGeom prst="rect">
                <a:avLst/>
              </a:prstGeom>
              <a:blipFill rotWithShape="0">
                <a:blip r:embed="rId9"/>
                <a:stretch>
                  <a:fillRect l="-962" t="-3289" b="-9211"/>
                </a:stretch>
              </a:blipFill>
            </p:spPr>
            <p:txBody>
              <a:bodyPr/>
              <a:lstStyle/>
              <a:p>
                <a:r>
                  <a:rPr lang="en-US">
                    <a:noFill/>
                  </a:rPr>
                  <a:t> </a:t>
                </a:r>
              </a:p>
            </p:txBody>
          </p:sp>
        </mc:Fallback>
      </mc:AlternateContent>
      <p:sp>
        <p:nvSpPr>
          <p:cNvPr id="27" name="Rectangle 26"/>
          <p:cNvSpPr/>
          <p:nvPr/>
        </p:nvSpPr>
        <p:spPr>
          <a:xfrm>
            <a:off x="7707647" y="2478707"/>
            <a:ext cx="1445605" cy="25291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p:cNvSpPr txBox="1"/>
              <p:nvPr/>
            </p:nvSpPr>
            <p:spPr>
              <a:xfrm>
                <a:off x="430544" y="515759"/>
                <a:ext cx="10994838" cy="646331"/>
              </a:xfrm>
              <a:prstGeom prst="rect">
                <a:avLst/>
              </a:prstGeom>
              <a:noFill/>
            </p:spPr>
            <p:txBody>
              <a:bodyPr wrap="square" rtlCol="0">
                <a:spAutoFit/>
              </a:bodyPr>
              <a:lstStyle/>
              <a:p>
                <a:r>
                  <a:rPr lang="en-US" b="1" dirty="0" smtClean="0"/>
                  <a:t>Goal: </a:t>
                </a:r>
                <a:r>
                  <a:rPr lang="en-US" dirty="0" smtClean="0"/>
                  <a:t>Reduce the knapsack or partition problem for the integers </a:t>
                </a:r>
                <a14:m>
                  <m:oMath xmlns:m="http://schemas.openxmlformats.org/officeDocument/2006/math">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𝑛</m:t>
                            </m:r>
                          </m:sub>
                        </m:sSub>
                      </m:e>
                    </m:d>
                  </m:oMath>
                </a14:m>
                <a:r>
                  <a:rPr lang="en-US" dirty="0" smtClean="0"/>
                  <a:t> to the problem of minimizing the sum of in-tree processing completion times on identical multiple machines.</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430544" y="515759"/>
                <a:ext cx="10994838" cy="646331"/>
              </a:xfrm>
              <a:prstGeom prst="rect">
                <a:avLst/>
              </a:prstGeom>
              <a:blipFill rotWithShape="0">
                <a:blip r:embed="rId10"/>
                <a:stretch>
                  <a:fillRect l="-499" t="-5660" b="-14151"/>
                </a:stretch>
              </a:blipFill>
            </p:spPr>
            <p:txBody>
              <a:bodyPr/>
              <a:lstStyle/>
              <a:p>
                <a:r>
                  <a:rPr lang="en-US">
                    <a:noFill/>
                  </a:rPr>
                  <a:t> </a:t>
                </a:r>
              </a:p>
            </p:txBody>
          </p:sp>
        </mc:Fallback>
      </mc:AlternateContent>
    </p:spTree>
    <p:extLst>
      <p:ext uri="{BB962C8B-B14F-4D97-AF65-F5344CB8AC3E}">
        <p14:creationId xmlns:p14="http://schemas.microsoft.com/office/powerpoint/2010/main" val="286126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animBg="1"/>
      <p:bldP spid="8" grpId="0" animBg="1"/>
      <p:bldP spid="9" grpId="0"/>
      <p:bldP spid="10" grpId="0"/>
      <p:bldP spid="17" grpId="0"/>
      <p:bldP spid="18" grpId="0" animBg="1"/>
      <p:bldP spid="19" grpId="0" animBg="1"/>
      <p:bldP spid="20" grpId="0" animBg="1"/>
      <p:bldP spid="21" grpId="0" animBg="1"/>
      <p:bldP spid="22" grpId="0" animBg="1"/>
      <p:bldP spid="23" grpId="0"/>
      <p:bldP spid="24" grpId="0"/>
      <p:bldP spid="25" grpId="0"/>
      <p:bldP spid="26" grpId="0"/>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369438" y="590419"/>
                <a:ext cx="2573974" cy="369332"/>
              </a:xfrm>
              <a:prstGeom prst="rect">
                <a:avLst/>
              </a:prstGeom>
              <a:noFill/>
            </p:spPr>
            <p:txBody>
              <a:bodyPr wrap="none" rtlCol="0">
                <a:spAutoFit/>
              </a:bodyPr>
              <a:lstStyle/>
              <a:p>
                <a:r>
                  <a:rPr lang="en-US" dirty="0" smtClean="0"/>
                  <a:t>Case 1: </a:t>
                </a:r>
                <a14:m>
                  <m:oMath xmlns:m="http://schemas.openxmlformats.org/officeDocument/2006/math">
                    <m:r>
                      <a:rPr lang="en-US" b="0" i="0" smtClean="0">
                        <a:latin typeface="Cambria Math" panose="02040503050406030204" pitchFamily="18" charset="0"/>
                        <a:ea typeface="Cambria Math" panose="02040503050406030204" pitchFamily="18" charset="0"/>
                      </a:rPr>
                      <m:t>0</m:t>
                    </m:r>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i="1">
                        <a:latin typeface="Cambria Math" panose="02040503050406030204" pitchFamily="18" charset="0"/>
                      </a:rPr>
                      <m:t>&lt;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oMath>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369438" y="590419"/>
                <a:ext cx="2573974" cy="369332"/>
              </a:xfrm>
              <a:prstGeom prst="rect">
                <a:avLst/>
              </a:prstGeom>
              <a:blipFill rotWithShape="0">
                <a:blip r:embed="rId11"/>
                <a:stretch>
                  <a:fillRect l="-2133" t="-10000" b="-26667"/>
                </a:stretch>
              </a:blipFill>
            </p:spPr>
            <p:txBody>
              <a:bodyPr/>
              <a:lstStyle/>
              <a:p>
                <a:r>
                  <a:rPr lang="en-US">
                    <a:noFill/>
                  </a:rPr>
                  <a:t> </a:t>
                </a:r>
              </a:p>
            </p:txBody>
          </p:sp>
        </mc:Fallback>
      </mc:AlternateContent>
      <p:sp>
        <p:nvSpPr>
          <p:cNvPr id="3" name="Rectangle 2"/>
          <p:cNvSpPr/>
          <p:nvPr/>
        </p:nvSpPr>
        <p:spPr>
          <a:xfrm>
            <a:off x="6801338" y="959751"/>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801337" y="1355991"/>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220439" y="959751"/>
            <a:ext cx="1013460" cy="252919"/>
          </a:xfrm>
          <a:prstGeom prst="rect">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801337" y="959751"/>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801337" y="1355991"/>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a:off x="6927403" y="676514"/>
                <a:ext cx="2619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i="1">
                              <a:latin typeface="Cambria Math" panose="02040503050406030204" pitchFamily="18" charset="0"/>
                            </a:rPr>
                            <m:t>0</m:t>
                          </m:r>
                        </m:sub>
                      </m:sSub>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927403" y="676514"/>
                <a:ext cx="261995" cy="276999"/>
              </a:xfrm>
              <a:prstGeom prst="rect">
                <a:avLst/>
              </a:prstGeom>
              <a:blipFill rotWithShape="0">
                <a:blip r:embed="rId51"/>
                <a:stretch>
                  <a:fillRect l="-11628" r="-11628"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644646" y="676513"/>
                <a:ext cx="2884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7644646" y="676513"/>
                <a:ext cx="288477" cy="276999"/>
              </a:xfrm>
              <a:prstGeom prst="rect">
                <a:avLst/>
              </a:prstGeom>
              <a:blipFill rotWithShape="0">
                <a:blip r:embed="rId52"/>
                <a:stretch>
                  <a:fillRect l="-12766" r="-8511" b="-15556"/>
                </a:stretch>
              </a:blipFill>
            </p:spPr>
            <p:txBody>
              <a:bodyPr/>
              <a:lstStyle/>
              <a:p>
                <a:r>
                  <a:rPr lang="en-US">
                    <a:noFill/>
                  </a:rPr>
                  <a:t> </a:t>
                </a:r>
              </a:p>
            </p:txBody>
          </p:sp>
        </mc:Fallback>
      </mc:AlternateContent>
      <p:sp>
        <p:nvSpPr>
          <p:cNvPr id="11" name="Rectangle 10"/>
          <p:cNvSpPr/>
          <p:nvPr/>
        </p:nvSpPr>
        <p:spPr>
          <a:xfrm>
            <a:off x="7230963" y="1358311"/>
            <a:ext cx="1427874"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p:cNvSpPr txBox="1"/>
              <p:nvPr/>
            </p:nvSpPr>
            <p:spPr>
              <a:xfrm>
                <a:off x="8329496" y="669553"/>
                <a:ext cx="2452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8329496" y="669553"/>
                <a:ext cx="245260" cy="276999"/>
              </a:xfrm>
              <a:prstGeom prst="rect">
                <a:avLst/>
              </a:prstGeom>
              <a:blipFill rotWithShape="0">
                <a:blip r:embed="rId53"/>
                <a:stretch>
                  <a:fillRect l="-24390" r="-7317" b="-17778"/>
                </a:stretch>
              </a:blipFill>
            </p:spPr>
            <p:txBody>
              <a:bodyPr/>
              <a:lstStyle/>
              <a:p>
                <a:r>
                  <a:rPr lang="en-US">
                    <a:noFill/>
                  </a:rPr>
                  <a:t> </a:t>
                </a:r>
              </a:p>
            </p:txBody>
          </p:sp>
        </mc:Fallback>
      </mc:AlternateContent>
      <p:sp>
        <p:nvSpPr>
          <p:cNvPr id="14" name="Rectangle 13"/>
          <p:cNvSpPr/>
          <p:nvPr/>
        </p:nvSpPr>
        <p:spPr>
          <a:xfrm>
            <a:off x="8890740" y="959818"/>
            <a:ext cx="392182" cy="2529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247846" y="961004"/>
            <a:ext cx="408560"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668473" y="956026"/>
            <a:ext cx="211121"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p:cNvSpPr txBox="1"/>
              <p:nvPr/>
            </p:nvSpPr>
            <p:spPr>
              <a:xfrm>
                <a:off x="741700" y="1534210"/>
                <a:ext cx="26925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oMath>
                  </m:oMathPara>
                </a14:m>
                <a:endParaRPr lang="en-US" dirty="0" smtClean="0"/>
              </a:p>
            </p:txBody>
          </p:sp>
        </mc:Choice>
        <mc:Fallback xmlns="">
          <p:sp>
            <p:nvSpPr>
              <p:cNvPr id="17" name="TextBox 16"/>
              <p:cNvSpPr txBox="1">
                <a:spLocks noRot="1" noChangeAspect="1" noMove="1" noResize="1" noEditPoints="1" noAdjustHandles="1" noChangeArrowheads="1" noChangeShapeType="1" noTextEdit="1"/>
              </p:cNvSpPr>
              <p:nvPr/>
            </p:nvSpPr>
            <p:spPr>
              <a:xfrm>
                <a:off x="741700" y="1534210"/>
                <a:ext cx="2692597" cy="276999"/>
              </a:xfrm>
              <a:prstGeom prst="rect">
                <a:avLst/>
              </a:prstGeom>
              <a:blipFill rotWithShape="0">
                <a:blip r:embed="rId22"/>
                <a:stretch>
                  <a:fillRect l="-227"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823087" y="923815"/>
                <a:ext cx="17191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oMath>
                  </m:oMathPara>
                </a14:m>
                <a:endParaRPr lang="en-US" dirty="0" smtClean="0"/>
              </a:p>
            </p:txBody>
          </p:sp>
        </mc:Choice>
        <mc:Fallback xmlns="">
          <p:sp>
            <p:nvSpPr>
              <p:cNvPr id="18" name="TextBox 17"/>
              <p:cNvSpPr txBox="1">
                <a:spLocks noRot="1" noChangeAspect="1" noMove="1" noResize="1" noEditPoints="1" noAdjustHandles="1" noChangeArrowheads="1" noChangeShapeType="1" noTextEdit="1"/>
              </p:cNvSpPr>
              <p:nvPr/>
            </p:nvSpPr>
            <p:spPr>
              <a:xfrm>
                <a:off x="823087" y="923815"/>
                <a:ext cx="1719125" cy="276999"/>
              </a:xfrm>
              <a:prstGeom prst="rect">
                <a:avLst/>
              </a:prstGeom>
              <a:blipFill rotWithShape="0">
                <a:blip r:embed="rId23"/>
                <a:stretch>
                  <a:fillRect l="-1418" r="-1064"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823087" y="1200814"/>
                <a:ext cx="12152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oMath>
                  </m:oMathPara>
                </a14:m>
                <a:endParaRPr lang="en-US" dirty="0" smtClean="0"/>
              </a:p>
            </p:txBody>
          </p:sp>
        </mc:Choice>
        <mc:Fallback xmlns="">
          <p:sp>
            <p:nvSpPr>
              <p:cNvPr id="19" name="TextBox 18"/>
              <p:cNvSpPr txBox="1">
                <a:spLocks noRot="1" noChangeAspect="1" noMove="1" noResize="1" noEditPoints="1" noAdjustHandles="1" noChangeArrowheads="1" noChangeShapeType="1" noTextEdit="1"/>
              </p:cNvSpPr>
              <p:nvPr/>
            </p:nvSpPr>
            <p:spPr>
              <a:xfrm>
                <a:off x="823087" y="1200814"/>
                <a:ext cx="1215204" cy="276999"/>
              </a:xfrm>
              <a:prstGeom prst="rect">
                <a:avLst/>
              </a:prstGeom>
              <a:blipFill rotWithShape="0">
                <a:blip r:embed="rId24"/>
                <a:stretch>
                  <a:fillRect l="-2513" r="-2010"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8964201" y="633020"/>
                <a:ext cx="2452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8964201" y="633020"/>
                <a:ext cx="245260" cy="276999"/>
              </a:xfrm>
              <a:prstGeom prst="rect">
                <a:avLst/>
              </a:prstGeom>
              <a:blipFill rotWithShape="0">
                <a:blip r:embed="rId54"/>
                <a:stretch>
                  <a:fillRect l="-25000" r="-7500"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8073849" y="267401"/>
                <a:ext cx="15437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sub>
                          </m:sSub>
                        </m:e>
                      </m:d>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8073849" y="267401"/>
                <a:ext cx="1543756" cy="276999"/>
              </a:xfrm>
              <a:prstGeom prst="rect">
                <a:avLst/>
              </a:prstGeom>
              <a:blipFill rotWithShape="0">
                <a:blip r:embed="rId81"/>
                <a:stretch>
                  <a:fillRect l="-394" b="-17778"/>
                </a:stretch>
              </a:blipFill>
            </p:spPr>
            <p:txBody>
              <a:bodyPr/>
              <a:lstStyle/>
              <a:p>
                <a:r>
                  <a:rPr lang="en-US">
                    <a:noFill/>
                  </a:rPr>
                  <a:t> </a:t>
                </a:r>
              </a:p>
            </p:txBody>
          </p:sp>
        </mc:Fallback>
      </mc:AlternateContent>
      <p:cxnSp>
        <p:nvCxnSpPr>
          <p:cNvPr id="23" name="Straight Arrow Connector 22"/>
          <p:cNvCxnSpPr/>
          <p:nvPr/>
        </p:nvCxnSpPr>
        <p:spPr>
          <a:xfrm flipH="1">
            <a:off x="8774033" y="605291"/>
            <a:ext cx="4555" cy="3036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6914260" y="1658409"/>
                <a:ext cx="2619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i="1">
                              <a:latin typeface="Cambria Math" panose="02040503050406030204" pitchFamily="18" charset="0"/>
                            </a:rPr>
                            <m:t>0</m:t>
                          </m:r>
                        </m:sub>
                      </m:sSub>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6914260" y="1658409"/>
                <a:ext cx="261995" cy="276999"/>
              </a:xfrm>
              <a:prstGeom prst="rect">
                <a:avLst/>
              </a:prstGeom>
              <a:blipFill rotWithShape="0">
                <a:blip r:embed="rId82"/>
                <a:stretch>
                  <a:fillRect l="-11628" r="-11628"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7695572" y="1638774"/>
                <a:ext cx="7565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oMath>
                  </m:oMathPara>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7695572" y="1638774"/>
                <a:ext cx="756554" cy="276999"/>
              </a:xfrm>
              <a:prstGeom prst="rect">
                <a:avLst/>
              </a:prstGeom>
              <a:blipFill rotWithShape="0">
                <a:blip r:embed="rId57"/>
                <a:stretch>
                  <a:fillRect l="-4000" r="-2400"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369438" y="2161683"/>
                <a:ext cx="2977225" cy="369332"/>
              </a:xfrm>
              <a:prstGeom prst="rect">
                <a:avLst/>
              </a:prstGeom>
              <a:noFill/>
            </p:spPr>
            <p:txBody>
              <a:bodyPr wrap="none" rtlCol="0">
                <a:spAutoFit/>
              </a:bodyPr>
              <a:lstStyle/>
              <a:p>
                <a:r>
                  <a:rPr lang="en-US" dirty="0" smtClean="0"/>
                  <a:t>Case 2: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r>
                      <a:rPr lang="en-US" b="0" i="1" smtClean="0">
                        <a:latin typeface="Cambria Math" panose="02040503050406030204" pitchFamily="18" charset="0"/>
                      </a:rPr>
                      <m:t>&lt;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oMath>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369438" y="2161683"/>
                <a:ext cx="2977225" cy="369332"/>
              </a:xfrm>
              <a:prstGeom prst="rect">
                <a:avLst/>
              </a:prstGeom>
              <a:blipFill rotWithShape="0">
                <a:blip r:embed="rId109"/>
                <a:stretch>
                  <a:fillRect l="-1844" t="-10000" b="-26667"/>
                </a:stretch>
              </a:blipFill>
            </p:spPr>
            <p:txBody>
              <a:bodyPr/>
              <a:lstStyle/>
              <a:p>
                <a:r>
                  <a:rPr lang="en-US">
                    <a:noFill/>
                  </a:rPr>
                  <a:t> </a:t>
                </a:r>
              </a:p>
            </p:txBody>
          </p:sp>
        </mc:Fallback>
      </mc:AlternateContent>
      <p:sp>
        <p:nvSpPr>
          <p:cNvPr id="28" name="Rectangle 27"/>
          <p:cNvSpPr/>
          <p:nvPr/>
        </p:nvSpPr>
        <p:spPr>
          <a:xfrm>
            <a:off x="6801535" y="3041777"/>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801534" y="3438017"/>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7220636" y="3041777"/>
            <a:ext cx="1325350" cy="252919"/>
          </a:xfrm>
          <a:prstGeom prst="rect">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801534" y="3041777"/>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801534" y="3438017"/>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226448" y="3438016"/>
            <a:ext cx="1161690"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8795979" y="3438998"/>
            <a:ext cx="392182" cy="2529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8558053" y="3041844"/>
            <a:ext cx="211121"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3" name="TextBox 42"/>
              <p:cNvSpPr txBox="1"/>
              <p:nvPr/>
            </p:nvSpPr>
            <p:spPr>
              <a:xfrm>
                <a:off x="839757" y="3388499"/>
                <a:ext cx="4338945" cy="391133"/>
              </a:xfrm>
              <a:prstGeom prst="rect">
                <a:avLst/>
              </a:prstGeom>
              <a:noFill/>
            </p:spPr>
            <p:txBody>
              <a:bodyPr wrap="non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sub>
                        </m:sSub>
                      </m:e>
                    </m:d>
                  </m:oMath>
                </a14:m>
                <a:r>
                  <a:rPr lang="en-US" dirty="0" smtClean="0"/>
                  <a:t> </a:t>
                </a:r>
              </a:p>
            </p:txBody>
          </p:sp>
        </mc:Choice>
        <mc:Fallback xmlns="">
          <p:sp>
            <p:nvSpPr>
              <p:cNvPr id="43" name="TextBox 42"/>
              <p:cNvSpPr txBox="1">
                <a:spLocks noRot="1" noChangeAspect="1" noMove="1" noResize="1" noEditPoints="1" noAdjustHandles="1" noChangeArrowheads="1" noChangeShapeType="1" noTextEdit="1"/>
              </p:cNvSpPr>
              <p:nvPr/>
            </p:nvSpPr>
            <p:spPr>
              <a:xfrm>
                <a:off x="839757" y="3388499"/>
                <a:ext cx="4338945" cy="391133"/>
              </a:xfrm>
              <a:prstGeom prst="rect">
                <a:avLst/>
              </a:prstGeom>
              <a:blipFill rotWithShape="0">
                <a:blip r:embed="rId76"/>
                <a:stretch>
                  <a:fillRect l="-1966" b="-140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823087" y="3027224"/>
                <a:ext cx="28086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sub>
                          </m:sSub>
                        </m:e>
                      </m:d>
                    </m:oMath>
                  </m:oMathPara>
                </a14:m>
                <a:endParaRPr lang="en-US" dirty="0" smtClean="0"/>
              </a:p>
            </p:txBody>
          </p:sp>
        </mc:Choice>
        <mc:Fallback xmlns="">
          <p:sp>
            <p:nvSpPr>
              <p:cNvPr id="48" name="TextBox 47"/>
              <p:cNvSpPr txBox="1">
                <a:spLocks noRot="1" noChangeAspect="1" noMove="1" noResize="1" noEditPoints="1" noAdjustHandles="1" noChangeArrowheads="1" noChangeShapeType="1" noTextEdit="1"/>
              </p:cNvSpPr>
              <p:nvPr/>
            </p:nvSpPr>
            <p:spPr>
              <a:xfrm>
                <a:off x="823087" y="3027224"/>
                <a:ext cx="2808654" cy="276999"/>
              </a:xfrm>
              <a:prstGeom prst="rect">
                <a:avLst/>
              </a:prstGeom>
              <a:blipFill rotWithShape="0">
                <a:blip r:embed="rId77"/>
                <a:stretch>
                  <a:fillRect l="-868"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861944" y="2555910"/>
                <a:ext cx="3449599" cy="391133"/>
              </a:xfrm>
              <a:prstGeom prst="rect">
                <a:avLst/>
              </a:prstGeom>
              <a:noFill/>
            </p:spPr>
            <p:txBody>
              <a:bodyPr wrap="non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smtClean="0"/>
                  <a:t> </a:t>
                </a:r>
              </a:p>
            </p:txBody>
          </p:sp>
        </mc:Choice>
        <mc:Fallback xmlns="">
          <p:sp>
            <p:nvSpPr>
              <p:cNvPr id="49" name="TextBox 48"/>
              <p:cNvSpPr txBox="1">
                <a:spLocks noRot="1" noChangeAspect="1" noMove="1" noResize="1" noEditPoints="1" noAdjustHandles="1" noChangeArrowheads="1" noChangeShapeType="1" noTextEdit="1"/>
              </p:cNvSpPr>
              <p:nvPr/>
            </p:nvSpPr>
            <p:spPr>
              <a:xfrm>
                <a:off x="861944" y="2555910"/>
                <a:ext cx="3449599" cy="391133"/>
              </a:xfrm>
              <a:prstGeom prst="rect">
                <a:avLst/>
              </a:prstGeom>
              <a:blipFill rotWithShape="0">
                <a:blip r:embed="rId78"/>
                <a:stretch>
                  <a:fillRect l="-1767" r="-883" b="-15625"/>
                </a:stretch>
              </a:blipFill>
            </p:spPr>
            <p:txBody>
              <a:bodyPr/>
              <a:lstStyle/>
              <a:p>
                <a:r>
                  <a:rPr lang="en-US">
                    <a:noFill/>
                  </a:rPr>
                  <a:t> </a:t>
                </a:r>
              </a:p>
            </p:txBody>
          </p:sp>
        </mc:Fallback>
      </mc:AlternateContent>
      <p:sp>
        <p:nvSpPr>
          <p:cNvPr id="50" name="Rectangle 49"/>
          <p:cNvSpPr/>
          <p:nvPr/>
        </p:nvSpPr>
        <p:spPr>
          <a:xfrm>
            <a:off x="8394444" y="3439216"/>
            <a:ext cx="392182"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1" name="TextBox 50"/>
              <p:cNvSpPr txBox="1"/>
              <p:nvPr/>
            </p:nvSpPr>
            <p:spPr>
              <a:xfrm>
                <a:off x="8879594" y="3725063"/>
                <a:ext cx="2452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oMath>
                  </m:oMathPara>
                </a14:m>
                <a:endParaRPr lang="en-US" dirty="0"/>
              </a:p>
            </p:txBody>
          </p:sp>
        </mc:Choice>
        <mc:Fallback xmlns="">
          <p:sp>
            <p:nvSpPr>
              <p:cNvPr id="51" name="TextBox 50"/>
              <p:cNvSpPr txBox="1">
                <a:spLocks noRot="1" noChangeAspect="1" noMove="1" noResize="1" noEditPoints="1" noAdjustHandles="1" noChangeArrowheads="1" noChangeShapeType="1" noTextEdit="1"/>
              </p:cNvSpPr>
              <p:nvPr/>
            </p:nvSpPr>
            <p:spPr>
              <a:xfrm>
                <a:off x="8879594" y="3725063"/>
                <a:ext cx="245260" cy="276999"/>
              </a:xfrm>
              <a:prstGeom prst="rect">
                <a:avLst/>
              </a:prstGeom>
              <a:blipFill rotWithShape="0">
                <a:blip r:embed="rId62"/>
                <a:stretch>
                  <a:fillRect l="-25000" r="-7500"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8459110" y="3720800"/>
                <a:ext cx="2452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oMath>
                  </m:oMathPara>
                </a14:m>
                <a:endParaRPr lang="en-US" dirty="0"/>
              </a:p>
            </p:txBody>
          </p:sp>
        </mc:Choice>
        <mc:Fallback xmlns="">
          <p:sp>
            <p:nvSpPr>
              <p:cNvPr id="52" name="TextBox 51"/>
              <p:cNvSpPr txBox="1">
                <a:spLocks noRot="1" noChangeAspect="1" noMove="1" noResize="1" noEditPoints="1" noAdjustHandles="1" noChangeArrowheads="1" noChangeShapeType="1" noTextEdit="1"/>
              </p:cNvSpPr>
              <p:nvPr/>
            </p:nvSpPr>
            <p:spPr>
              <a:xfrm>
                <a:off x="8459110" y="3720800"/>
                <a:ext cx="245260" cy="276999"/>
              </a:xfrm>
              <a:prstGeom prst="rect">
                <a:avLst/>
              </a:prstGeom>
              <a:blipFill rotWithShape="0">
                <a:blip r:embed="rId63"/>
                <a:stretch>
                  <a:fillRect l="-25000" r="-7500"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6874537" y="2693117"/>
                <a:ext cx="2619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i="1">
                              <a:latin typeface="Cambria Math" panose="02040503050406030204" pitchFamily="18" charset="0"/>
                            </a:rPr>
                            <m:t>0</m:t>
                          </m:r>
                        </m:sub>
                      </m:sSub>
                    </m:oMath>
                  </m:oMathPara>
                </a14:m>
                <a:endParaRPr lang="en-US" dirty="0"/>
              </a:p>
            </p:txBody>
          </p:sp>
        </mc:Choice>
        <mc:Fallback xmlns="">
          <p:sp>
            <p:nvSpPr>
              <p:cNvPr id="53" name="TextBox 52"/>
              <p:cNvSpPr txBox="1">
                <a:spLocks noRot="1" noChangeAspect="1" noMove="1" noResize="1" noEditPoints="1" noAdjustHandles="1" noChangeArrowheads="1" noChangeShapeType="1" noTextEdit="1"/>
              </p:cNvSpPr>
              <p:nvPr/>
            </p:nvSpPr>
            <p:spPr>
              <a:xfrm>
                <a:off x="6874537" y="2693117"/>
                <a:ext cx="261995" cy="276999"/>
              </a:xfrm>
              <a:prstGeom prst="rect">
                <a:avLst/>
              </a:prstGeom>
              <a:blipFill rotWithShape="0">
                <a:blip r:embed="rId64"/>
                <a:stretch>
                  <a:fillRect l="-11628" r="-9302"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6864191" y="3690935"/>
                <a:ext cx="2619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i="1">
                              <a:latin typeface="Cambria Math" panose="02040503050406030204" pitchFamily="18" charset="0"/>
                            </a:rPr>
                            <m:t>0</m:t>
                          </m:r>
                        </m:sub>
                      </m:sSub>
                    </m:oMath>
                  </m:oMathPara>
                </a14:m>
                <a:endParaRPr lang="en-US" dirty="0"/>
              </a:p>
            </p:txBody>
          </p:sp>
        </mc:Choice>
        <mc:Fallback xmlns="">
          <p:sp>
            <p:nvSpPr>
              <p:cNvPr id="54" name="TextBox 53"/>
              <p:cNvSpPr txBox="1">
                <a:spLocks noRot="1" noChangeAspect="1" noMove="1" noResize="1" noEditPoints="1" noAdjustHandles="1" noChangeArrowheads="1" noChangeShapeType="1" noTextEdit="1"/>
              </p:cNvSpPr>
              <p:nvPr/>
            </p:nvSpPr>
            <p:spPr>
              <a:xfrm>
                <a:off x="6864191" y="3690935"/>
                <a:ext cx="261995" cy="276999"/>
              </a:xfrm>
              <a:prstGeom prst="rect">
                <a:avLst/>
              </a:prstGeom>
              <a:blipFill rotWithShape="0">
                <a:blip r:embed="rId65"/>
                <a:stretch>
                  <a:fillRect l="-11628" r="-11628"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7739072" y="2735414"/>
                <a:ext cx="2884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7739072" y="2735414"/>
                <a:ext cx="288477" cy="276999"/>
              </a:xfrm>
              <a:prstGeom prst="rect">
                <a:avLst/>
              </a:prstGeom>
              <a:blipFill rotWithShape="0">
                <a:blip r:embed="rId66"/>
                <a:stretch>
                  <a:fillRect l="-12766" r="-6383" b="-15556"/>
                </a:stretch>
              </a:blipFill>
            </p:spPr>
            <p:txBody>
              <a:bodyPr/>
              <a:lstStyle/>
              <a:p>
                <a:r>
                  <a:rPr lang="en-US">
                    <a:noFill/>
                  </a:rPr>
                  <a:t> </a:t>
                </a:r>
              </a:p>
            </p:txBody>
          </p:sp>
        </mc:Fallback>
      </mc:AlternateContent>
      <p:cxnSp>
        <p:nvCxnSpPr>
          <p:cNvPr id="57" name="Straight Arrow Connector 56"/>
          <p:cNvCxnSpPr/>
          <p:nvPr/>
        </p:nvCxnSpPr>
        <p:spPr>
          <a:xfrm flipH="1">
            <a:off x="8654326" y="2686186"/>
            <a:ext cx="4555" cy="3036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TextBox 57"/>
              <p:cNvSpPr txBox="1"/>
              <p:nvPr/>
            </p:nvSpPr>
            <p:spPr>
              <a:xfrm>
                <a:off x="10167380" y="3041777"/>
                <a:ext cx="18112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𝑖</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𝑖</m:t>
                          </m:r>
                        </m:sub>
                      </m:sSub>
                    </m:oMath>
                  </m:oMathPara>
                </a14:m>
                <a:endParaRPr lang="en-US" dirty="0"/>
              </a:p>
            </p:txBody>
          </p:sp>
        </mc:Choice>
        <mc:Fallback xmlns="">
          <p:sp>
            <p:nvSpPr>
              <p:cNvPr id="58" name="TextBox 57"/>
              <p:cNvSpPr txBox="1">
                <a:spLocks noRot="1" noChangeAspect="1" noMove="1" noResize="1" noEditPoints="1" noAdjustHandles="1" noChangeArrowheads="1" noChangeShapeType="1" noTextEdit="1"/>
              </p:cNvSpPr>
              <p:nvPr/>
            </p:nvSpPr>
            <p:spPr>
              <a:xfrm>
                <a:off x="10167380" y="3041777"/>
                <a:ext cx="1811200" cy="276999"/>
              </a:xfrm>
              <a:prstGeom prst="rect">
                <a:avLst/>
              </a:prstGeom>
              <a:blipFill rotWithShape="0">
                <a:blip r:embed="rId70"/>
                <a:stretch>
                  <a:fillRect l="-1347" r="-673"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p:cNvSpPr txBox="1"/>
              <p:nvPr/>
            </p:nvSpPr>
            <p:spPr>
              <a:xfrm>
                <a:off x="10167380" y="3364943"/>
                <a:ext cx="14389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𝑖</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𝑖</m:t>
                          </m:r>
                        </m:sub>
                      </m:sSub>
                    </m:oMath>
                  </m:oMathPara>
                </a14:m>
                <a:endParaRPr lang="en-US" dirty="0"/>
              </a:p>
            </p:txBody>
          </p:sp>
        </mc:Choice>
        <mc:Fallback xmlns="">
          <p:sp>
            <p:nvSpPr>
              <p:cNvPr id="59" name="TextBox 58"/>
              <p:cNvSpPr txBox="1">
                <a:spLocks noRot="1" noChangeAspect="1" noMove="1" noResize="1" noEditPoints="1" noAdjustHandles="1" noChangeArrowheads="1" noChangeShapeType="1" noTextEdit="1"/>
              </p:cNvSpPr>
              <p:nvPr/>
            </p:nvSpPr>
            <p:spPr>
              <a:xfrm>
                <a:off x="10167380" y="3364943"/>
                <a:ext cx="1438984" cy="369332"/>
              </a:xfrm>
              <a:prstGeom prst="rect">
                <a:avLst/>
              </a:prstGeom>
              <a:blipFill rotWithShape="0">
                <a:blip r:embed="rId7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7045258" y="4175038"/>
                <a:ext cx="2018181" cy="391133"/>
              </a:xfrm>
              <a:prstGeom prst="rect">
                <a:avLst/>
              </a:prstGeom>
              <a:noFill/>
            </p:spPr>
            <p:txBody>
              <a:bodyPr wrap="non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sub>
                        </m:sSub>
                      </m:e>
                    </m:d>
                  </m:oMath>
                </a14:m>
                <a:r>
                  <a:rPr lang="en-US" dirty="0" smtClean="0"/>
                  <a:t> </a:t>
                </a:r>
                <a:endParaRPr lang="en-US" dirty="0"/>
              </a:p>
            </p:txBody>
          </p:sp>
        </mc:Choice>
        <mc:Fallback xmlns="">
          <p:sp>
            <p:nvSpPr>
              <p:cNvPr id="60" name="TextBox 59"/>
              <p:cNvSpPr txBox="1">
                <a:spLocks noRot="1" noChangeAspect="1" noMove="1" noResize="1" noEditPoints="1" noAdjustHandles="1" noChangeArrowheads="1" noChangeShapeType="1" noTextEdit="1"/>
              </p:cNvSpPr>
              <p:nvPr/>
            </p:nvSpPr>
            <p:spPr>
              <a:xfrm>
                <a:off x="7045258" y="4175038"/>
                <a:ext cx="2018181" cy="391133"/>
              </a:xfrm>
              <a:prstGeom prst="rect">
                <a:avLst/>
              </a:prstGeom>
              <a:blipFill rotWithShape="0">
                <a:blip r:embed="rId79"/>
                <a:stretch>
                  <a:fillRect l="-3021" b="-14063"/>
                </a:stretch>
              </a:blipFill>
            </p:spPr>
            <p:txBody>
              <a:bodyPr/>
              <a:lstStyle/>
              <a:p>
                <a:r>
                  <a:rPr lang="en-US">
                    <a:noFill/>
                  </a:rPr>
                  <a:t> </a:t>
                </a:r>
              </a:p>
            </p:txBody>
          </p:sp>
        </mc:Fallback>
      </mc:AlternateContent>
      <p:cxnSp>
        <p:nvCxnSpPr>
          <p:cNvPr id="61" name="Straight Arrow Connector 60"/>
          <p:cNvCxnSpPr/>
          <p:nvPr/>
        </p:nvCxnSpPr>
        <p:spPr>
          <a:xfrm flipH="1" flipV="1">
            <a:off x="7644646" y="3779319"/>
            <a:ext cx="1" cy="33626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p:cNvSpPr txBox="1"/>
              <p:nvPr/>
            </p:nvSpPr>
            <p:spPr>
              <a:xfrm>
                <a:off x="7976719" y="2261907"/>
                <a:ext cx="1974964" cy="391133"/>
              </a:xfrm>
              <a:prstGeom prst="rect">
                <a:avLst/>
              </a:prstGeom>
              <a:noFill/>
            </p:spPr>
            <p:txBody>
              <a:bodyPr wrap="non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sub>
                        </m:sSub>
                      </m:e>
                    </m:d>
                  </m:oMath>
                </a14:m>
                <a:r>
                  <a:rPr lang="en-US" dirty="0" smtClean="0"/>
                  <a:t> </a:t>
                </a:r>
                <a:endParaRPr lang="en-US" dirty="0"/>
              </a:p>
            </p:txBody>
          </p:sp>
        </mc:Choice>
        <mc:Fallback xmlns="">
          <p:sp>
            <p:nvSpPr>
              <p:cNvPr id="63" name="TextBox 62"/>
              <p:cNvSpPr txBox="1">
                <a:spLocks noRot="1" noChangeAspect="1" noMove="1" noResize="1" noEditPoints="1" noAdjustHandles="1" noChangeArrowheads="1" noChangeShapeType="1" noTextEdit="1"/>
              </p:cNvSpPr>
              <p:nvPr/>
            </p:nvSpPr>
            <p:spPr>
              <a:xfrm>
                <a:off x="7976719" y="2261907"/>
                <a:ext cx="1974964" cy="391133"/>
              </a:xfrm>
              <a:prstGeom prst="rect">
                <a:avLst/>
              </a:prstGeom>
              <a:blipFill rotWithShape="0">
                <a:blip r:embed="rId110"/>
                <a:stretch>
                  <a:fillRect l="-4334" b="-156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461357" y="4692505"/>
                <a:ext cx="3105466" cy="369332"/>
              </a:xfrm>
              <a:prstGeom prst="rect">
                <a:avLst/>
              </a:prstGeom>
              <a:noFill/>
            </p:spPr>
            <p:txBody>
              <a:bodyPr wrap="none" rtlCol="0">
                <a:spAutoFit/>
              </a:bodyPr>
              <a:lstStyle/>
              <a:p>
                <a:r>
                  <a:rPr lang="en-US" dirty="0" smtClean="0"/>
                  <a:t>Case 3: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𝑖</m:t>
                        </m:r>
                      </m:sub>
                    </m:sSub>
                  </m:oMath>
                </a14:m>
                <a:endParaRPr lang="en-US" dirty="0"/>
              </a:p>
            </p:txBody>
          </p:sp>
        </mc:Choice>
        <mc:Fallback xmlns="">
          <p:sp>
            <p:nvSpPr>
              <p:cNvPr id="64" name="TextBox 63"/>
              <p:cNvSpPr txBox="1">
                <a:spLocks noRot="1" noChangeAspect="1" noMove="1" noResize="1" noEditPoints="1" noAdjustHandles="1" noChangeArrowheads="1" noChangeShapeType="1" noTextEdit="1"/>
              </p:cNvSpPr>
              <p:nvPr/>
            </p:nvSpPr>
            <p:spPr>
              <a:xfrm>
                <a:off x="461357" y="4692505"/>
                <a:ext cx="3105466" cy="369332"/>
              </a:xfrm>
              <a:prstGeom prst="rect">
                <a:avLst/>
              </a:prstGeom>
              <a:blipFill rotWithShape="0">
                <a:blip r:embed="rId111"/>
                <a:stretch>
                  <a:fillRect l="-1768" t="-10000" b="-26667"/>
                </a:stretch>
              </a:blipFill>
            </p:spPr>
            <p:txBody>
              <a:bodyPr/>
              <a:lstStyle/>
              <a:p>
                <a:r>
                  <a:rPr lang="en-US">
                    <a:noFill/>
                  </a:rPr>
                  <a:t> </a:t>
                </a:r>
              </a:p>
            </p:txBody>
          </p:sp>
        </mc:Fallback>
      </mc:AlternateContent>
      <p:sp>
        <p:nvSpPr>
          <p:cNvPr id="65" name="Rectangle 64"/>
          <p:cNvSpPr/>
          <p:nvPr/>
        </p:nvSpPr>
        <p:spPr>
          <a:xfrm>
            <a:off x="6801338" y="5377671"/>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6801337" y="5773911"/>
            <a:ext cx="2946745" cy="252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7220439" y="5377671"/>
            <a:ext cx="2148008" cy="252919"/>
          </a:xfrm>
          <a:prstGeom prst="rect">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6801337" y="5377671"/>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6801337" y="5773911"/>
            <a:ext cx="419102" cy="252919"/>
          </a:xfrm>
          <a:prstGeom prst="rect">
            <a:avLst/>
          </a:prstGeom>
          <a:solidFill>
            <a:schemeClr val="accent2">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7226252" y="5773910"/>
            <a:ext cx="1562635" cy="2529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6" name="TextBox 75"/>
              <p:cNvSpPr txBox="1"/>
              <p:nvPr/>
            </p:nvSpPr>
            <p:spPr>
              <a:xfrm>
                <a:off x="8863710" y="6065665"/>
                <a:ext cx="2452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oMath>
                  </m:oMathPara>
                </a14:m>
                <a:endParaRPr lang="en-US" dirty="0"/>
              </a:p>
            </p:txBody>
          </p:sp>
        </mc:Choice>
        <mc:Fallback xmlns="">
          <p:sp>
            <p:nvSpPr>
              <p:cNvPr id="76" name="TextBox 75"/>
              <p:cNvSpPr txBox="1">
                <a:spLocks noRot="1" noChangeAspect="1" noMove="1" noResize="1" noEditPoints="1" noAdjustHandles="1" noChangeArrowheads="1" noChangeShapeType="1" noTextEdit="1"/>
              </p:cNvSpPr>
              <p:nvPr/>
            </p:nvSpPr>
            <p:spPr>
              <a:xfrm>
                <a:off x="8863710" y="6065665"/>
                <a:ext cx="245260" cy="276999"/>
              </a:xfrm>
              <a:prstGeom prst="rect">
                <a:avLst/>
              </a:prstGeom>
              <a:blipFill rotWithShape="0">
                <a:blip r:embed="rId100"/>
                <a:stretch>
                  <a:fillRect l="-25000" r="-10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7831163" y="6050132"/>
                <a:ext cx="1996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𝑖</m:t>
                          </m:r>
                        </m:sub>
                      </m:sSub>
                    </m:oMath>
                  </m:oMathPara>
                </a14:m>
                <a:endParaRPr lang="en-US" dirty="0"/>
              </a:p>
            </p:txBody>
          </p:sp>
        </mc:Choice>
        <mc:Fallback xmlns="">
          <p:sp>
            <p:nvSpPr>
              <p:cNvPr id="77" name="TextBox 76"/>
              <p:cNvSpPr txBox="1">
                <a:spLocks noRot="1" noChangeAspect="1" noMove="1" noResize="1" noEditPoints="1" noAdjustHandles="1" noChangeArrowheads="1" noChangeShapeType="1" noTextEdit="1"/>
              </p:cNvSpPr>
              <p:nvPr/>
            </p:nvSpPr>
            <p:spPr>
              <a:xfrm>
                <a:off x="7831163" y="6050132"/>
                <a:ext cx="199670" cy="276999"/>
              </a:xfrm>
              <a:prstGeom prst="rect">
                <a:avLst/>
              </a:prstGeom>
              <a:blipFill rotWithShape="0">
                <a:blip r:embed="rId101"/>
                <a:stretch>
                  <a:fillRect l="-31250" r="-12500"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839757" y="5095972"/>
                <a:ext cx="239802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e>
                      </m:d>
                    </m:oMath>
                  </m:oMathPara>
                </a14:m>
                <a:endParaRPr lang="en-US" dirty="0" smtClean="0"/>
              </a:p>
            </p:txBody>
          </p:sp>
        </mc:Choice>
        <mc:Fallback xmlns="">
          <p:sp>
            <p:nvSpPr>
              <p:cNvPr id="79" name="TextBox 78"/>
              <p:cNvSpPr txBox="1">
                <a:spLocks noRot="1" noChangeAspect="1" noMove="1" noResize="1" noEditPoints="1" noAdjustHandles="1" noChangeArrowheads="1" noChangeShapeType="1" noTextEdit="1"/>
              </p:cNvSpPr>
              <p:nvPr/>
            </p:nvSpPr>
            <p:spPr>
              <a:xfrm>
                <a:off x="839757" y="5095972"/>
                <a:ext cx="2398029" cy="276999"/>
              </a:xfrm>
              <a:prstGeom prst="rect">
                <a:avLst/>
              </a:prstGeom>
              <a:blipFill rotWithShape="0">
                <a:blip r:embed="rId102"/>
                <a:stretch>
                  <a:fillRect l="-509"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838413" y="5802622"/>
                <a:ext cx="32689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e>
                      </m:d>
                    </m:oMath>
                  </m:oMathPara>
                </a14:m>
                <a:endParaRPr lang="en-US" dirty="0" smtClean="0"/>
              </a:p>
            </p:txBody>
          </p:sp>
        </mc:Choice>
        <mc:Fallback xmlns="">
          <p:sp>
            <p:nvSpPr>
              <p:cNvPr id="80" name="TextBox 79"/>
              <p:cNvSpPr txBox="1">
                <a:spLocks noRot="1" noChangeAspect="1" noMove="1" noResize="1" noEditPoints="1" noAdjustHandles="1" noChangeArrowheads="1" noChangeShapeType="1" noTextEdit="1"/>
              </p:cNvSpPr>
              <p:nvPr/>
            </p:nvSpPr>
            <p:spPr>
              <a:xfrm>
                <a:off x="838413" y="5802622"/>
                <a:ext cx="3268908" cy="276999"/>
              </a:xfrm>
              <a:prstGeom prst="rect">
                <a:avLst/>
              </a:prstGeom>
              <a:blipFill rotWithShape="0">
                <a:blip r:embed="rId103"/>
                <a:stretch>
                  <a:fillRect l="-1306"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p:cNvSpPr txBox="1"/>
              <p:nvPr/>
            </p:nvSpPr>
            <p:spPr>
              <a:xfrm>
                <a:off x="838413" y="5447609"/>
                <a:ext cx="200311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e>
                      </m:d>
                    </m:oMath>
                  </m:oMathPara>
                </a14:m>
                <a:endParaRPr lang="en-US" dirty="0" smtClean="0"/>
              </a:p>
            </p:txBody>
          </p:sp>
        </mc:Choice>
        <mc:Fallback xmlns="">
          <p:sp>
            <p:nvSpPr>
              <p:cNvPr id="81" name="TextBox 80"/>
              <p:cNvSpPr txBox="1">
                <a:spLocks noRot="1" noChangeAspect="1" noMove="1" noResize="1" noEditPoints="1" noAdjustHandles="1" noChangeArrowheads="1" noChangeShapeType="1" noTextEdit="1"/>
              </p:cNvSpPr>
              <p:nvPr/>
            </p:nvSpPr>
            <p:spPr>
              <a:xfrm>
                <a:off x="838413" y="5447609"/>
                <a:ext cx="2003112" cy="276999"/>
              </a:xfrm>
              <a:prstGeom prst="rect">
                <a:avLst/>
              </a:prstGeom>
              <a:blipFill rotWithShape="0">
                <a:blip r:embed="rId104"/>
                <a:stretch>
                  <a:fillRect l="-1220" b="-17778"/>
                </a:stretch>
              </a:blipFill>
            </p:spPr>
            <p:txBody>
              <a:bodyPr/>
              <a:lstStyle/>
              <a:p>
                <a:r>
                  <a:rPr lang="en-US">
                    <a:noFill/>
                  </a:rPr>
                  <a:t> </a:t>
                </a:r>
              </a:p>
            </p:txBody>
          </p:sp>
        </mc:Fallback>
      </mc:AlternateContent>
      <p:sp>
        <p:nvSpPr>
          <p:cNvPr id="84" name="Rectangle 83"/>
          <p:cNvSpPr/>
          <p:nvPr/>
        </p:nvSpPr>
        <p:spPr>
          <a:xfrm>
            <a:off x="8800122" y="5768127"/>
            <a:ext cx="392182" cy="2529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9203539" y="5779695"/>
            <a:ext cx="392182" cy="2529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6" name="TextBox 85"/>
              <p:cNvSpPr txBox="1"/>
              <p:nvPr/>
            </p:nvSpPr>
            <p:spPr>
              <a:xfrm>
                <a:off x="9299832" y="6065665"/>
                <a:ext cx="2452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oMath>
                  </m:oMathPara>
                </a14:m>
                <a:endParaRPr lang="en-US" dirty="0"/>
              </a:p>
            </p:txBody>
          </p:sp>
        </mc:Choice>
        <mc:Fallback xmlns="">
          <p:sp>
            <p:nvSpPr>
              <p:cNvPr id="86" name="TextBox 85"/>
              <p:cNvSpPr txBox="1">
                <a:spLocks noRot="1" noChangeAspect="1" noMove="1" noResize="1" noEditPoints="1" noAdjustHandles="1" noChangeArrowheads="1" noChangeShapeType="1" noTextEdit="1"/>
              </p:cNvSpPr>
              <p:nvPr/>
            </p:nvSpPr>
            <p:spPr>
              <a:xfrm>
                <a:off x="9299832" y="6065665"/>
                <a:ext cx="245260" cy="276999"/>
              </a:xfrm>
              <a:prstGeom prst="rect">
                <a:avLst/>
              </a:prstGeom>
              <a:blipFill rotWithShape="0">
                <a:blip r:embed="rId105"/>
                <a:stretch>
                  <a:fillRect l="-25000" r="-75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p:cNvSpPr txBox="1"/>
              <p:nvPr/>
            </p:nvSpPr>
            <p:spPr>
              <a:xfrm>
                <a:off x="8074092" y="5061837"/>
                <a:ext cx="2884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oMath>
                  </m:oMathPara>
                </a14:m>
                <a:endParaRPr lang="en-US" dirty="0"/>
              </a:p>
            </p:txBody>
          </p:sp>
        </mc:Choice>
        <mc:Fallback xmlns="">
          <p:sp>
            <p:nvSpPr>
              <p:cNvPr id="87" name="TextBox 86"/>
              <p:cNvSpPr txBox="1">
                <a:spLocks noRot="1" noChangeAspect="1" noMove="1" noResize="1" noEditPoints="1" noAdjustHandles="1" noChangeArrowheads="1" noChangeShapeType="1" noTextEdit="1"/>
              </p:cNvSpPr>
              <p:nvPr/>
            </p:nvSpPr>
            <p:spPr>
              <a:xfrm>
                <a:off x="8074092" y="5061837"/>
                <a:ext cx="288477" cy="276999"/>
              </a:xfrm>
              <a:prstGeom prst="rect">
                <a:avLst/>
              </a:prstGeom>
              <a:blipFill rotWithShape="0">
                <a:blip r:embed="rId106"/>
                <a:stretch>
                  <a:fillRect l="-12500" r="-6250"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p:cNvSpPr txBox="1"/>
              <p:nvPr/>
            </p:nvSpPr>
            <p:spPr>
              <a:xfrm>
                <a:off x="6867288" y="6045916"/>
                <a:ext cx="2619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i="1">
                              <a:latin typeface="Cambria Math" panose="02040503050406030204" pitchFamily="18" charset="0"/>
                            </a:rPr>
                            <m:t>0</m:t>
                          </m:r>
                        </m:sub>
                      </m:sSub>
                    </m:oMath>
                  </m:oMathPara>
                </a14:m>
                <a:endParaRPr lang="en-US" dirty="0"/>
              </a:p>
            </p:txBody>
          </p:sp>
        </mc:Choice>
        <mc:Fallback xmlns="">
          <p:sp>
            <p:nvSpPr>
              <p:cNvPr id="88" name="TextBox 87"/>
              <p:cNvSpPr txBox="1">
                <a:spLocks noRot="1" noChangeAspect="1" noMove="1" noResize="1" noEditPoints="1" noAdjustHandles="1" noChangeArrowheads="1" noChangeShapeType="1" noTextEdit="1"/>
              </p:cNvSpPr>
              <p:nvPr/>
            </p:nvSpPr>
            <p:spPr>
              <a:xfrm>
                <a:off x="6867288" y="6045916"/>
                <a:ext cx="261995" cy="276999"/>
              </a:xfrm>
              <a:prstGeom prst="rect">
                <a:avLst/>
              </a:prstGeom>
              <a:blipFill rotWithShape="0">
                <a:blip r:embed="rId107"/>
                <a:stretch>
                  <a:fillRect l="-11628" r="-9302"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6867288" y="5061837"/>
                <a:ext cx="2619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i="1">
                              <a:latin typeface="Cambria Math" panose="02040503050406030204" pitchFamily="18" charset="0"/>
                            </a:rPr>
                            <m:t>0</m:t>
                          </m:r>
                        </m:sub>
                      </m:sSub>
                    </m:oMath>
                  </m:oMathPara>
                </a14:m>
                <a:endParaRPr lang="en-US" dirty="0"/>
              </a:p>
            </p:txBody>
          </p:sp>
        </mc:Choice>
        <mc:Fallback xmlns="">
          <p:sp>
            <p:nvSpPr>
              <p:cNvPr id="89" name="TextBox 88"/>
              <p:cNvSpPr txBox="1">
                <a:spLocks noRot="1" noChangeAspect="1" noMove="1" noResize="1" noEditPoints="1" noAdjustHandles="1" noChangeArrowheads="1" noChangeShapeType="1" noTextEdit="1"/>
              </p:cNvSpPr>
              <p:nvPr/>
            </p:nvSpPr>
            <p:spPr>
              <a:xfrm>
                <a:off x="6867288" y="5061837"/>
                <a:ext cx="261995" cy="276999"/>
              </a:xfrm>
              <a:prstGeom prst="rect">
                <a:avLst/>
              </a:prstGeom>
              <a:blipFill rotWithShape="0">
                <a:blip r:embed="rId108"/>
                <a:stretch>
                  <a:fillRect l="-11628" r="-9302"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577604" y="968990"/>
                <a:ext cx="2756909" cy="396519"/>
              </a:xfrm>
              <a:prstGeom prst="rect">
                <a:avLst/>
              </a:prstGeom>
              <a:noFill/>
            </p:spPr>
            <p:txBody>
              <a:bodyPr wrap="none" rtlCol="0">
                <a:spAutoFit/>
              </a:bodyPr>
              <a:lstStyle/>
              <a:p>
                <a:r>
                  <a:rPr lang="en-US" sz="1400" dirty="0" smtClean="0"/>
                  <a:t>If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2</m:t>
                        </m:r>
                      </m:den>
                    </m:f>
                    <m:sSub>
                      <m:sSubPr>
                        <m:ctrlPr>
                          <a:rPr lang="en-US" sz="1400" i="1">
                            <a:latin typeface="Cambria Math" panose="02040503050406030204" pitchFamily="18" charset="0"/>
                          </a:rPr>
                        </m:ctrlPr>
                      </m:sSubPr>
                      <m:e>
                        <m:r>
                          <a:rPr lang="en-US" sz="1400" i="1">
                            <a:latin typeface="Cambria Math" panose="02040503050406030204" pitchFamily="18" charset="0"/>
                          </a:rPr>
                          <m:t>𝑙</m:t>
                        </m:r>
                      </m:e>
                      <m:sub>
                        <m:r>
                          <a:rPr lang="en-US" sz="1400" i="1">
                            <a:latin typeface="Cambria Math" panose="02040503050406030204" pitchFamily="18" charset="0"/>
                          </a:rPr>
                          <m:t>𝑖</m:t>
                        </m:r>
                      </m:sub>
                    </m:sSub>
                    <m:r>
                      <a:rPr lang="en-US" sz="1400" b="0" i="1" smtClean="0">
                        <a:latin typeface="Cambria Math" panose="02040503050406030204" pitchFamily="18" charset="0"/>
                      </a:rPr>
                      <m:t>&lt;</m:t>
                    </m:r>
                    <m:sSub>
                      <m:sSubPr>
                        <m:ctrlPr>
                          <a:rPr lang="en-US" sz="1400" i="1">
                            <a:latin typeface="Cambria Math" panose="02040503050406030204" pitchFamily="18" charset="0"/>
                          </a:rPr>
                        </m:ctrlPr>
                      </m:sSubPr>
                      <m:e>
                        <m:r>
                          <a:rPr lang="en-US" sz="1400" i="1">
                            <a:latin typeface="Cambria Math" panose="02040503050406030204" pitchFamily="18" charset="0"/>
                          </a:rPr>
                          <m:t>𝑎</m:t>
                        </m:r>
                      </m:e>
                      <m:sub>
                        <m:r>
                          <a:rPr lang="en-US" sz="1400" i="1">
                            <a:latin typeface="Cambria Math" panose="02040503050406030204" pitchFamily="18" charset="0"/>
                          </a:rPr>
                          <m:t>0</m:t>
                        </m:r>
                      </m:sub>
                    </m:sSub>
                    <m:r>
                      <a:rPr lang="en-US" sz="1400" b="0" i="1" smtClean="0">
                        <a:latin typeface="Cambria Math" panose="02040503050406030204" pitchFamily="18" charset="0"/>
                      </a:rPr>
                      <m:t>&lt;</m:t>
                    </m:r>
                    <m:sSub>
                      <m:sSubPr>
                        <m:ctrlPr>
                          <a:rPr lang="en-US" sz="1400" i="1">
                            <a:latin typeface="Cambria Math" panose="02040503050406030204" pitchFamily="18" charset="0"/>
                          </a:rPr>
                        </m:ctrlPr>
                      </m:sSubPr>
                      <m:e>
                        <m:r>
                          <a:rPr lang="en-US" sz="1400" i="1">
                            <a:latin typeface="Cambria Math" panose="02040503050406030204" pitchFamily="18" charset="0"/>
                          </a:rPr>
                          <m:t>𝑙</m:t>
                        </m:r>
                      </m:e>
                      <m:sub>
                        <m:r>
                          <a:rPr lang="en-US" sz="1400" i="1">
                            <a:latin typeface="Cambria Math" panose="02040503050406030204" pitchFamily="18" charset="0"/>
                          </a:rPr>
                          <m:t>𝑖</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𝑖</m:t>
                        </m:r>
                      </m:sub>
                    </m:sSub>
                  </m:oMath>
                </a14:m>
                <a:r>
                  <a:rPr lang="en-US" sz="1400" dirty="0" smtClean="0"/>
                  <a:t>, then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𝑎</m:t>
                        </m:r>
                      </m:e>
                      <m:sub>
                        <m:r>
                          <a:rPr lang="en-US" sz="1400" i="1">
                            <a:latin typeface="Cambria Math" panose="02040503050406030204" pitchFamily="18" charset="0"/>
                          </a:rPr>
                          <m:t>0</m:t>
                        </m:r>
                      </m:sub>
                    </m:sSub>
                    <m:r>
                      <a:rPr lang="en-US" sz="1400" b="0" i="1" smtClean="0">
                        <a:latin typeface="Cambria Math" panose="02040503050406030204" pitchFamily="18" charset="0"/>
                      </a:rPr>
                      <m:t>&gt;</m:t>
                    </m:r>
                    <m:sSub>
                      <m:sSubPr>
                        <m:ctrlPr>
                          <a:rPr lang="en-US" sz="1400" i="1">
                            <a:latin typeface="Cambria Math" panose="02040503050406030204" pitchFamily="18" charset="0"/>
                          </a:rPr>
                        </m:ctrlPr>
                      </m:sSubPr>
                      <m:e>
                        <m:r>
                          <a:rPr lang="en-US" sz="1400" i="1">
                            <a:latin typeface="Cambria Math" panose="02040503050406030204" pitchFamily="18" charset="0"/>
                          </a:rPr>
                          <m:t>𝑎</m:t>
                        </m:r>
                      </m:e>
                      <m:sub>
                        <m:r>
                          <a:rPr lang="en-US" sz="1400" i="1">
                            <a:latin typeface="Cambria Math" panose="02040503050406030204" pitchFamily="18" charset="0"/>
                          </a:rPr>
                          <m:t>𝑖</m:t>
                        </m:r>
                      </m:sub>
                    </m:sSub>
                  </m:oMath>
                </a14:m>
                <a:r>
                  <a:rPr lang="en-US" sz="1400" dirty="0" smtClean="0"/>
                  <a:t>.</a:t>
                </a:r>
                <a:endParaRPr lang="en-US" sz="1400" dirty="0"/>
              </a:p>
            </p:txBody>
          </p:sp>
        </mc:Choice>
        <mc:Fallback xmlns="">
          <p:sp>
            <p:nvSpPr>
              <p:cNvPr id="10" name="TextBox 9"/>
              <p:cNvSpPr txBox="1">
                <a:spLocks noRot="1" noChangeAspect="1" noMove="1" noResize="1" noEditPoints="1" noAdjustHandles="1" noChangeArrowheads="1" noChangeShapeType="1" noTextEdit="1"/>
              </p:cNvSpPr>
              <p:nvPr/>
            </p:nvSpPr>
            <p:spPr>
              <a:xfrm>
                <a:off x="3577604" y="968990"/>
                <a:ext cx="2756909" cy="396519"/>
              </a:xfrm>
              <a:prstGeom prst="rect">
                <a:avLst/>
              </a:prstGeom>
              <a:blipFill rotWithShape="0">
                <a:blip r:embed="rId112"/>
                <a:stretch>
                  <a:fillRect l="-664" b="-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a:off x="3477823" y="616833"/>
                <a:ext cx="3017108" cy="412805"/>
              </a:xfrm>
              <a:prstGeom prst="rect">
                <a:avLst/>
              </a:prstGeom>
              <a:noFill/>
            </p:spPr>
            <p:txBody>
              <a:bodyPr wrap="none" rtlCol="0">
                <a:spAutoFit/>
              </a:bodyPr>
              <a:lstStyle/>
              <a:p>
                <a:r>
                  <a:rPr lang="en-US" sz="1400" dirty="0" smtClean="0"/>
                  <a:t>If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𝑎</m:t>
                        </m:r>
                      </m:e>
                      <m:sub>
                        <m:r>
                          <a:rPr lang="en-US" sz="1400" i="1">
                            <a:latin typeface="Cambria Math" panose="02040503050406030204" pitchFamily="18" charset="0"/>
                          </a:rPr>
                          <m:t>0</m:t>
                        </m:r>
                      </m:sub>
                    </m:sSub>
                    <m:r>
                      <a:rPr lang="en-US" sz="1400" b="0" i="1" smtClean="0">
                        <a:latin typeface="Cambria Math" panose="02040503050406030204" pitchFamily="18" charset="0"/>
                      </a:rPr>
                      <m:t>&lt;</m:t>
                    </m:r>
                    <m:r>
                      <m:rPr>
                        <m:sty m:val="p"/>
                      </m:rPr>
                      <a:rPr lang="en-US" sz="1400" b="0" i="0" smtClean="0">
                        <a:latin typeface="Cambria Math" panose="02040503050406030204" pitchFamily="18" charset="0"/>
                      </a:rPr>
                      <m:t>min</m:t>
                    </m:r>
                    <m:d>
                      <m:dPr>
                        <m:begChr m:val="{"/>
                        <m:endChr m:val="}"/>
                        <m:ctrlPr>
                          <a:rPr lang="en-US" sz="1400" b="0" i="1" smtClean="0">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2</m:t>
                            </m:r>
                          </m:den>
                        </m:f>
                        <m:sSub>
                          <m:sSubPr>
                            <m:ctrlPr>
                              <a:rPr lang="en-US" sz="1400" i="1">
                                <a:latin typeface="Cambria Math" panose="02040503050406030204" pitchFamily="18" charset="0"/>
                              </a:rPr>
                            </m:ctrlPr>
                          </m:sSubPr>
                          <m:e>
                            <m:r>
                              <a:rPr lang="en-US" sz="1400" i="1">
                                <a:latin typeface="Cambria Math" panose="02040503050406030204" pitchFamily="18" charset="0"/>
                              </a:rPr>
                              <m:t>𝑙</m:t>
                            </m:r>
                          </m:e>
                          <m:sub>
                            <m:r>
                              <a:rPr lang="en-US" sz="1400" i="1">
                                <a:latin typeface="Cambria Math" panose="02040503050406030204" pitchFamily="18" charset="0"/>
                              </a:rPr>
                              <m:t>𝑖</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𝑙</m:t>
                            </m:r>
                          </m:e>
                          <m:sub>
                            <m:r>
                              <a:rPr lang="en-US" sz="1400" i="1">
                                <a:latin typeface="Cambria Math" panose="02040503050406030204" pitchFamily="18" charset="0"/>
                              </a:rPr>
                              <m:t>𝑖</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𝑖</m:t>
                            </m:r>
                          </m:sub>
                        </m:sSub>
                      </m:e>
                    </m:d>
                  </m:oMath>
                </a14:m>
                <a:r>
                  <a:rPr lang="en-US" sz="1400" dirty="0" smtClean="0"/>
                  <a:t>, then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𝑎</m:t>
                        </m:r>
                      </m:e>
                      <m:sub>
                        <m:r>
                          <a:rPr lang="en-US" sz="1400" i="1">
                            <a:latin typeface="Cambria Math" panose="02040503050406030204" pitchFamily="18" charset="0"/>
                          </a:rPr>
                          <m:t>0</m:t>
                        </m:r>
                      </m:sub>
                    </m:sSub>
                    <m:r>
                      <a:rPr lang="en-US" sz="1400" b="0" i="1" smtClean="0">
                        <a:latin typeface="Cambria Math" panose="02040503050406030204" pitchFamily="18" charset="0"/>
                      </a:rPr>
                      <m:t>&lt;</m:t>
                    </m:r>
                    <m:sSub>
                      <m:sSubPr>
                        <m:ctrlPr>
                          <a:rPr lang="en-US" sz="1400" i="1">
                            <a:latin typeface="Cambria Math" panose="02040503050406030204" pitchFamily="18" charset="0"/>
                          </a:rPr>
                        </m:ctrlPr>
                      </m:sSubPr>
                      <m:e>
                        <m:r>
                          <a:rPr lang="en-US" sz="1400" i="1">
                            <a:latin typeface="Cambria Math" panose="02040503050406030204" pitchFamily="18" charset="0"/>
                          </a:rPr>
                          <m:t>𝑎</m:t>
                        </m:r>
                      </m:e>
                      <m:sub>
                        <m:r>
                          <a:rPr lang="en-US" sz="1400" i="1">
                            <a:latin typeface="Cambria Math" panose="02040503050406030204" pitchFamily="18" charset="0"/>
                          </a:rPr>
                          <m:t>𝑖</m:t>
                        </m:r>
                      </m:sub>
                    </m:sSub>
                  </m:oMath>
                </a14:m>
                <a:r>
                  <a:rPr lang="en-US" sz="1400" dirty="0" smtClean="0"/>
                  <a:t>.</a:t>
                </a:r>
                <a:endParaRPr lang="en-US" sz="1400" dirty="0"/>
              </a:p>
            </p:txBody>
          </p:sp>
        </mc:Choice>
        <mc:Fallback xmlns="">
          <p:sp>
            <p:nvSpPr>
              <p:cNvPr id="70" name="TextBox 69"/>
              <p:cNvSpPr txBox="1">
                <a:spLocks noRot="1" noChangeAspect="1" noMove="1" noResize="1" noEditPoints="1" noAdjustHandles="1" noChangeArrowheads="1" noChangeShapeType="1" noTextEdit="1"/>
              </p:cNvSpPr>
              <p:nvPr/>
            </p:nvSpPr>
            <p:spPr>
              <a:xfrm>
                <a:off x="3477823" y="616833"/>
                <a:ext cx="3017108" cy="412805"/>
              </a:xfrm>
              <a:prstGeom prst="rect">
                <a:avLst/>
              </a:prstGeom>
              <a:blipFill rotWithShape="0">
                <a:blip r:embed="rId113"/>
                <a:stretch>
                  <a:fillRect l="-607" b="-44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p:cNvSpPr txBox="1"/>
              <p:nvPr/>
            </p:nvSpPr>
            <p:spPr>
              <a:xfrm>
                <a:off x="4261717" y="2416680"/>
                <a:ext cx="2685992" cy="307777"/>
              </a:xfrm>
              <a:prstGeom prst="rect">
                <a:avLst/>
              </a:prstGeom>
              <a:noFill/>
            </p:spPr>
            <p:txBody>
              <a:bodyPr wrap="none" rtlCol="0">
                <a:spAutoFit/>
              </a:bodyPr>
              <a:lstStyle/>
              <a:p>
                <a:r>
                  <a:rPr lang="en-US" sz="1400" dirty="0" smtClean="0"/>
                  <a:t>If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𝑖</m:t>
                        </m:r>
                      </m:sub>
                    </m:sSub>
                    <m:r>
                      <a:rPr lang="en-US" sz="1400" i="1">
                        <a:latin typeface="Cambria Math" panose="02040503050406030204" pitchFamily="18" charset="0"/>
                      </a:rPr>
                      <m:t>&lt;</m:t>
                    </m:r>
                    <m:sSub>
                      <m:sSubPr>
                        <m:ctrlPr>
                          <a:rPr lang="en-US" sz="1400" i="1">
                            <a:latin typeface="Cambria Math" panose="02040503050406030204" pitchFamily="18" charset="0"/>
                          </a:rPr>
                        </m:ctrlPr>
                      </m:sSubPr>
                      <m:e>
                        <m:r>
                          <a:rPr lang="en-US" sz="1400" i="1">
                            <a:latin typeface="Cambria Math" panose="02040503050406030204" pitchFamily="18" charset="0"/>
                          </a:rPr>
                          <m:t>𝑎</m:t>
                        </m:r>
                      </m:e>
                      <m:sub>
                        <m:r>
                          <a:rPr lang="en-US" sz="1400" i="1">
                            <a:latin typeface="Cambria Math" panose="02040503050406030204" pitchFamily="18" charset="0"/>
                          </a:rPr>
                          <m:t>0</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𝑙</m:t>
                        </m:r>
                      </m:e>
                      <m:sub>
                        <m:r>
                          <a:rPr lang="en-US" sz="1400" i="1">
                            <a:latin typeface="Cambria Math" panose="02040503050406030204" pitchFamily="18" charset="0"/>
                          </a:rPr>
                          <m:t>𝑖</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𝑖</m:t>
                        </m:r>
                      </m:sub>
                    </m:sSub>
                  </m:oMath>
                </a14:m>
                <a:r>
                  <a:rPr lang="en-US" sz="1400" dirty="0" smtClean="0"/>
                  <a:t>, then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𝑎</m:t>
                        </m:r>
                      </m:e>
                      <m:sub>
                        <m:r>
                          <a:rPr lang="en-US" sz="1400" i="1">
                            <a:latin typeface="Cambria Math" panose="02040503050406030204" pitchFamily="18" charset="0"/>
                          </a:rPr>
                          <m:t>0</m:t>
                        </m:r>
                      </m:sub>
                    </m:sSub>
                    <m:r>
                      <a:rPr lang="en-US" sz="1400" b="0" i="1" smtClean="0">
                        <a:latin typeface="Cambria Math" panose="02040503050406030204" pitchFamily="18" charset="0"/>
                      </a:rPr>
                      <m:t>&gt;</m:t>
                    </m:r>
                    <m:sSub>
                      <m:sSubPr>
                        <m:ctrlPr>
                          <a:rPr lang="en-US" sz="1400" i="1">
                            <a:latin typeface="Cambria Math" panose="02040503050406030204" pitchFamily="18" charset="0"/>
                          </a:rPr>
                        </m:ctrlPr>
                      </m:sSubPr>
                      <m:e>
                        <m:r>
                          <a:rPr lang="en-US" sz="1400" i="1">
                            <a:latin typeface="Cambria Math" panose="02040503050406030204" pitchFamily="18" charset="0"/>
                          </a:rPr>
                          <m:t>𝑎</m:t>
                        </m:r>
                      </m:e>
                      <m:sub>
                        <m:r>
                          <a:rPr lang="en-US" sz="1400" i="1">
                            <a:latin typeface="Cambria Math" panose="02040503050406030204" pitchFamily="18" charset="0"/>
                          </a:rPr>
                          <m:t>𝑖</m:t>
                        </m:r>
                      </m:sub>
                    </m:sSub>
                  </m:oMath>
                </a14:m>
                <a:r>
                  <a:rPr lang="en-US" sz="1400" dirty="0" smtClean="0"/>
                  <a:t>.</a:t>
                </a:r>
                <a:endParaRPr lang="en-US" sz="1400" dirty="0"/>
              </a:p>
            </p:txBody>
          </p:sp>
        </mc:Choice>
        <mc:Fallback xmlns="">
          <p:sp>
            <p:nvSpPr>
              <p:cNvPr id="72" name="TextBox 71"/>
              <p:cNvSpPr txBox="1">
                <a:spLocks noRot="1" noChangeAspect="1" noMove="1" noResize="1" noEditPoints="1" noAdjustHandles="1" noChangeArrowheads="1" noChangeShapeType="1" noTextEdit="1"/>
              </p:cNvSpPr>
              <p:nvPr/>
            </p:nvSpPr>
            <p:spPr>
              <a:xfrm>
                <a:off x="4261717" y="2416680"/>
                <a:ext cx="2685992" cy="307777"/>
              </a:xfrm>
              <a:prstGeom prst="rect">
                <a:avLst/>
              </a:prstGeom>
              <a:blipFill rotWithShape="0">
                <a:blip r:embed="rId114"/>
                <a:stretch>
                  <a:fillRect l="-680" t="-1961"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4257450" y="2143914"/>
                <a:ext cx="2685992" cy="307777"/>
              </a:xfrm>
              <a:prstGeom prst="rect">
                <a:avLst/>
              </a:prstGeom>
              <a:noFill/>
            </p:spPr>
            <p:txBody>
              <a:bodyPr wrap="none" rtlCol="0">
                <a:spAutoFit/>
              </a:bodyPr>
              <a:lstStyle/>
              <a:p>
                <a:r>
                  <a:rPr lang="en-US" sz="1400" dirty="0" smtClean="0"/>
                  <a:t>If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𝑙</m:t>
                        </m:r>
                      </m:e>
                      <m:sub>
                        <m:r>
                          <a:rPr lang="en-US" sz="1400" i="1">
                            <a:latin typeface="Cambria Math" panose="02040503050406030204" pitchFamily="18" charset="0"/>
                          </a:rPr>
                          <m:t>𝑖</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𝑖</m:t>
                        </m:r>
                      </m:sub>
                    </m:sSub>
                    <m:r>
                      <a:rPr lang="en-US" sz="1400" i="1">
                        <a:latin typeface="Cambria Math" panose="02040503050406030204" pitchFamily="18" charset="0"/>
                      </a:rPr>
                      <m:t>&lt;</m:t>
                    </m:r>
                    <m:sSub>
                      <m:sSubPr>
                        <m:ctrlPr>
                          <a:rPr lang="en-US" sz="1400" i="1">
                            <a:latin typeface="Cambria Math" panose="02040503050406030204" pitchFamily="18" charset="0"/>
                          </a:rPr>
                        </m:ctrlPr>
                      </m:sSubPr>
                      <m:e>
                        <m:r>
                          <a:rPr lang="en-US" sz="1400" i="1">
                            <a:latin typeface="Cambria Math" panose="02040503050406030204" pitchFamily="18" charset="0"/>
                          </a:rPr>
                          <m:t>𝑎</m:t>
                        </m:r>
                      </m:e>
                      <m:sub>
                        <m:r>
                          <a:rPr lang="en-US" sz="1400" i="1">
                            <a:latin typeface="Cambria Math" panose="02040503050406030204" pitchFamily="18" charset="0"/>
                          </a:rPr>
                          <m:t>0</m:t>
                        </m:r>
                      </m:sub>
                    </m:sSub>
                    <m:r>
                      <a:rPr lang="en-US" sz="1400" i="1">
                        <a:latin typeface="Cambria Math" panose="02040503050406030204" pitchFamily="18" charset="0"/>
                      </a:rPr>
                      <m:t>&lt;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𝑖</m:t>
                        </m:r>
                      </m:sub>
                    </m:sSub>
                  </m:oMath>
                </a14:m>
                <a:r>
                  <a:rPr lang="en-US" sz="1400" dirty="0" smtClean="0"/>
                  <a:t>, then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𝑎</m:t>
                        </m:r>
                      </m:e>
                      <m:sub>
                        <m:r>
                          <a:rPr lang="en-US" sz="1400" i="1">
                            <a:latin typeface="Cambria Math" panose="02040503050406030204" pitchFamily="18" charset="0"/>
                          </a:rPr>
                          <m:t>0</m:t>
                        </m:r>
                      </m:sub>
                    </m:sSub>
                    <m:r>
                      <a:rPr lang="en-US" sz="1400" b="0" i="1" smtClean="0">
                        <a:latin typeface="Cambria Math" panose="02040503050406030204" pitchFamily="18" charset="0"/>
                      </a:rPr>
                      <m:t>&lt;</m:t>
                    </m:r>
                    <m:sSub>
                      <m:sSubPr>
                        <m:ctrlPr>
                          <a:rPr lang="en-US" sz="1400" i="1">
                            <a:latin typeface="Cambria Math" panose="02040503050406030204" pitchFamily="18" charset="0"/>
                          </a:rPr>
                        </m:ctrlPr>
                      </m:sSubPr>
                      <m:e>
                        <m:r>
                          <a:rPr lang="en-US" sz="1400" i="1">
                            <a:latin typeface="Cambria Math" panose="02040503050406030204" pitchFamily="18" charset="0"/>
                          </a:rPr>
                          <m:t>𝑎</m:t>
                        </m:r>
                      </m:e>
                      <m:sub>
                        <m:r>
                          <a:rPr lang="en-US" sz="1400" i="1">
                            <a:latin typeface="Cambria Math" panose="02040503050406030204" pitchFamily="18" charset="0"/>
                          </a:rPr>
                          <m:t>𝑖</m:t>
                        </m:r>
                      </m:sub>
                    </m:sSub>
                  </m:oMath>
                </a14:m>
                <a:r>
                  <a:rPr lang="en-US" sz="1400" dirty="0" smtClean="0"/>
                  <a:t>.</a:t>
                </a:r>
                <a:endParaRPr lang="en-US" sz="1400" dirty="0"/>
              </a:p>
            </p:txBody>
          </p:sp>
        </mc:Choice>
        <mc:Fallback xmlns="">
          <p:sp>
            <p:nvSpPr>
              <p:cNvPr id="73" name="TextBox 72"/>
              <p:cNvSpPr txBox="1">
                <a:spLocks noRot="1" noChangeAspect="1" noMove="1" noResize="1" noEditPoints="1" noAdjustHandles="1" noChangeArrowheads="1" noChangeShapeType="1" noTextEdit="1"/>
              </p:cNvSpPr>
              <p:nvPr/>
            </p:nvSpPr>
            <p:spPr>
              <a:xfrm>
                <a:off x="4257450" y="2143914"/>
                <a:ext cx="2685992" cy="307777"/>
              </a:xfrm>
              <a:prstGeom prst="rect">
                <a:avLst/>
              </a:prstGeom>
              <a:blipFill rotWithShape="0">
                <a:blip r:embed="rId115"/>
                <a:stretch>
                  <a:fillRect l="-680"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4014491" y="5301950"/>
                <a:ext cx="2329356" cy="307777"/>
              </a:xfrm>
              <a:prstGeom prst="rect">
                <a:avLst/>
              </a:prstGeom>
              <a:noFill/>
            </p:spPr>
            <p:txBody>
              <a:bodyPr wrap="none" rtlCol="0">
                <a:spAutoFit/>
              </a:bodyPr>
              <a:lstStyle/>
              <a:p>
                <a:r>
                  <a:rPr lang="en-US" sz="1400" dirty="0" smtClean="0"/>
                  <a:t>It is always true that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𝑎</m:t>
                        </m:r>
                      </m:e>
                      <m:sub>
                        <m:r>
                          <a:rPr lang="en-US" sz="1400" i="1">
                            <a:latin typeface="Cambria Math" panose="02040503050406030204" pitchFamily="18" charset="0"/>
                          </a:rPr>
                          <m:t>0</m:t>
                        </m:r>
                      </m:sub>
                    </m:sSub>
                    <m:r>
                      <a:rPr lang="en-US" sz="1400" i="1">
                        <a:latin typeface="Cambria Math" panose="02040503050406030204" pitchFamily="18" charset="0"/>
                      </a:rPr>
                      <m:t>&gt;</m:t>
                    </m:r>
                    <m:sSub>
                      <m:sSubPr>
                        <m:ctrlPr>
                          <a:rPr lang="en-US" sz="1400" i="1">
                            <a:latin typeface="Cambria Math" panose="02040503050406030204" pitchFamily="18" charset="0"/>
                          </a:rPr>
                        </m:ctrlPr>
                      </m:sSubPr>
                      <m:e>
                        <m:r>
                          <a:rPr lang="en-US" sz="1400" i="1">
                            <a:latin typeface="Cambria Math" panose="02040503050406030204" pitchFamily="18" charset="0"/>
                          </a:rPr>
                          <m:t>𝑎</m:t>
                        </m:r>
                      </m:e>
                      <m:sub>
                        <m:r>
                          <a:rPr lang="en-US" sz="1400" i="1">
                            <a:latin typeface="Cambria Math" panose="02040503050406030204" pitchFamily="18" charset="0"/>
                          </a:rPr>
                          <m:t>𝑖</m:t>
                        </m:r>
                      </m:sub>
                    </m:sSub>
                  </m:oMath>
                </a14:m>
                <a:r>
                  <a:rPr lang="en-US" sz="1400" dirty="0" smtClean="0"/>
                  <a:t>.</a:t>
                </a:r>
                <a:endParaRPr lang="en-US" sz="1400" dirty="0"/>
              </a:p>
            </p:txBody>
          </p:sp>
        </mc:Choice>
        <mc:Fallback xmlns="">
          <p:sp>
            <p:nvSpPr>
              <p:cNvPr id="82" name="TextBox 81"/>
              <p:cNvSpPr txBox="1">
                <a:spLocks noRot="1" noChangeAspect="1" noMove="1" noResize="1" noEditPoints="1" noAdjustHandles="1" noChangeArrowheads="1" noChangeShapeType="1" noTextEdit="1"/>
              </p:cNvSpPr>
              <p:nvPr/>
            </p:nvSpPr>
            <p:spPr>
              <a:xfrm>
                <a:off x="4014491" y="5301950"/>
                <a:ext cx="2329356" cy="307777"/>
              </a:xfrm>
              <a:prstGeom prst="rect">
                <a:avLst/>
              </a:prstGeom>
              <a:blipFill rotWithShape="0">
                <a:blip r:embed="rId116"/>
                <a:stretch>
                  <a:fillRect l="-785" t="-4000" b="-20000"/>
                </a:stretch>
              </a:blipFill>
            </p:spPr>
            <p:txBody>
              <a:bodyPr/>
              <a:lstStyle/>
              <a:p>
                <a:r>
                  <a:rPr lang="en-US">
                    <a:noFill/>
                  </a:rPr>
                  <a:t> </a:t>
                </a:r>
              </a:p>
            </p:txBody>
          </p:sp>
        </mc:Fallback>
      </mc:AlternateContent>
    </p:spTree>
    <p:extLst>
      <p:ext uri="{BB962C8B-B14F-4D97-AF65-F5344CB8AC3E}">
        <p14:creationId xmlns:p14="http://schemas.microsoft.com/office/powerpoint/2010/main" val="331582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8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29" grpId="0" animBg="1"/>
      <p:bldP spid="30" grpId="0" animBg="1"/>
      <p:bldP spid="31" grpId="0" animBg="1"/>
      <p:bldP spid="32" grpId="0" animBg="1"/>
      <p:bldP spid="37" grpId="0" animBg="1"/>
      <p:bldP spid="40" grpId="0" animBg="1"/>
      <p:bldP spid="42" grpId="0" animBg="1"/>
      <p:bldP spid="43" grpId="0"/>
      <p:bldP spid="48" grpId="0"/>
      <p:bldP spid="49" grpId="0"/>
      <p:bldP spid="50" grpId="0" animBg="1"/>
      <p:bldP spid="51" grpId="0"/>
      <p:bldP spid="52" grpId="0"/>
      <p:bldP spid="53" grpId="0"/>
      <p:bldP spid="54" grpId="0"/>
      <p:bldP spid="55" grpId="0"/>
      <p:bldP spid="58" grpId="0"/>
      <p:bldP spid="59" grpId="0"/>
      <p:bldP spid="60" grpId="0"/>
      <p:bldP spid="63" grpId="0"/>
      <p:bldP spid="64" grpId="0"/>
      <p:bldP spid="65" grpId="0" animBg="1"/>
      <p:bldP spid="66" grpId="0" animBg="1"/>
      <p:bldP spid="67" grpId="0" animBg="1"/>
      <p:bldP spid="68" grpId="0" animBg="1"/>
      <p:bldP spid="69" grpId="0" animBg="1"/>
      <p:bldP spid="75" grpId="0" animBg="1"/>
      <p:bldP spid="76" grpId="0"/>
      <p:bldP spid="77" grpId="0"/>
      <p:bldP spid="79" grpId="0"/>
      <p:bldP spid="80" grpId="0"/>
      <p:bldP spid="81" grpId="0"/>
      <p:bldP spid="84" grpId="0" animBg="1"/>
      <p:bldP spid="85" grpId="0" animBg="1"/>
      <p:bldP spid="86" grpId="0"/>
      <p:bldP spid="87" grpId="0"/>
      <p:bldP spid="88" grpId="0"/>
      <p:bldP spid="89" grpId="0"/>
      <p:bldP spid="72" grpId="0"/>
      <p:bldP spid="73" grpId="0"/>
      <p:bldP spid="8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26155</TotalTime>
  <Words>1437</Words>
  <Application>Microsoft Office PowerPoint</Application>
  <PresentationFormat>Widescreen</PresentationFormat>
  <Paragraphs>529</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Cambria Math</vt:lpstr>
      <vt:lpstr>Wingdings</vt:lpstr>
      <vt:lpstr>Office Theme</vt:lpstr>
      <vt:lpstr> P|pmtn;intrees|∑▒C_i .</vt:lpstr>
      <vt:lpstr>Classic NP-complete problems: Interdependence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Hidden Old 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P|pmtn;in-tree|C_max with arbitrary machine</dc:title>
  <dc:creator>Joshua A Comden</dc:creator>
  <cp:lastModifiedBy>Joshua A Comden</cp:lastModifiedBy>
  <cp:revision>424</cp:revision>
  <dcterms:created xsi:type="dcterms:W3CDTF">2017-07-11T16:32:18Z</dcterms:created>
  <dcterms:modified xsi:type="dcterms:W3CDTF">2017-08-24T02:20:27Z</dcterms:modified>
</cp:coreProperties>
</file>