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6" r:id="rId5"/>
    <p:sldId id="259" r:id="rId6"/>
    <p:sldId id="260" r:id="rId7"/>
    <p:sldId id="267" r:id="rId8"/>
    <p:sldId id="268" r:id="rId9"/>
    <p:sldId id="269" r:id="rId10"/>
    <p:sldId id="264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3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4874-4021-43B6-A8B1-C8CFFB92BF8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C126-526A-4FAB-A22D-F0771FB5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0.png"/><Relationship Id="rId3" Type="http://schemas.openxmlformats.org/officeDocument/2006/relationships/image" Target="../media/image270.png"/><Relationship Id="rId7" Type="http://schemas.openxmlformats.org/officeDocument/2006/relationships/image" Target="../media/image312.png"/><Relationship Id="rId12" Type="http://schemas.openxmlformats.org/officeDocument/2006/relationships/image" Target="../media/image360.png"/><Relationship Id="rId17" Type="http://schemas.openxmlformats.org/officeDocument/2006/relationships/image" Target="../media/image411.png"/><Relationship Id="rId2" Type="http://schemas.openxmlformats.org/officeDocument/2006/relationships/image" Target="../media/image26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19" Type="http://schemas.openxmlformats.org/officeDocument/2006/relationships/image" Target="../media/image43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1.png"/><Relationship Id="rId7" Type="http://schemas.openxmlformats.org/officeDocument/2006/relationships/image" Target="../media/image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310.png"/><Relationship Id="rId5" Type="http://schemas.openxmlformats.org/officeDocument/2006/relationships/image" Target="../media/image51.png"/><Relationship Id="rId10" Type="http://schemas.openxmlformats.org/officeDocument/2006/relationships/image" Target="../media/image3.png"/><Relationship Id="rId4" Type="http://schemas.openxmlformats.org/officeDocument/2006/relationships/image" Target="../media/image45.png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54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Shortest Remaining Processing Time (SRPT) </a:t>
            </a:r>
          </a:p>
          <a:p>
            <a:r>
              <a:rPr lang="en-US" dirty="0" smtClean="0"/>
              <a:t>Counter-Example and Lower </a:t>
            </a:r>
            <a:r>
              <a:rPr lang="en-US" dirty="0"/>
              <a:t>B</a:t>
            </a:r>
            <a:r>
              <a:rPr lang="en-US" dirty="0" smtClean="0"/>
              <a:t>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pmtn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intrees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786113" y="4134801"/>
            <a:ext cx="1251752" cy="7095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1639" y="177553"/>
            <a:ext cx="5706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In-trees with box shape: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8116" y="2489673"/>
                <a:ext cx="2064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2 jobs,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u="sng" dirty="0" smtClean="0"/>
                  <a:t> machines:</a:t>
                </a:r>
                <a:endParaRPr lang="en-US" u="sn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" y="2489673"/>
                <a:ext cx="206466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0" t="-8197" r="-20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87334" y="1022402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7334" y="1945185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10365" y="14305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0365" y="15934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0364" y="17594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541208" y="1022402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46543" y="1415881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43" y="1415881"/>
                <a:ext cx="4744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81532" y="1936478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37551" y="20476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5809" y="20476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89804" y="20476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164082" y="1204178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4779" y="207508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96839" y="207508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77541" y="1025633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33560" y="11367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1818" y="11367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85813" y="11367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50788" y="1164244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92848" y="1164244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2042" y="1371110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46962" y="1156423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56980" y="1593433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46962" y="1539873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493" y="1295544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56419" y="2518937"/>
                <a:ext cx="384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19" y="2518937"/>
                <a:ext cx="3843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817" y="3006705"/>
                <a:ext cx="4140301" cy="761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Case 1-A: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r>
                  <a:rPr lang="en-US" i="1" dirty="0"/>
                  <a:t>	</a:t>
                </a:r>
                <a:r>
                  <a:rPr lang="en-US" dirty="0" smtClean="0"/>
                  <a:t>WLOG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7" y="3006705"/>
                <a:ext cx="4140301" cy="761170"/>
              </a:xfrm>
              <a:prstGeom prst="rect">
                <a:avLst/>
              </a:prstGeom>
              <a:blipFill rotWithShape="0">
                <a:blip r:embed="rId5"/>
                <a:stretch>
                  <a:fillRect l="-132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1007" y="5041526"/>
                <a:ext cx="413228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Case 1-B: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7" y="5041526"/>
                <a:ext cx="4132285" cy="484172"/>
              </a:xfrm>
              <a:prstGeom prst="rect">
                <a:avLst/>
              </a:prstGeom>
              <a:blipFill rotWithShape="0">
                <a:blip r:embed="rId6"/>
                <a:stretch>
                  <a:fillRect l="-132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67282" y="2234193"/>
                <a:ext cx="238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Case 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282" y="2234193"/>
                <a:ext cx="238642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786113" y="3876717"/>
            <a:ext cx="752936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86113" y="3876717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786113" y="4844379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07142" y="396261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42" y="3962616"/>
                <a:ext cx="5018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009525" y="430492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25" y="4304924"/>
                <a:ext cx="50712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620190" y="2946941"/>
            <a:ext cx="231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(priority given to jobs with </a:t>
            </a:r>
            <a:r>
              <a:rPr lang="en-US" b="1" dirty="0" smtClean="0"/>
              <a:t>smaller total processing time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85064" y="3941667"/>
                <a:ext cx="2549672" cy="4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064" y="3941667"/>
                <a:ext cx="2549672" cy="440505"/>
              </a:xfrm>
              <a:prstGeom prst="rect">
                <a:avLst/>
              </a:prstGeom>
              <a:blipFill rotWithShape="0">
                <a:blip r:embed="rId10"/>
                <a:stretch>
                  <a:fillRect l="-16706" t="-95833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249536" y="6078430"/>
            <a:ext cx="597164" cy="5989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249535" y="5709685"/>
            <a:ext cx="1289513" cy="36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249536" y="5709686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49536" y="6677348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93589" y="6185052"/>
                <a:ext cx="980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589" y="6185052"/>
                <a:ext cx="98033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82695" y="5708804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95" y="5708804"/>
                <a:ext cx="50180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460494" y="5539087"/>
            <a:ext cx="231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(priority given to jobs that </a:t>
            </a:r>
            <a:r>
              <a:rPr lang="en-US" b="1" dirty="0" smtClean="0"/>
              <a:t>require less machines than equal allocation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401663" y="3808953"/>
            <a:ext cx="1251752" cy="2958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401663" y="3137128"/>
            <a:ext cx="752936" cy="47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401663" y="3137129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401663" y="4104791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899859" y="319098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859" y="3190989"/>
                <a:ext cx="50180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894536" y="378608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6" y="3786082"/>
                <a:ext cx="50712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093010" y="2687005"/>
                <a:ext cx="1384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10" y="2687005"/>
                <a:ext cx="138461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1278" t="-180000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732191" y="5929213"/>
                <a:ext cx="2145716" cy="4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91" y="5929213"/>
                <a:ext cx="2145716" cy="440505"/>
              </a:xfrm>
              <a:prstGeom prst="rect">
                <a:avLst/>
              </a:prstGeom>
              <a:blipFill rotWithShape="0">
                <a:blip r:embed="rId16"/>
                <a:stretch>
                  <a:fillRect l="-19886" t="-95833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5426421" y="5953863"/>
            <a:ext cx="1251752" cy="7095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426421" y="5695779"/>
            <a:ext cx="752936" cy="38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426421" y="5695779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26421" y="6663441"/>
            <a:ext cx="18864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30856" y="568413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56" y="5684136"/>
                <a:ext cx="50180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649833" y="612398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33" y="6123986"/>
                <a:ext cx="50712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825372" y="5760729"/>
                <a:ext cx="2549672" cy="4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72" y="5760729"/>
                <a:ext cx="2549672" cy="440505"/>
              </a:xfrm>
              <a:prstGeom prst="rect">
                <a:avLst/>
              </a:prstGeom>
              <a:blipFill rotWithShape="0">
                <a:blip r:embed="rId19"/>
                <a:stretch>
                  <a:fillRect l="-16986" t="-94444" b="-1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6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30" grpId="0"/>
      <p:bldP spid="31" grpId="0"/>
      <p:bldP spid="32" grpId="0"/>
      <p:bldP spid="34" grpId="0" animBg="1"/>
      <p:bldP spid="41" grpId="0"/>
      <p:bldP spid="42" grpId="0"/>
      <p:bldP spid="43" grpId="0"/>
      <p:bldP spid="44" grpId="0"/>
      <p:bldP spid="45" grpId="0" animBg="1"/>
      <p:bldP spid="46" grpId="0" animBg="1"/>
      <p:bldP spid="49" grpId="0"/>
      <p:bldP spid="50" grpId="0"/>
      <p:bldP spid="57" grpId="0"/>
      <p:bldP spid="58" grpId="0" animBg="1"/>
      <p:bldP spid="59" grpId="0" animBg="1"/>
      <p:bldP spid="62" grpId="0"/>
      <p:bldP spid="63" grpId="0"/>
      <p:bldP spid="64" grpId="0"/>
      <p:bldP spid="65" grpId="0"/>
      <p:bldP spid="66" grpId="0" animBg="1"/>
      <p:bldP spid="67" grpId="0" animBg="1"/>
      <p:bldP spid="70" grpId="0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9302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Next step, in-trees with staircase shape: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412734" y="1837995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2734" y="2760778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35765" y="22461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35765" y="2409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35764" y="25749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06932" y="2752071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951" y="28632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209" y="28632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15204" y="28632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689482" y="2019771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80179" y="2890682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22239" y="2890682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02941" y="1841226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58960" y="19523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37218" y="19523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11213" y="1952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76188" y="1979837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18248" y="1979837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72362" y="1972016"/>
            <a:ext cx="637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82380" y="2234627"/>
            <a:ext cx="627484" cy="660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172362" y="2106037"/>
            <a:ext cx="637502" cy="25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04580" y="1857623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04580" y="3481156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27611" y="24803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27611" y="26432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27610" y="28092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605109" y="1962684"/>
            <a:ext cx="181893" cy="174117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8778" y="3472449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054797" y="35836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33055" y="35836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07050" y="35836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16200000">
            <a:off x="2181328" y="2784446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72025" y="361106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14085" y="361106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94787" y="1860854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50806" y="19720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29064" y="19720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03059" y="19720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368034" y="199946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10094" y="199946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50806" y="4123625"/>
                <a:ext cx="522386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06" y="4123625"/>
                <a:ext cx="522386" cy="409086"/>
              </a:xfrm>
              <a:prstGeom prst="rect">
                <a:avLst/>
              </a:prstGeom>
              <a:blipFill rotWithShape="0"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47152" y="3356732"/>
                <a:ext cx="416203" cy="435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52" y="3356732"/>
                <a:ext cx="416203" cy="435825"/>
              </a:xfrm>
              <a:prstGeom prst="rect">
                <a:avLst/>
              </a:prstGeom>
              <a:blipFill rotWithShape="0"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V="1">
            <a:off x="3647040" y="1994231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664558" y="2962052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010535" y="1830801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400742" y="1834032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9156761" y="19451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35019" y="19451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09014" y="19451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473989" y="1972643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716049" y="1972643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71033" y="2434342"/>
                <a:ext cx="419410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33" y="2434342"/>
                <a:ext cx="419410" cy="383759"/>
              </a:xfrm>
              <a:prstGeom prst="rect">
                <a:avLst/>
              </a:prstGeom>
              <a:blipFill rotWithShape="0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eft Brace 65"/>
          <p:cNvSpPr/>
          <p:nvPr/>
        </p:nvSpPr>
        <p:spPr>
          <a:xfrm rot="16200000">
            <a:off x="9284296" y="1100879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45598" y="1127130"/>
            <a:ext cx="325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(leaves still all have same height)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38989" y="4843269"/>
            <a:ext cx="8949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 analysis for box in-trees to find optimal scheduling rules related to priority of jobs,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require less machines than equal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smaller processing time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613579" y="2434767"/>
            <a:ext cx="637502" cy="25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1447" y="2647423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" y="2647423"/>
                <a:ext cx="47442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6017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Plan for multiple in-trees: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0150" y="1021918"/>
                <a:ext cx="101326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initially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to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 The question is:</a:t>
                </a:r>
              </a:p>
              <a:p>
                <a:pPr marL="461963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machines, what fraction of these machines should be assigned to each job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increases the least (at the end of the schedule)?</a:t>
                </a:r>
              </a:p>
              <a:p>
                <a:pPr marL="461963"/>
                <a:r>
                  <a:rPr lang="en-US" dirty="0" smtClean="0"/>
                  <a:t>(i.e. How to prioritize the jobs?)</a:t>
                </a:r>
              </a:p>
              <a:p>
                <a:pPr marL="461963"/>
                <a:endParaRPr lang="en-US" dirty="0"/>
              </a:p>
              <a:p>
                <a:pPr marL="461963"/>
                <a:r>
                  <a:rPr lang="en-US" dirty="0" smtClean="0"/>
                  <a:t>We need to give priority to the jobs with the most number of leaves that have current heights equal to that of the tree.</a:t>
                </a:r>
              </a:p>
              <a:p>
                <a:pPr marL="461963"/>
                <a:r>
                  <a:rPr lang="en-US" dirty="0" smtClean="0"/>
                  <a:t>We need also give priority to the jobs with the smallest height (or total remaining processing time).</a:t>
                </a:r>
              </a:p>
              <a:p>
                <a:pPr marL="461963"/>
                <a:endParaRPr lang="en-US" dirty="0"/>
              </a:p>
              <a:p>
                <a:pPr marL="461963"/>
                <a:r>
                  <a:rPr lang="en-US" dirty="0" smtClean="0"/>
                  <a:t>What is the best priority metric as the schedule progresses?</a:t>
                </a:r>
              </a:p>
              <a:p>
                <a:pPr marL="461963"/>
                <a:r>
                  <a:rPr lang="en-US" strike="sngStrike" dirty="0" smtClean="0"/>
                  <a:t>Number of “Highest” Leaves and break ties with SRPT?</a:t>
                </a:r>
                <a:endParaRPr lang="en-US" strike="sngStrike" dirty="0"/>
              </a:p>
              <a:p>
                <a:pPr marL="461963"/>
                <a:r>
                  <a:rPr lang="en-US" strike="sngStrike" dirty="0" smtClean="0"/>
                  <a:t>(Total Remaining Processing Time or Height) / (Number of “Highest” Leaves)?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50" y="1021918"/>
                <a:ext cx="10132649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542" t="-13036" r="-1444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47566" y="692458"/>
                <a:ext cx="10350108" cy="169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Say for time step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, number of highest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machines running 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Then the added amount of time to each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will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Locally in time where the number of highest leaves for each job does not change, the optimal distribution of machines solves the following problem: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6" y="692458"/>
                <a:ext cx="10350108" cy="1694182"/>
              </a:xfrm>
              <a:prstGeom prst="rect">
                <a:avLst/>
              </a:prstGeom>
              <a:blipFill rotWithShape="0">
                <a:blip r:embed="rId2"/>
                <a:stretch>
                  <a:fillRect l="-530" t="-2158" b="-4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4691" y="2456871"/>
                <a:ext cx="2392963" cy="1334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1" y="2456871"/>
                <a:ext cx="2392963" cy="1334596"/>
              </a:xfrm>
              <a:prstGeom prst="rect">
                <a:avLst/>
              </a:prstGeom>
              <a:blipFill rotWithShape="0">
                <a:blip r:embed="rId3"/>
                <a:stretch>
                  <a:fillRect l="-2296" b="-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7566" y="3912508"/>
                <a:ext cx="1006775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objective function minimizes the total added completion time that will be added to the running total.</a:t>
                </a:r>
              </a:p>
              <a:p>
                <a:r>
                  <a:rPr lang="en-US" dirty="0" smtClean="0"/>
                  <a:t>The first constraint limits that there cannot be more machines than leaves to work on the job.</a:t>
                </a:r>
              </a:p>
              <a:p>
                <a:r>
                  <a:rPr lang="en-US" dirty="0" smtClean="0"/>
                  <a:t>The second constraint limits the total amount of machines available.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optimal solution puts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heavier on the jobs with 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(works for Ex.2)</a:t>
                </a:r>
              </a:p>
              <a:p>
                <a:r>
                  <a:rPr lang="en-US" dirty="0" smtClean="0"/>
                  <a:t>So Ex. 2 is locally optimal, the whole way through, for minimizing the addition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at that time interval.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6" y="3912508"/>
                <a:ext cx="10067756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545" t="-2083" r="-242" b="-38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9279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</a:t>
            </a:r>
            <a:r>
              <a:rPr lang="en-US" sz="4400" dirty="0" smtClean="0"/>
              <a:t>ne in-tree, with machine availabilities: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94804" y="946994"/>
            <a:ext cx="1029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Already solved by:</a:t>
            </a:r>
          </a:p>
          <a:p>
            <a:pPr marL="461963"/>
            <a:r>
              <a:rPr lang="en-US" dirty="0" smtClean="0"/>
              <a:t>Liu</a:t>
            </a:r>
            <a:r>
              <a:rPr lang="en-US" dirty="0"/>
              <a:t>, Zhen, and Eric </a:t>
            </a:r>
            <a:r>
              <a:rPr lang="en-US" dirty="0" err="1"/>
              <a:t>Sanlaville</a:t>
            </a:r>
            <a:r>
              <a:rPr lang="en-US" dirty="0"/>
              <a:t>. "Preemptive scheduling with variable profile, precedence constraints and due dates." </a:t>
            </a:r>
            <a:r>
              <a:rPr lang="en-US" i="1" dirty="0"/>
              <a:t>Discrete Applied Mathematics</a:t>
            </a:r>
            <a:r>
              <a:rPr lang="en-US" dirty="0"/>
              <a:t> 58.3 (1995): 253-280.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071" y="1951649"/>
            <a:ext cx="1029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is based on:</a:t>
            </a:r>
          </a:p>
          <a:p>
            <a:pPr marL="461963"/>
            <a:r>
              <a:rPr lang="en-US" dirty="0" err="1"/>
              <a:t>Muntz</a:t>
            </a:r>
            <a:r>
              <a:rPr lang="en-US" dirty="0"/>
              <a:t>, Richard R., and Edward G. Coffman Jr. "Preemptive scheduling of real-time tasks on multiprocessor systems." </a:t>
            </a:r>
            <a:r>
              <a:rPr lang="en-US" i="1" dirty="0"/>
              <a:t>Journal of the ACM (JACM)</a:t>
            </a:r>
            <a:r>
              <a:rPr lang="en-US" dirty="0"/>
              <a:t> 17.2 (1970): 324-338.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804" y="3178206"/>
            <a:ext cx="1053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the scheduling rule: </a:t>
            </a:r>
            <a:r>
              <a:rPr lang="en-US" b="1" dirty="0" smtClean="0"/>
              <a:t>Longest Remaining Path (LRP) </a:t>
            </a:r>
            <a:r>
              <a:rPr lang="en-US" dirty="0" smtClean="0"/>
              <a:t>– dynamic priority scheduling</a:t>
            </a:r>
          </a:p>
          <a:p>
            <a:pPr marL="461963"/>
            <a:r>
              <a:rPr lang="en-US" dirty="0" smtClean="0"/>
              <a:t>Optimal for minimizing the </a:t>
            </a:r>
            <a:r>
              <a:rPr lang="en-US" dirty="0" err="1" smtClean="0"/>
              <a:t>makespan</a:t>
            </a:r>
            <a:r>
              <a:rPr lang="en-US" dirty="0" smtClean="0"/>
              <a:t> of an in-tree when the machine availability is an increasing “zigzag”.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4703" y="788191"/>
                <a:ext cx="2611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/>
                  <a:t> identical machines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" y="788191"/>
                <a:ext cx="26115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14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4703" y="1157523"/>
            <a:ext cx="99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jobs: each with in-tree precedence constraints between tasks. Unit size tasks (except last one of Job #2).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7773" y="150062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#1: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7033" y="1601913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7033" y="2524696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50064" y="20100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0064" y="21729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50063" y="23389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780907" y="1601913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45403" y="200898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03" y="2008980"/>
                <a:ext cx="43550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516197" y="173937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6197" y="1958196"/>
            <a:ext cx="520458" cy="700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67528" y="1627415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68725" y="1623238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224744" y="17344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03002" y="17344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76997" y="17344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08109" y="212954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9" y="2129540"/>
                <a:ext cx="43550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/>
          <p:cNvSpPr/>
          <p:nvPr/>
        </p:nvSpPr>
        <p:spPr>
          <a:xfrm rot="16200000">
            <a:off x="5351275" y="890938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41972" y="176184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4032" y="176184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27033" y="3346818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27033" y="4269601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250064" y="37549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50064" y="39178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50063" y="40838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2780907" y="3346818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07773" y="282841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63442" y="3751201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442" y="3751201"/>
                <a:ext cx="83946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5521231" y="4260894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77250" y="437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5508" y="437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29503" y="4372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83475" y="474536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75" y="4745365"/>
                <a:ext cx="43550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eft Brace 46"/>
          <p:cNvSpPr/>
          <p:nvPr/>
        </p:nvSpPr>
        <p:spPr>
          <a:xfrm rot="16200000">
            <a:off x="4403781" y="3528594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94478" y="439950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36538" y="439950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17240" y="3350049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273259" y="34612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51517" y="34612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625512" y="34612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90487" y="348866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32547" y="348866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41741" y="3695526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516197" y="1834460"/>
            <a:ext cx="520458" cy="33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86661" y="3480839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96679" y="3917849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886661" y="3864289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857643" y="2496712"/>
                <a:ext cx="3703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Height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= min time to process</a:t>
                </a:r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43" y="2496712"/>
                <a:ext cx="37039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80" t="-10000" r="-4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001394" y="4210249"/>
                <a:ext cx="3300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Height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= min time to process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394" y="4210249"/>
                <a:ext cx="33000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64" t="-10000" r="-7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78516" y="5133319"/>
                <a:ext cx="609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SRPT schedules Job </a:t>
                </a:r>
                <a:r>
                  <a:rPr lang="en-US" dirty="0"/>
                  <a:t>#</a:t>
                </a:r>
                <a:r>
                  <a:rPr lang="en-US" dirty="0" smtClean="0"/>
                  <a:t>2 before Job #1 so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6" y="5133319"/>
                <a:ext cx="609359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01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78516" y="5463076"/>
                <a:ext cx="9056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However, scheduling Job #</a:t>
                </a:r>
                <a:r>
                  <a:rPr lang="en-US" dirty="0"/>
                  <a:t>1</a:t>
                </a:r>
                <a:r>
                  <a:rPr lang="en-US" dirty="0" smtClean="0"/>
                  <a:t> before Job #2 gives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6" y="5463076"/>
                <a:ext cx="905613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06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79813" y="5983687"/>
                <a:ext cx="834093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Therefore, 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which approaches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3" y="5983687"/>
                <a:ext cx="8340938" cy="506870"/>
              </a:xfrm>
              <a:prstGeom prst="rect">
                <a:avLst/>
              </a:prstGeom>
              <a:blipFill rotWithShape="0">
                <a:blip r:embed="rId11"/>
                <a:stretch>
                  <a:fillRect l="-658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461639" y="177553"/>
            <a:ext cx="8112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SRPT bad </a:t>
            </a:r>
            <a:r>
              <a:rPr lang="en-US" sz="4400" dirty="0"/>
              <a:t>example, </a:t>
            </a:r>
            <a:r>
              <a:rPr lang="en-US" sz="4400" dirty="0" smtClean="0"/>
              <a:t>metric </a:t>
            </a:r>
            <a:r>
              <a:rPr lang="en-US" sz="4400" dirty="0"/>
              <a:t>= </a:t>
            </a:r>
            <a:r>
              <a:rPr lang="en-US" sz="4400" dirty="0" smtClean="0"/>
              <a:t>height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883192" y="3619960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78" grpId="0"/>
      <p:bldP spid="79" grpId="0"/>
      <p:bldP spid="80" grpId="0"/>
      <p:bldP spid="81" grpId="0"/>
      <p:bldP spid="8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797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SRPT bad </a:t>
            </a:r>
            <a:r>
              <a:rPr lang="en-US" sz="4400" dirty="0"/>
              <a:t>example, </a:t>
            </a:r>
            <a:r>
              <a:rPr lang="en-US" sz="4400" dirty="0" smtClean="0"/>
              <a:t>metric </a:t>
            </a:r>
            <a:r>
              <a:rPr lang="en-US" sz="4400" dirty="0"/>
              <a:t>= </a:t>
            </a:r>
            <a:r>
              <a:rPr lang="en-US" sz="4400" dirty="0" smtClean="0"/>
              <a:t>width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4703" y="788191"/>
                <a:ext cx="2611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/>
                  <a:t> identical machines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" y="788191"/>
                <a:ext cx="26115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14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4703" y="1157523"/>
            <a:ext cx="942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jobs: each with in-tree precedence constraints between tasks. Unit size tasks except the last task.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7773" y="150062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#1: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7033" y="1601913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7033" y="2524696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50064" y="20100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50064" y="21729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0063" y="23389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780907" y="1601913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45403" y="200898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03" y="2008980"/>
                <a:ext cx="43550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516197" y="173937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16197" y="1958196"/>
            <a:ext cx="520458" cy="700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67528" y="1627415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27033" y="3346818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27033" y="4269601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50064" y="37549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0064" y="39178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50063" y="40838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2780907" y="3346818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7773" y="282841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63442" y="3751201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442" y="3751201"/>
                <a:ext cx="83946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21231" y="4260894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277250" y="437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55508" y="437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29503" y="43720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96118" y="479093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118" y="4790933"/>
                <a:ext cx="43550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 rot="16200000">
            <a:off x="4403781" y="3528594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94478" y="439950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36538" y="439950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17240" y="3350049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273259" y="34612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51517" y="34612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25512" y="34612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90487" y="348866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32547" y="348866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641741" y="3695526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516197" y="1834460"/>
            <a:ext cx="520458" cy="33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86661" y="3480839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96679" y="3917849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86661" y="3864289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204067" y="2459086"/>
                <a:ext cx="118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Width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067" y="2459086"/>
                <a:ext cx="11825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64382" y="4260613"/>
                <a:ext cx="163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idth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82" y="4260613"/>
                <a:ext cx="163936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7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883192" y="3619960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7236" y="1533891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8516" y="5133319"/>
                <a:ext cx="5965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SRPT schedules Job </a:t>
                </a:r>
                <a:r>
                  <a:rPr lang="en-US" dirty="0"/>
                  <a:t>#</a:t>
                </a:r>
                <a:r>
                  <a:rPr lang="en-US" dirty="0" smtClean="0"/>
                  <a:t>2 before Job #1 so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6" y="5133319"/>
                <a:ext cx="596535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2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8516" y="5463076"/>
                <a:ext cx="8262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However, scheduling Job #</a:t>
                </a:r>
                <a:r>
                  <a:rPr lang="en-US" dirty="0"/>
                  <a:t>1</a:t>
                </a:r>
                <a:r>
                  <a:rPr lang="en-US" dirty="0" smtClean="0"/>
                  <a:t> before Job #2 gives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6" y="5463076"/>
                <a:ext cx="82626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64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9813" y="5983687"/>
                <a:ext cx="8292848" cy="516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Therefore, 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which approaches 2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3" y="5983687"/>
                <a:ext cx="8292848" cy="516873"/>
              </a:xfrm>
              <a:prstGeom prst="rect">
                <a:avLst/>
              </a:prstGeom>
              <a:blipFill rotWithShape="0">
                <a:blip r:embed="rId10"/>
                <a:stretch>
                  <a:fillRect l="-66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8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639" y="177553"/>
            <a:ext cx="11467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SRPT bad </a:t>
            </a:r>
            <a:r>
              <a:rPr lang="en-US" sz="4400" dirty="0"/>
              <a:t>example, </a:t>
            </a:r>
            <a:r>
              <a:rPr lang="en-US" sz="4400" dirty="0" smtClean="0"/>
              <a:t>metric </a:t>
            </a:r>
            <a:r>
              <a:rPr lang="en-US" sz="4400" dirty="0"/>
              <a:t>= </a:t>
            </a:r>
            <a:r>
              <a:rPr lang="en-US" sz="4400" dirty="0" smtClean="0"/>
              <a:t>total processing time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1437" y="946994"/>
                <a:ext cx="8932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 smtClean="0"/>
                  <a:t> identical machines,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a multiple of 4, Unit size tasks (except last task of the jobs)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7" y="946994"/>
                <a:ext cx="893225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6042" y="13410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#1: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9284" y="1810589"/>
            <a:ext cx="291785" cy="26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94204" y="1595902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04222" y="2032912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94204" y="1979352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0735" y="1735023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38889" y="1861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38889" y="20242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888" y="21901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014453" y="1453174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7632" y="1716435"/>
                <a:ext cx="100617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2" y="1716435"/>
                <a:ext cx="1006173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41690" y="1668653"/>
                <a:ext cx="3432414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processing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90" y="1668653"/>
                <a:ext cx="3432414" cy="484043"/>
              </a:xfrm>
              <a:prstGeom prst="rect">
                <a:avLst/>
              </a:prstGeom>
              <a:blipFill rotWithShape="0">
                <a:blip r:embed="rId4"/>
                <a:stretch>
                  <a:fillRect l="-159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66042" y="302249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#2: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98940" y="3606514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743860" y="3391827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753878" y="3828837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743860" y="3775277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40391" y="3530948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120750" y="3657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20750" y="38201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20749" y="3986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>
            <a:off x="1711774" y="3249099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80111" y="362079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11" y="3620798"/>
                <a:ext cx="43550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41690" y="3464578"/>
                <a:ext cx="3432414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processing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90" y="3464578"/>
                <a:ext cx="3432414" cy="484043"/>
              </a:xfrm>
              <a:prstGeom prst="rect">
                <a:avLst/>
              </a:prstGeom>
              <a:blipFill rotWithShape="0">
                <a:blip r:embed="rId6"/>
                <a:stretch>
                  <a:fillRect l="-159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97713" y="5241599"/>
                <a:ext cx="851233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SRPT schedules Job </a:t>
                </a:r>
                <a:r>
                  <a:rPr lang="en-US" dirty="0"/>
                  <a:t>#</a:t>
                </a:r>
                <a:r>
                  <a:rPr lang="en-US" dirty="0" smtClean="0"/>
                  <a:t>2 before Job #1 so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13" y="5241599"/>
                <a:ext cx="8512330" cy="506870"/>
              </a:xfrm>
              <a:prstGeom prst="rect">
                <a:avLst/>
              </a:prstGeom>
              <a:blipFill rotWithShape="0">
                <a:blip r:embed="rId7"/>
                <a:stretch>
                  <a:fillRect l="-645" t="-73494" b="-1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8470" y="5756694"/>
                <a:ext cx="797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However, scheduling Job #</a:t>
                </a:r>
                <a:r>
                  <a:rPr lang="en-US" dirty="0"/>
                  <a:t>1</a:t>
                </a:r>
                <a:r>
                  <a:rPr lang="en-US" dirty="0" smtClean="0"/>
                  <a:t> before Job #2 gives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0" y="5756694"/>
                <a:ext cx="797250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1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1639" y="6117507"/>
                <a:ext cx="7862922" cy="59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Therefore, 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which approaches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6117507"/>
                <a:ext cx="7862922" cy="599331"/>
              </a:xfrm>
              <a:prstGeom prst="rect">
                <a:avLst/>
              </a:prstGeom>
              <a:blipFill rotWithShape="0">
                <a:blip r:embed="rId9"/>
                <a:stretch>
                  <a:fillRect l="-69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45858" y="1363822"/>
                <a:ext cx="342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Height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= min time to process</a:t>
                </a:r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58" y="1363822"/>
                <a:ext cx="342824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421" t="-10000" r="-7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141690" y="3095246"/>
                <a:ext cx="3787319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Height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= min time to process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90" y="3095246"/>
                <a:ext cx="3787319" cy="484043"/>
              </a:xfrm>
              <a:prstGeom prst="rect">
                <a:avLst/>
              </a:prstGeom>
              <a:blipFill rotWithShape="0">
                <a:blip r:embed="rId11"/>
                <a:stretch>
                  <a:fillRect l="-1449" r="-64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2321934" y="1462841"/>
            <a:ext cx="291785" cy="26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712141" y="1466072"/>
            <a:ext cx="291785" cy="26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468160" y="15772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46418" y="15772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20413" y="15772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785388" y="1604683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027448" y="1604683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315442" y="2415687"/>
            <a:ext cx="291785" cy="26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705649" y="2418918"/>
            <a:ext cx="291785" cy="268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461668" y="25300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39926" y="25300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813921" y="2530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778896" y="255752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020956" y="255752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410265" y="2950695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5" y="2950695"/>
                <a:ext cx="56374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e 87"/>
          <p:cNvSpPr/>
          <p:nvPr/>
        </p:nvSpPr>
        <p:spPr>
          <a:xfrm rot="16200000">
            <a:off x="3592606" y="1717239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996380" y="3260602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297577" y="3256425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53596" y="33675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231854" y="33675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405849" y="33675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370824" y="3395036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612884" y="3395036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6380" y="4192640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297577" y="4188463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3053596" y="42996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31854" y="42996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405849" y="42996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370824" y="4327074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612884" y="4327074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875375" y="4675103"/>
                <a:ext cx="100617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75" y="4675103"/>
                <a:ext cx="1006173" cy="610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eft Brace 103"/>
          <p:cNvSpPr/>
          <p:nvPr/>
        </p:nvSpPr>
        <p:spPr>
          <a:xfrm rot="16200000">
            <a:off x="3200402" y="3459175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1" grpId="0"/>
      <p:bldP spid="50" grpId="0"/>
      <p:bldP spid="56" grpId="0" animBg="1"/>
      <p:bldP spid="60" grpId="0"/>
      <p:bldP spid="61" grpId="0" animBg="1"/>
      <p:bldP spid="62" grpId="0" animBg="1"/>
      <p:bldP spid="63" grpId="0" animBg="1"/>
      <p:bldP spid="64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3" grpId="0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6095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Job ordering bad example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4703" y="788188"/>
                <a:ext cx="6712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/>
                  <a:t> identical machines, Unit size tasks (except last task of the jobs)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" y="788188"/>
                <a:ext cx="671292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9387" y="141184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#1: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8647" y="1513133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8647" y="2435916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71678" y="1921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71678" y="20841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71677" y="22501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502521" y="1513133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7017" y="192020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7" y="1920200"/>
                <a:ext cx="43550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237811" y="165059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37811" y="1869416"/>
            <a:ext cx="520458" cy="700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142" y="1538635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90339" y="1534458"/>
            <a:ext cx="291785" cy="26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46358" y="16456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24616" y="16456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98611" y="16456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29723" y="204076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723" y="2040760"/>
                <a:ext cx="43550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 rot="16200000">
            <a:off x="4072889" y="802158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63586" y="167306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5646" y="167306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48647" y="3258038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48647" y="4180821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971678" y="36661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71678" y="38290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71677" y="39950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1502521" y="3258038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9387" y="27396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#2: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5056" y="3662421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6" y="3662421"/>
                <a:ext cx="83946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242845" y="4172114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998864" y="42832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77122" y="42832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1117" y="42832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5089" y="465658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89" y="4656585"/>
                <a:ext cx="43550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 rot="16200000">
            <a:off x="3125395" y="3439814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16092" y="431072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58152" y="4310725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38854" y="3261269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94873" y="33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73131" y="33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47126" y="33724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12101" y="339988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54161" y="3399880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363355" y="3606746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237811" y="1745680"/>
            <a:ext cx="520458" cy="33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08275" y="3392059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618293" y="3829069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608275" y="3775509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04806" y="3531180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35796" y="112523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A: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00307" y="10974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B: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382575" y="1544059"/>
            <a:ext cx="291785" cy="268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683772" y="1539882"/>
            <a:ext cx="291785" cy="268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39791" y="1651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18049" y="1651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92044" y="16510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59005" y="303164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005" y="3031648"/>
                <a:ext cx="43550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/>
          <p:cNvSpPr/>
          <p:nvPr/>
        </p:nvSpPr>
        <p:spPr>
          <a:xfrm rot="16200000">
            <a:off x="7579311" y="1786478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57019" y="1678493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999079" y="1678493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55140" y="166847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82575" y="2435134"/>
            <a:ext cx="291785" cy="268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683772" y="2430957"/>
            <a:ext cx="291785" cy="268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439791" y="25421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18049" y="25421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792044" y="25421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757019" y="2569568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99079" y="2569568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00779" y="19138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500779" y="20767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500778" y="22427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9127018" y="1705962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137036" y="2142972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127018" y="2089412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917354" y="1930476"/>
            <a:ext cx="291785" cy="268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257064" y="1880800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46089" y="4974328"/>
                <a:ext cx="674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Scheduling Job #1 first gives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9" y="4974328"/>
                <a:ext cx="674825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13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50267" y="5392556"/>
                <a:ext cx="5408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Scheduling Job #2 first gives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" y="5392556"/>
                <a:ext cx="54081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02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46089" y="6117320"/>
                <a:ext cx="8676414" cy="52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Therefore, 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which approaches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9" y="6117320"/>
                <a:ext cx="8676414" cy="528606"/>
              </a:xfrm>
              <a:prstGeom prst="rect">
                <a:avLst/>
              </a:prstGeom>
              <a:blipFill rotWithShape="0">
                <a:blip r:embed="rId10"/>
                <a:stretch>
                  <a:fillRect l="-632" r="-21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46089" y="5793475"/>
                <a:ext cx="8317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However, scheduling Job #1-A, Job #2, Job#1-B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9" y="5793475"/>
                <a:ext cx="831791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6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80" grpId="0" animBg="1"/>
      <p:bldP spid="81" grpId="0"/>
      <p:bldP spid="82" grpId="0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117" y="1428232"/>
            <a:ext cx="4495337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5354" y="1734374"/>
            <a:ext cx="3848100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3564" y="2684011"/>
            <a:ext cx="2929890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97550" y="21692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7550" y="23321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7549" y="24981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4523" y="1776867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19579" y="1519687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18173" y="2100745"/>
            <a:ext cx="638908" cy="719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19579" y="1903137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18173" y="2002416"/>
            <a:ext cx="638908" cy="37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6308" y="1706614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153" y="140527"/>
            <a:ext cx="312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Star in-trees,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75493" y="939164"/>
                <a:ext cx="3079369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= height of branch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job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93" y="939164"/>
                <a:ext cx="3079369" cy="426912"/>
              </a:xfrm>
              <a:prstGeom prst="rect">
                <a:avLst/>
              </a:prstGeom>
              <a:blipFill rotWithShape="0"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02255" y="3240139"/>
            <a:ext cx="500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into boxes with increasing (integer) widths: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8117" y="4048220"/>
            <a:ext cx="64723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37500" y="4048220"/>
            <a:ext cx="400139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75646" y="4057098"/>
            <a:ext cx="2025333" cy="1467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82355" y="42078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60613" y="42078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234608" y="42078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71811" y="3639258"/>
                <a:ext cx="419410" cy="41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1" y="3639258"/>
                <a:ext cx="419410" cy="415050"/>
              </a:xfrm>
              <a:prstGeom prst="rect">
                <a:avLst/>
              </a:prstGeom>
              <a:blipFill rotWithShape="0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368586" y="3639258"/>
                <a:ext cx="424347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586" y="3639258"/>
                <a:ext cx="424347" cy="415627"/>
              </a:xfrm>
              <a:prstGeom prst="rect">
                <a:avLst/>
              </a:prstGeom>
              <a:blipFill rotWithShape="0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237377" y="3540004"/>
                <a:ext cx="501869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377" y="3540004"/>
                <a:ext cx="501869" cy="508216"/>
              </a:xfrm>
              <a:prstGeom prst="rect">
                <a:avLst/>
              </a:prstGeom>
              <a:blipFill rotWithShape="0"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5115449" y="3932840"/>
            <a:ext cx="645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boxes when scheduled can be split into slices and put in any order but no two slices can be scheduled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6314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5706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In-trees with box shape: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887334" y="1022402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7334" y="1945185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10365" y="14305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0365" y="15934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0364" y="17594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541208" y="1022402"/>
            <a:ext cx="169682" cy="11908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46543" y="1415881"/>
                <a:ext cx="47314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43" y="1415881"/>
                <a:ext cx="473142" cy="391646"/>
              </a:xfrm>
              <a:prstGeom prst="rect">
                <a:avLst/>
              </a:prstGeom>
              <a:blipFill rotWithShape="0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81532" y="1936478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37551" y="20476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5809" y="20476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89804" y="20476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164082" y="1204178"/>
            <a:ext cx="154340" cy="237033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4779" y="207508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96839" y="207508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77541" y="1025633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33560" y="11367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1818" y="11367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85813" y="11367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50788" y="1164244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92848" y="1164244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2042" y="1371110"/>
            <a:ext cx="291785" cy="2680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46962" y="1156423"/>
            <a:ext cx="660361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56980" y="1593433"/>
            <a:ext cx="650343" cy="485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46962" y="1539873"/>
            <a:ext cx="637502" cy="7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3493" y="1295544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(Size = 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056419" y="2518937"/>
                <a:ext cx="38305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19" y="2518937"/>
                <a:ext cx="383054" cy="391646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8371" y="3017694"/>
                <a:ext cx="5571205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allocation of machines to 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set of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" y="3017694"/>
                <a:ext cx="5571205" cy="690958"/>
              </a:xfrm>
              <a:prstGeom prst="rect">
                <a:avLst/>
              </a:prstGeom>
              <a:blipFill rotWithShape="0">
                <a:blip r:embed="rId5"/>
                <a:stretch>
                  <a:fillRect l="-875"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461707" y="4926146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313358" y="4861753"/>
                <a:ext cx="10014005" cy="14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By contradiction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Suppose that the time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of arbitrary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(need to fix this)</a:t>
                </a:r>
                <a:r>
                  <a:rPr lang="en-US" dirty="0" smtClean="0"/>
                  <a:t> </a:t>
                </a:r>
                <a:r>
                  <a:rPr lang="en-US" dirty="0" smtClean="0"/>
                  <a:t>such that the machine allocations remain constant.</a:t>
                </a:r>
              </a:p>
              <a:p>
                <a:r>
                  <a:rPr lang="en-US" dirty="0" smtClean="0"/>
                  <a:t>Then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this interval will decrease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by the following steps:</a:t>
                </a: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58" y="4861753"/>
                <a:ext cx="10014005" cy="1445076"/>
              </a:xfrm>
              <a:prstGeom prst="rect">
                <a:avLst/>
              </a:prstGeom>
              <a:blipFill rotWithShape="0">
                <a:blip r:embed="rId6"/>
                <a:stretch>
                  <a:fillRect l="-487" b="-45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461707" y="3928539"/>
                <a:ext cx="9631667" cy="868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1963" indent="-461963"/>
                <a:r>
                  <a:rPr lang="en-US" b="1" dirty="0" smtClean="0"/>
                  <a:t>Theorem 1</a:t>
                </a:r>
                <a:r>
                  <a:rPr lang="en-US" dirty="0" smtClean="0"/>
                  <a:t>: </a:t>
                </a:r>
                <a:r>
                  <a:rPr lang="en-US" dirty="0" smtClean="0"/>
                  <a:t>In</a:t>
                </a:r>
                <a:r>
                  <a:rPr lang="en-US" dirty="0" smtClean="0"/>
                  <a:t> </a:t>
                </a:r>
                <a:r>
                  <a:rPr lang="en-US" dirty="0" smtClean="0"/>
                  <a:t>an optimal </a:t>
                </a:r>
                <a:r>
                  <a:rPr lang="en-US" dirty="0" smtClean="0"/>
                  <a:t>schedule, for </a:t>
                </a:r>
                <a:r>
                  <a:rPr lang="en-US" dirty="0" smtClean="0"/>
                  <a:t>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then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7" y="3928539"/>
                <a:ext cx="9631667" cy="868764"/>
              </a:xfrm>
              <a:prstGeom prst="rect">
                <a:avLst/>
              </a:prstGeom>
              <a:blipFill rotWithShape="0">
                <a:blip r:embed="rId7"/>
                <a:stretch>
                  <a:fillRect l="-570" t="-699" b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2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74703" y="710214"/>
                <a:ext cx="10027040" cy="1330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by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by shifting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in time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Decrease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)\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so that all expand to fill gap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All machine allocations that get overlapped in Step 2 get scheduled to fill remaining gaps back in time.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" y="710214"/>
                <a:ext cx="10027040" cy="1330301"/>
              </a:xfrm>
              <a:prstGeom prst="rect">
                <a:avLst/>
              </a:prstGeom>
              <a:blipFill rotWithShape="0">
                <a:blip r:embed="rId2"/>
                <a:stretch>
                  <a:fillRect l="-547" t="-917" r="-182" b="-25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96108" y="3027285"/>
            <a:ext cx="3548442" cy="257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96108" y="3284738"/>
            <a:ext cx="4802820" cy="257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08030" y="211396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030" y="2113962"/>
                <a:ext cx="19325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596108" y="2396970"/>
            <a:ext cx="2112886" cy="630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1226" y="2495270"/>
                <a:ext cx="50488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26" y="2495270"/>
                <a:ext cx="504882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17610" y="4164448"/>
                <a:ext cx="1198004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10" y="4164448"/>
                <a:ext cx="1198004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596108" y="3983457"/>
            <a:ext cx="1814892" cy="8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96108" y="4801074"/>
            <a:ext cx="2509792" cy="1489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96108" y="4947011"/>
            <a:ext cx="2509792" cy="1545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31063" y="3670204"/>
                <a:ext cx="74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063" y="3670204"/>
                <a:ext cx="74719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317" r="-65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11000" y="3983457"/>
            <a:ext cx="694900" cy="811835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05900" y="4585895"/>
            <a:ext cx="1503469" cy="257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900" y="4843348"/>
            <a:ext cx="2757848" cy="257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40260" y="4585105"/>
            <a:ext cx="478710" cy="256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01377" y="4844138"/>
            <a:ext cx="480708" cy="256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644288" y="3659879"/>
                <a:ext cx="567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288" y="3659879"/>
                <a:ext cx="56778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379398" y="4519663"/>
                <a:ext cx="567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398" y="4519663"/>
                <a:ext cx="56778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8708994" y="3043367"/>
            <a:ext cx="0" cy="24133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095723" y="4265322"/>
                <a:ext cx="567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723" y="4265322"/>
                <a:ext cx="56778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297148" y="3670204"/>
                <a:ext cx="515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148" y="3670204"/>
                <a:ext cx="51578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4086" y="2240235"/>
            <a:ext cx="37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the areas must remain equal: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3032" y="2760694"/>
                <a:ext cx="558358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2" y="2760694"/>
                <a:ext cx="5583580" cy="319062"/>
              </a:xfrm>
              <a:prstGeom prst="rect">
                <a:avLst/>
              </a:prstGeom>
              <a:blipFill rotWithShape="0">
                <a:blip r:embed="rId11"/>
                <a:stretch>
                  <a:fillRect l="-546" r="-10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33032" y="3209569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becomes: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8082" y="3673350"/>
                <a:ext cx="375423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2" y="3673350"/>
                <a:ext cx="3754233" cy="319062"/>
              </a:xfrm>
              <a:prstGeom prst="rect">
                <a:avLst/>
              </a:prstGeom>
              <a:blipFill rotWithShape="0">
                <a:blip r:embed="rId12"/>
                <a:stretch>
                  <a:fillRect l="-1138" r="-1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9352" y="5320230"/>
                <a:ext cx="8442311" cy="79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because of initial proposition.</a:t>
                </a:r>
              </a:p>
              <a:p>
                <a:r>
                  <a:rPr lang="en-US" dirty="0" smtClean="0"/>
                  <a:t>Contradiction with being optimal.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2" y="5320230"/>
                <a:ext cx="8442311" cy="796115"/>
              </a:xfrm>
              <a:prstGeom prst="rect">
                <a:avLst/>
              </a:prstGeom>
              <a:blipFill rotWithShape="0">
                <a:blip r:embed="rId13"/>
                <a:stretch>
                  <a:fillRect l="-1661" r="-36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492932" y="1999315"/>
                <a:ext cx="43524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32" y="1999315"/>
                <a:ext cx="435247" cy="391646"/>
              </a:xfrm>
              <a:prstGeom prst="rect">
                <a:avLst/>
              </a:prstGeom>
              <a:blipFill rotWithShape="0"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6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13455</TotalTime>
  <Words>758</Words>
  <Application>Microsoft Office PowerPoint</Application>
  <PresentationFormat>Widescreen</PresentationFormat>
  <Paragraphs>179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P|pmtn;intrees|∑▒C_i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P|pmtn;intrees|∑▒C_i .</dc:title>
  <dc:creator>Joshua A Comden</dc:creator>
  <cp:lastModifiedBy>Joshua A Comden</cp:lastModifiedBy>
  <cp:revision>117</cp:revision>
  <dcterms:created xsi:type="dcterms:W3CDTF">2017-08-24T02:19:19Z</dcterms:created>
  <dcterms:modified xsi:type="dcterms:W3CDTF">2017-09-07T18:13:10Z</dcterms:modified>
</cp:coreProperties>
</file>