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5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8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2042-9AE9-4789-AD44-C92F42E3720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FF0B-C9C6-46B3-8E59-E576AF4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Single Machine to Multiple Machines: Precedence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316677" y="227414"/>
                <a:ext cx="1840597" cy="66923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4.1.2 [7], [1]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7" y="227414"/>
                <a:ext cx="1840597" cy="66923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686559" y="1275057"/>
                <a:ext cx="1840597" cy="5221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[11]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9" y="1275057"/>
                <a:ext cx="1840597" cy="522144"/>
              </a:xfrm>
              <a:prstGeom prst="round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900694" y="1030212"/>
            <a:ext cx="451" cy="160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5352338" y="1127971"/>
                <a:ext cx="1932217" cy="66923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[2]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338" y="1127971"/>
                <a:ext cx="1932217" cy="669230"/>
              </a:xfrm>
              <a:prstGeom prst="roundRect">
                <a:avLst/>
              </a:prstGeom>
              <a:blipFill rotWithShape="0">
                <a:blip r:embed="rId4"/>
                <a:stretch>
                  <a:fillRect l="-3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707689" y="1449298"/>
            <a:ext cx="2465743" cy="12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/>
              <p:cNvSpPr/>
              <p:nvPr/>
            </p:nvSpPr>
            <p:spPr>
              <a:xfrm>
                <a:off x="7899922" y="2073586"/>
                <a:ext cx="2027109" cy="6692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𝑜𝑢𝑡𝑡𝑟𝑒𝑒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</a:rPr>
                  <a:t>[3] NP-hard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22" y="2073586"/>
                <a:ext cx="2027109" cy="66923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7399838" y="2454598"/>
            <a:ext cx="317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5412384" y="2126358"/>
                <a:ext cx="1932217" cy="66923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[2]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84" y="2126358"/>
                <a:ext cx="1932217" cy="66923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7899922" y="3492074"/>
                <a:ext cx="2323240" cy="57597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</a:rPr>
                  <a:t>[4] NP-hard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22" y="3492074"/>
                <a:ext cx="2323240" cy="575977"/>
              </a:xfrm>
              <a:prstGeom prst="roundRect">
                <a:avLst/>
              </a:prstGeom>
              <a:blipFill rotWithShape="0">
                <a:blip r:embed="rId7"/>
                <a:stretch>
                  <a:fillRect b="-72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7940213" y="1114682"/>
                <a:ext cx="2027109" cy="6692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𝑖𝑛𝑡𝑟𝑒𝑒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</a:rPr>
                  <a:t>[3] NP-hard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213" y="1114682"/>
                <a:ext cx="2027109" cy="669230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686559" y="3175624"/>
                <a:ext cx="1840597" cy="38764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9" y="3175624"/>
                <a:ext cx="1840597" cy="387641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888684" y="1926909"/>
            <a:ext cx="9847" cy="1027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624343" y="4533032"/>
                <a:ext cx="1840597" cy="38764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43" y="4533032"/>
                <a:ext cx="1840597" cy="387641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503560" y="4517074"/>
                <a:ext cx="1932217" cy="66923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[9], [5]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0" y="4517074"/>
                <a:ext cx="1932217" cy="669230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2640230" y="4738367"/>
            <a:ext cx="4688040" cy="2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ounded Rectangle 44"/>
              <p:cNvSpPr/>
              <p:nvPr/>
            </p:nvSpPr>
            <p:spPr>
              <a:xfrm>
                <a:off x="10142419" y="4611049"/>
                <a:ext cx="1717880" cy="57525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rgbClr val="0070C0"/>
                    </a:solidFill>
                  </a:rPr>
                  <a:t>??????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5" name="Rounded 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419" y="4611049"/>
                <a:ext cx="1717880" cy="575255"/>
              </a:xfrm>
              <a:prstGeom prst="roundRect">
                <a:avLst/>
              </a:prstGeom>
              <a:blipFill rotWithShape="0">
                <a:blip r:embed="rId12"/>
                <a:stretch>
                  <a:fillRect b="-515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9582924" y="4832342"/>
            <a:ext cx="28219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615482" y="1871716"/>
            <a:ext cx="451" cy="160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88684" y="3727884"/>
            <a:ext cx="9847" cy="675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ounded Rectangle 55"/>
              <p:cNvSpPr/>
              <p:nvPr/>
            </p:nvSpPr>
            <p:spPr>
              <a:xfrm>
                <a:off x="7549660" y="5507089"/>
                <a:ext cx="1840597" cy="38764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𝑐h𝑎𝑖𝑛𝑠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ounded 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60" y="5507089"/>
                <a:ext cx="1840597" cy="387641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>
            <a:off x="7720386" y="5276538"/>
            <a:ext cx="451" cy="160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ounded Rectangle 57"/>
              <p:cNvSpPr/>
              <p:nvPr/>
            </p:nvSpPr>
            <p:spPr>
              <a:xfrm>
                <a:off x="10114166" y="5360738"/>
                <a:ext cx="1841120" cy="8993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𝑐h𝑎𝑖𝑛𝑠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𝑝𝑚𝑡𝑛</m:t>
                          </m:r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𝑝𝑚𝑡𝑛</m:t>
                          </m:r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5.1.2 [7], [6]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166" y="5360738"/>
                <a:ext cx="1841120" cy="899325"/>
              </a:xfrm>
              <a:prstGeom prst="roundRect">
                <a:avLst/>
              </a:prstGeom>
              <a:blipFill rotWithShape="0">
                <a:blip r:embed="rId14"/>
                <a:stretch>
                  <a:fillRect b="-4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9593511" y="5652730"/>
            <a:ext cx="317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ounded Rectangle 59"/>
              <p:cNvSpPr/>
              <p:nvPr/>
            </p:nvSpPr>
            <p:spPr>
              <a:xfrm>
                <a:off x="10377996" y="2734109"/>
                <a:ext cx="1715434" cy="393358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0" name="Rounded 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996" y="2734109"/>
                <a:ext cx="1715434" cy="393358"/>
              </a:xfrm>
              <a:prstGeom prst="round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0792196" y="2285842"/>
            <a:ext cx="88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Goal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10312892" y="3175624"/>
            <a:ext cx="295925" cy="3876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/>
              <p:cNvSpPr/>
              <p:nvPr/>
            </p:nvSpPr>
            <p:spPr>
              <a:xfrm>
                <a:off x="3023944" y="3127467"/>
                <a:ext cx="1740955" cy="6219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[8] Poly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ounded 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944" y="3127467"/>
                <a:ext cx="1740955" cy="621932"/>
              </a:xfrm>
              <a:prstGeom prst="roundRect">
                <a:avLst/>
              </a:prstGeom>
              <a:blipFill rotWithShape="0">
                <a:blip r:embed="rId16"/>
                <a:stretch>
                  <a:fillRect b="-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>
            <a:off x="2640230" y="3369444"/>
            <a:ext cx="317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63461" y="1461779"/>
            <a:ext cx="317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ounded Rectangle 95"/>
              <p:cNvSpPr/>
              <p:nvPr/>
            </p:nvSpPr>
            <p:spPr>
              <a:xfrm>
                <a:off x="5352338" y="3136174"/>
                <a:ext cx="1740955" cy="6219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[10]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Rounded 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338" y="3136174"/>
                <a:ext cx="1740955" cy="621932"/>
              </a:xfrm>
              <a:prstGeom prst="roundRect">
                <a:avLst/>
              </a:prstGeom>
              <a:blipFill rotWithShape="0">
                <a:blip r:embed="rId17"/>
                <a:stretch>
                  <a:fillRect l="-347" b="-1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/>
          <p:cNvCxnSpPr/>
          <p:nvPr/>
        </p:nvCxnSpPr>
        <p:spPr>
          <a:xfrm flipV="1">
            <a:off x="7143599" y="2946790"/>
            <a:ext cx="3118987" cy="3008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859647" y="3438433"/>
            <a:ext cx="317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661906" y="2895556"/>
            <a:ext cx="451" cy="160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ounded Rectangle 119"/>
              <p:cNvSpPr/>
              <p:nvPr/>
            </p:nvSpPr>
            <p:spPr>
              <a:xfrm>
                <a:off x="2440948" y="124649"/>
                <a:ext cx="1453473" cy="50044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0" dirty="0" smtClean="0">
                    <a:solidFill>
                      <a:schemeClr val="tx1"/>
                    </a:solidFill>
                  </a:rPr>
                  <a:t>[12]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ounded 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948" y="124649"/>
                <a:ext cx="1453473" cy="500441"/>
              </a:xfrm>
              <a:prstGeom prst="roundRect">
                <a:avLst/>
              </a:prstGeom>
              <a:blipFill rotWithShape="0">
                <a:blip r:embed="rId18"/>
                <a:stretch>
                  <a:fillRect b="-1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ounded Rectangle 120"/>
              <p:cNvSpPr/>
              <p:nvPr/>
            </p:nvSpPr>
            <p:spPr>
              <a:xfrm>
                <a:off x="5635376" y="116012"/>
                <a:ext cx="1453473" cy="50044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0" dirty="0" smtClean="0">
                    <a:solidFill>
                      <a:schemeClr val="tx1"/>
                    </a:solidFill>
                  </a:rPr>
                  <a:t>[12]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Rounded 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6" y="116012"/>
                <a:ext cx="1453473" cy="500441"/>
              </a:xfrm>
              <a:prstGeom prst="roundRect">
                <a:avLst/>
              </a:prstGeom>
              <a:blipFill rotWithShape="0">
                <a:blip r:embed="rId19"/>
                <a:stretch>
                  <a:fillRect b="-154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ounded Rectangle 121"/>
              <p:cNvSpPr/>
              <p:nvPr/>
            </p:nvSpPr>
            <p:spPr>
              <a:xfrm>
                <a:off x="4038162" y="116013"/>
                <a:ext cx="1453473" cy="50044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1|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0" dirty="0" smtClean="0">
                    <a:solidFill>
                      <a:schemeClr val="tx1"/>
                    </a:solidFill>
                  </a:rPr>
                  <a:t>[13] Poly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Rounded 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62" y="116013"/>
                <a:ext cx="1453473" cy="500441"/>
              </a:xfrm>
              <a:prstGeom prst="roundRect">
                <a:avLst/>
              </a:prstGeom>
              <a:blipFill rotWithShape="0">
                <a:blip r:embed="rId20"/>
                <a:stretch>
                  <a:fillRect b="-130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65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8" grpId="0" animBg="1"/>
      <p:bldP spid="20" grpId="0" animBg="1"/>
      <p:bldP spid="22" grpId="0" animBg="1"/>
      <p:bldP spid="25" grpId="0" animBg="1"/>
      <p:bldP spid="27" grpId="0" animBg="1"/>
      <p:bldP spid="41" grpId="0" animBg="1"/>
      <p:bldP spid="43" grpId="0" animBg="1"/>
      <p:bldP spid="45" grpId="0" animBg="1"/>
      <p:bldP spid="56" grpId="0" animBg="1"/>
      <p:bldP spid="58" grpId="0" animBg="1"/>
      <p:bldP spid="60" grpId="0" animBg="1"/>
      <p:bldP spid="61" grpId="0"/>
      <p:bldP spid="67" grpId="0" animBg="1"/>
      <p:bldP spid="96" grpId="0" animBg="1"/>
      <p:bldP spid="120" grpId="0" animBg="1"/>
      <p:bldP spid="121" grpId="0" animBg="1"/>
      <p:bldP spid="1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996" y="425885"/>
            <a:ext cx="2901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References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09178" y="1102290"/>
            <a:ext cx="103089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Baker KR, Lawler EL, </a:t>
            </a:r>
            <a:r>
              <a:rPr lang="en-US" sz="1400" dirty="0" err="1"/>
              <a:t>Lenstra</a:t>
            </a:r>
            <a:r>
              <a:rPr lang="en-US" sz="1400" dirty="0"/>
              <a:t> JK, </a:t>
            </a:r>
            <a:r>
              <a:rPr lang="en-US" sz="1400" dirty="0" err="1"/>
              <a:t>Rinnooy</a:t>
            </a:r>
            <a:r>
              <a:rPr lang="en-US" sz="1400" dirty="0"/>
              <a:t> </a:t>
            </a:r>
            <a:r>
              <a:rPr lang="en-US" sz="1400" dirty="0" err="1"/>
              <a:t>Kan</a:t>
            </a:r>
            <a:r>
              <a:rPr lang="en-US" sz="1400" dirty="0"/>
              <a:t> AH. Preemptive scheduling of a single machine to minimize maximum cost subject to release dates and precedence constraints. Operations Research. 1983 Apr;31(2):381-6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Lawler EL. Preemptive scheduling of precedence-constrained jobs on parallel machines. Deterministic and stochastic scheduling. 1982 Apr 30;84:101-23</a:t>
            </a:r>
            <a:r>
              <a:rPr lang="en-US" sz="1400" dirty="0" smtClean="0"/>
              <a:t>. </a:t>
            </a:r>
            <a:r>
              <a:rPr lang="en-US" sz="1400" dirty="0" smtClean="0">
                <a:solidFill>
                  <a:srgbClr val="FF0000"/>
                </a:solidFill>
              </a:rPr>
              <a:t>(Only partial access on Google Books)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Lenstra</a:t>
            </a:r>
            <a:r>
              <a:rPr lang="en-US" sz="1400" dirty="0" smtClean="0"/>
              <a:t> JK. </a:t>
            </a:r>
            <a:r>
              <a:rPr lang="en-US" sz="1400" dirty="0" smtClean="0">
                <a:solidFill>
                  <a:srgbClr val="FF0000"/>
                </a:solidFill>
              </a:rPr>
              <a:t>Not Published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Ullman JD. Complexity of sequencing problems. Computer and Job-Shop Scheduling Theory, EG Co man, Jr.(ed.). 1976</a:t>
            </a:r>
            <a:r>
              <a:rPr lang="en-US" sz="1400" dirty="0" smtClean="0"/>
              <a:t>. </a:t>
            </a:r>
            <a:r>
              <a:rPr lang="en-US" sz="1400" dirty="0" smtClean="0">
                <a:solidFill>
                  <a:srgbClr val="FF0000"/>
                </a:solidFill>
              </a:rPr>
              <a:t>(Unable to find a copy)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Gonzalez TF, Johnson DB. A new algorithm for preemptive scheduling of trees. Journal of the ACM (JACM). 1980 Apr 1;27(2):287-312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Gonzalez T, </a:t>
            </a:r>
            <a:r>
              <a:rPr lang="en-US" sz="1400" dirty="0" err="1"/>
              <a:t>Sahni</a:t>
            </a:r>
            <a:r>
              <a:rPr lang="en-US" sz="1400" dirty="0"/>
              <a:t> S. </a:t>
            </a:r>
            <a:r>
              <a:rPr lang="en-US" sz="1400" dirty="0" err="1"/>
              <a:t>Flowshop</a:t>
            </a:r>
            <a:r>
              <a:rPr lang="en-US" sz="1400" dirty="0"/>
              <a:t> and </a:t>
            </a:r>
            <a:r>
              <a:rPr lang="en-US" sz="1400" dirty="0" err="1"/>
              <a:t>jobshop</a:t>
            </a:r>
            <a:r>
              <a:rPr lang="en-US" sz="1400" dirty="0"/>
              <a:t> schedules: complexity and approximation. Operations research. 1978 Feb;26(1):36-52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Brucker </a:t>
            </a:r>
            <a:r>
              <a:rPr lang="de-DE" sz="1400" dirty="0" smtClean="0"/>
              <a:t>P. </a:t>
            </a:r>
            <a:r>
              <a:rPr lang="de-DE" sz="1400" dirty="0"/>
              <a:t>Scheduling algorithms. Berlin: Springer; 2007 Mar 12</a:t>
            </a:r>
            <a:r>
              <a:rPr lang="de-DE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Muntz</a:t>
            </a:r>
            <a:r>
              <a:rPr lang="en-US" sz="1400" dirty="0"/>
              <a:t> RR, Coffman EG. Optimal preemptive scheduling on two-processor systems. IEEE Transactions on Computers. 1969 Nov;100(11):1014-20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Muntz</a:t>
            </a:r>
            <a:r>
              <a:rPr lang="en-US" sz="1400" dirty="0"/>
              <a:t> RR, Coffman Jr EG. Preemptive scheduling of real-time tasks on multiprocessor systems. Journal of the ACM (JACM). 1970 Apr 1;17(2):324-38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Horvath EC, Lam S, </a:t>
            </a:r>
            <a:r>
              <a:rPr lang="en-US" sz="1400" dirty="0" err="1"/>
              <a:t>Sethi</a:t>
            </a:r>
            <a:r>
              <a:rPr lang="en-US" sz="1400" dirty="0"/>
              <a:t> R. A level algorithm for preemptive scheduling. Journal of the ACM (JACM). 1977 Jan 1;24(1):32-43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Chetto</a:t>
            </a:r>
            <a:r>
              <a:rPr lang="en-US" sz="1400" dirty="0"/>
              <a:t> H, Silly M, </a:t>
            </a:r>
            <a:r>
              <a:rPr lang="en-US" sz="1400" dirty="0" err="1"/>
              <a:t>Bouchentouf</a:t>
            </a:r>
            <a:r>
              <a:rPr lang="en-US" sz="1400" dirty="0"/>
              <a:t> T. Dynamic scheduling of real-time tasks under precedence constraints. Real-Time Systems. 1990 Sep 1;2(3):181-94</a:t>
            </a:r>
            <a:r>
              <a:rPr lang="en-US" sz="1400" dirty="0" smtClean="0"/>
              <a:t>. </a:t>
            </a:r>
            <a:r>
              <a:rPr lang="en-US" sz="1400" dirty="0" smtClean="0">
                <a:solidFill>
                  <a:srgbClr val="FF0000"/>
                </a:solidFill>
              </a:rPr>
              <a:t>(Do not have access)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Lawler EL. Optimal sequencing of a single machine subject to precedence constraints. Management science. 1973 Jan;19(5):544-6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Lawler EL, Moore JM. A functional equation and its application to resource allocation and sequencing problems. Management Science. 1969 Sep;16(1):77-84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5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4019340" y="346229"/>
                <a:ext cx="3258106" cy="526309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𝑝𝑚𝑡𝑛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40" y="346229"/>
                <a:ext cx="3258106" cy="526309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45220" y="346229"/>
            <a:ext cx="2874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Approximations to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78890" y="1251751"/>
            <a:ext cx="10901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Jaffe JM. An analysis of preemptive multiprocessor job scheduling. Mathematics of Operations Research. 1980 Aug;5(3):415-21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Jaffe JM. Efficient scheduling of tasks without full use of processor resources. Theoretical Computer Science. 1980 Sep 1;12(1):1-7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Horvath EC, Lam S, </a:t>
            </a:r>
            <a:r>
              <a:rPr lang="en-US" dirty="0" err="1" smtClean="0"/>
              <a:t>Sethi</a:t>
            </a:r>
            <a:r>
              <a:rPr lang="en-US" dirty="0" smtClean="0"/>
              <a:t> R. A level algorithm for preemptive scheduling. Journal of the ACM (JACM). 1977 Jan 1;24(1):32-43.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9138" y="368423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8890" y="4128026"/>
            <a:ext cx="10981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Epstein L. A note on on-line scheduling with precedence constraints on identical machines. Information processing letters. 2000 Dec 31;76(4-6):149-53</a:t>
            </a:r>
            <a:r>
              <a:rPr lang="en-US" dirty="0" smtClean="0"/>
              <a:t>.</a:t>
            </a:r>
          </a:p>
          <a:p>
            <a:r>
              <a:rPr lang="en-US" dirty="0"/>
              <a:t>Azar Y, Epstein L. On-line scheduling with precedence constraints. Discrete Applied Mathematics. 2002 Jun 15;119(1):169-80.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890" y="3526815"/>
            <a:ext cx="281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Online Algorithms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84917" y="5328355"/>
                <a:ext cx="92505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identical machines: The processing time is know when the job arrives.  However, the precedence constraints are only known as the jobs arrive.  They give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2−1/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approximation lower bound (with or without preemption).  This means that scheduling first-to-last optimally is not possible without knowing and accounting for the future precedence constraints.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7" y="5328355"/>
                <a:ext cx="925053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52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4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314" y="248574"/>
            <a:ext cx="5831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Strategy moving forward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67666" y="1376039"/>
            <a:ext cx="519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that the task to machine assignment is given.</a:t>
            </a:r>
          </a:p>
          <a:p>
            <a:r>
              <a:rPr lang="en-US" dirty="0" smtClean="0"/>
              <a:t>Now, we only need to schedule the tasks.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2602678" y="2654599"/>
                <a:ext cx="4050049" cy="80828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𝑝𝑟𝑒𝑐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𝑝𝑚𝑡𝑛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4.1.2 [7], [1]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78" y="2654599"/>
                <a:ext cx="4050049" cy="808285"/>
              </a:xfrm>
              <a:prstGeom prst="roundRect">
                <a:avLst/>
              </a:prstGeom>
              <a:blipFill rotWithShape="0">
                <a:blip r:embed="rId2"/>
                <a:stretch>
                  <a:fillRect b="-8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7666" y="2268760"/>
            <a:ext cx="450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machine we schedule the tasks using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67666" y="3658954"/>
                <a:ext cx="8208081" cy="410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And must make sure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and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in the cost functions.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6" y="3658954"/>
                <a:ext cx="8208081" cy="410753"/>
              </a:xfrm>
              <a:prstGeom prst="rect">
                <a:avLst/>
              </a:prstGeom>
              <a:blipFill rotWithShape="0">
                <a:blip r:embed="rId3"/>
                <a:stretch>
                  <a:fillRect l="-669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67666" y="4265777"/>
            <a:ext cx="8356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this guarantee (global) optimality?</a:t>
            </a:r>
          </a:p>
          <a:p>
            <a:r>
              <a:rPr lang="en-US" dirty="0" smtClean="0"/>
              <a:t>Are there properties or metrics that can be extracted from the one machine algorithm?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7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733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From Single Machine to Multiple Machines: Precedence Constraints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Single Machine to Multiple Machines: Precedence Constraints</dc:title>
  <dc:creator>Joshua A Comden</dc:creator>
  <cp:lastModifiedBy>Joshua A Comden</cp:lastModifiedBy>
  <cp:revision>61</cp:revision>
  <dcterms:created xsi:type="dcterms:W3CDTF">2017-06-27T18:39:54Z</dcterms:created>
  <dcterms:modified xsi:type="dcterms:W3CDTF">2017-06-29T04:43:21Z</dcterms:modified>
</cp:coreProperties>
</file>