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3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01" y="6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135E5-38E9-414F-B126-71E5AEDFBEC1}" type="datetimeFigureOut">
              <a:rPr lang="en-US" smtClean="0"/>
              <a:t>6/27/2017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B0567-CADB-4CA6-ACAF-6206EDDB3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806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135E5-38E9-414F-B126-71E5AEDFBEC1}" type="datetimeFigureOut">
              <a:rPr lang="en-US" smtClean="0"/>
              <a:t>6/27/2017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B0567-CADB-4CA6-ACAF-6206EDDB3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266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135E5-38E9-414F-B126-71E5AEDFBEC1}" type="datetimeFigureOut">
              <a:rPr lang="en-US" smtClean="0"/>
              <a:t>6/27/2017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B0567-CADB-4CA6-ACAF-6206EDDB3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892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135E5-38E9-414F-B126-71E5AEDFBEC1}" type="datetimeFigureOut">
              <a:rPr lang="en-US" smtClean="0"/>
              <a:t>6/27/2017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B0567-CADB-4CA6-ACAF-6206EDDB3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034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135E5-38E9-414F-B126-71E5AEDFBEC1}" type="datetimeFigureOut">
              <a:rPr lang="en-US" smtClean="0"/>
              <a:t>6/27/2017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B0567-CADB-4CA6-ACAF-6206EDDB3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853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135E5-38E9-414F-B126-71E5AEDFBEC1}" type="datetimeFigureOut">
              <a:rPr lang="en-US" smtClean="0"/>
              <a:t>6/27/2017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B0567-CADB-4CA6-ACAF-6206EDDB3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722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135E5-38E9-414F-B126-71E5AEDFBEC1}" type="datetimeFigureOut">
              <a:rPr lang="en-US" smtClean="0"/>
              <a:t>6/27/2017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B0567-CADB-4CA6-ACAF-6206EDDB3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886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135E5-38E9-414F-B126-71E5AEDFBEC1}" type="datetimeFigureOut">
              <a:rPr lang="en-US" smtClean="0"/>
              <a:t>6/27/2017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B0567-CADB-4CA6-ACAF-6206EDDB3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82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135E5-38E9-414F-B126-71E5AEDFBEC1}" type="datetimeFigureOut">
              <a:rPr lang="en-US" smtClean="0"/>
              <a:t>6/27/2017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B0567-CADB-4CA6-ACAF-6206EDDB3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301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135E5-38E9-414F-B126-71E5AEDFBEC1}" type="datetimeFigureOut">
              <a:rPr lang="en-US" smtClean="0"/>
              <a:t>6/27/2017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B0567-CADB-4CA6-ACAF-6206EDDB3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042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135E5-38E9-414F-B126-71E5AEDFBEC1}" type="datetimeFigureOut">
              <a:rPr lang="en-US" smtClean="0"/>
              <a:t>6/27/2017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B0567-CADB-4CA6-ACAF-6206EDDB3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23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C135E5-38E9-414F-B126-71E5AEDFBEC1}" type="datetimeFigureOut">
              <a:rPr lang="en-US" smtClean="0"/>
              <a:t>6/27/2017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CB0567-CADB-4CA6-ACAF-6206EDDB3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418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emf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emf"/><Relationship Id="rId10" Type="http://schemas.openxmlformats.org/officeDocument/2006/relationships/image" Target="../media/image34.png"/><Relationship Id="rId4" Type="http://schemas.openxmlformats.org/officeDocument/2006/relationships/image" Target="../media/image28.emf"/><Relationship Id="rId9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0675" y="1042465"/>
            <a:ext cx="10330649" cy="2387600"/>
          </a:xfrm>
        </p:spPr>
        <p:txBody>
          <a:bodyPr>
            <a:noAutofit/>
          </a:bodyPr>
          <a:lstStyle/>
          <a:p>
            <a:r>
              <a:rPr lang="en-US" sz="4400" dirty="0" smtClean="0"/>
              <a:t>Preemptive Scheduling of a Single Machine to Minimize Maximum Cost Subject to Release Dates and Precedence Constraints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445417"/>
            <a:ext cx="9144000" cy="1655762"/>
          </a:xfrm>
        </p:spPr>
        <p:txBody>
          <a:bodyPr/>
          <a:lstStyle/>
          <a:p>
            <a:r>
              <a:rPr lang="en-US" dirty="0" smtClean="0"/>
              <a:t>K.R. Baker, E.L. Lawler, J.K. </a:t>
            </a:r>
            <a:r>
              <a:rPr lang="en-US" dirty="0" err="1" smtClean="0"/>
              <a:t>Lenstra</a:t>
            </a:r>
            <a:r>
              <a:rPr lang="en-US" dirty="0" smtClean="0"/>
              <a:t>, A.H.G. </a:t>
            </a:r>
            <a:r>
              <a:rPr lang="en-US" dirty="0" err="1" smtClean="0"/>
              <a:t>Rinnooy</a:t>
            </a:r>
            <a:r>
              <a:rPr lang="en-US" dirty="0" smtClean="0"/>
              <a:t> </a:t>
            </a:r>
            <a:r>
              <a:rPr lang="en-US" dirty="0" err="1" smtClean="0"/>
              <a:t>Kan</a:t>
            </a:r>
            <a:endParaRPr lang="en-US" dirty="0" smtClean="0"/>
          </a:p>
          <a:p>
            <a:r>
              <a:rPr lang="en-US" dirty="0" smtClean="0"/>
              <a:t>Operations Research 1983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105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dirty="0" smtClean="0"/>
              <a:t>Main Problem</a:t>
            </a:r>
          </a:p>
          <a:p>
            <a:r>
              <a:rPr lang="en-US" dirty="0" smtClean="0"/>
              <a:t>Equal Release Dates</a:t>
            </a:r>
          </a:p>
          <a:p>
            <a:r>
              <a:rPr lang="en-US" dirty="0" smtClean="0"/>
              <a:t>Arbitrary Release Dates, No Precedence Constraints</a:t>
            </a:r>
          </a:p>
          <a:p>
            <a:r>
              <a:rPr lang="en-US" dirty="0" smtClean="0"/>
              <a:t>Arbitrary Release Dates, Arbitrary Precedence Constraints</a:t>
            </a:r>
          </a:p>
          <a:p>
            <a:r>
              <a:rPr lang="en-US" dirty="0" smtClean="0"/>
              <a:t>Numerical Example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Agenda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476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Main Problem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065322" y="1538484"/>
                <a:ext cx="707757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800" dirty="0" smtClean="0"/>
                  <a:t> jobs are to be processed on a single machine</a:t>
                </a:r>
                <a:endParaRPr lang="en-US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5322" y="1538484"/>
                <a:ext cx="7077579" cy="523220"/>
              </a:xfrm>
              <a:prstGeom prst="rect">
                <a:avLst/>
              </a:prstGeom>
              <a:blipFill rotWithShape="0">
                <a:blip r:embed="rId2"/>
                <a:stretch>
                  <a:fillRect t="-104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510604" y="3728034"/>
                <a:ext cx="2310825" cy="5579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800" dirty="0" smtClean="0"/>
                  <a:t> release time</a:t>
                </a:r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0604" y="3728034"/>
                <a:ext cx="2310825" cy="557910"/>
              </a:xfrm>
              <a:prstGeom prst="rect">
                <a:avLst/>
              </a:prstGeom>
              <a:blipFill rotWithShape="0">
                <a:blip r:embed="rId3"/>
                <a:stretch>
                  <a:fillRect t="-10989" r="-3958" b="-252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510604" y="3268411"/>
                <a:ext cx="2897716" cy="5579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800" dirty="0" smtClean="0"/>
                  <a:t> processing time</a:t>
                </a:r>
                <a:endParaRPr lang="en-US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0604" y="3268411"/>
                <a:ext cx="2897716" cy="557910"/>
              </a:xfrm>
              <a:prstGeom prst="rect">
                <a:avLst/>
              </a:prstGeom>
              <a:blipFill rotWithShape="0">
                <a:blip r:embed="rId4"/>
                <a:stretch>
                  <a:fillRect t="-9783" r="-2947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510604" y="4156816"/>
                <a:ext cx="10503003" cy="5887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 smtClean="0"/>
                  <a:t> monotonic </a:t>
                </a:r>
                <a:r>
                  <a:rPr lang="en-US" sz="2800" dirty="0" err="1" smtClean="0"/>
                  <a:t>nondecreasing</a:t>
                </a:r>
                <a:r>
                  <a:rPr lang="en-US" sz="2800" dirty="0" smtClean="0"/>
                  <a:t> cost function for the completion time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0604" y="4156816"/>
                <a:ext cx="10503003" cy="588751"/>
              </a:xfrm>
              <a:prstGeom prst="rect">
                <a:avLst/>
              </a:prstGeom>
              <a:blipFill rotWithShape="0">
                <a:blip r:embed="rId5"/>
                <a:stretch>
                  <a:fillRect t="-5208" r="-116" b="-239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065322" y="2150878"/>
                <a:ext cx="920296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dirty="0" smtClean="0"/>
                  <a:t> precedence constraint, job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800" dirty="0" smtClean="0"/>
                  <a:t> must finish before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dirty="0" smtClean="0"/>
                  <a:t> starts </a:t>
                </a:r>
                <a:endParaRPr lang="en-US" sz="28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5322" y="2150878"/>
                <a:ext cx="9202969" cy="523220"/>
              </a:xfrm>
              <a:prstGeom prst="rect">
                <a:avLst/>
              </a:prstGeom>
              <a:blipFill rotWithShape="0">
                <a:blip r:embed="rId6"/>
                <a:stretch>
                  <a:fillRect t="-11628" r="-398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065322" y="2745191"/>
                <a:ext cx="151958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/>
                  <a:t>For job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800" dirty="0" smtClean="0"/>
                  <a:t>:</a:t>
                </a:r>
                <a:endParaRPr lang="en-US" sz="28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5322" y="2745191"/>
                <a:ext cx="1519583" cy="523220"/>
              </a:xfrm>
              <a:prstGeom prst="rect">
                <a:avLst/>
              </a:prstGeom>
              <a:blipFill rotWithShape="0">
                <a:blip r:embed="rId7"/>
                <a:stretch>
                  <a:fillRect l="-8434" t="-10465" r="-7229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919576" y="5014663"/>
                <a:ext cx="8066504" cy="7356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/>
                  <a:t>Find a feasible schedule that minimizes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80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576" y="5014663"/>
                <a:ext cx="8066504" cy="735651"/>
              </a:xfrm>
              <a:prstGeom prst="rect">
                <a:avLst/>
              </a:prstGeom>
              <a:blipFill rotWithShape="0">
                <a:blip r:embed="rId8"/>
                <a:stretch>
                  <a:fillRect l="-1587" t="-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1611663" y="5660822"/>
            <a:ext cx="89686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U</a:t>
            </a:r>
            <a:r>
              <a:rPr lang="en-US" sz="2400" dirty="0" smtClean="0"/>
              <a:t>nlimited preemptions allowed</a:t>
            </a:r>
          </a:p>
          <a:p>
            <a:r>
              <a:rPr lang="en-US" sz="2400" dirty="0" smtClean="0"/>
              <a:t>(</a:t>
            </a:r>
            <a:r>
              <a:rPr lang="en-US" sz="2400" dirty="0" err="1" smtClean="0"/>
              <a:t>nonpreemptive</a:t>
            </a:r>
            <a:r>
              <a:rPr lang="en-US" sz="2400" dirty="0" smtClean="0"/>
              <a:t> case is NP-hard even without precedence constraints)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36235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Equal Release Dates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065322" y="1538484"/>
                <a:ext cx="48133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={1,…,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800" dirty="0" smtClean="0"/>
                  <a:t> be the set of jobs</a:t>
                </a:r>
                <a:endParaRPr lang="en-US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5322" y="1538484"/>
                <a:ext cx="4813305" cy="523220"/>
              </a:xfrm>
              <a:prstGeom prst="rect">
                <a:avLst/>
              </a:prstGeom>
              <a:blipFill rotWithShape="0">
                <a:blip r:embed="rId2"/>
                <a:stretch>
                  <a:fillRect t="-10465" r="-1648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65322" y="3201348"/>
                <a:ext cx="673588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′⊆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800" dirty="0" smtClean="0"/>
                  <a:t> be the set of jobs without successors</a:t>
                </a:r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5322" y="3201348"/>
                <a:ext cx="6735883" cy="523220"/>
              </a:xfrm>
              <a:prstGeom prst="rect">
                <a:avLst/>
              </a:prstGeom>
              <a:blipFill rotWithShape="0">
                <a:blip r:embed="rId3"/>
                <a:stretch>
                  <a:fillRect t="-10465" r="-90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065322" y="1956275"/>
                <a:ext cx="289034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0" dirty="0" smtClean="0"/>
                  <a:t>For any set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800" dirty="0" smtClean="0"/>
                  <a:t>:</a:t>
                </a:r>
                <a:endParaRPr lang="en-US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5322" y="1956275"/>
                <a:ext cx="2890343" cy="523220"/>
              </a:xfrm>
              <a:prstGeom prst="rect">
                <a:avLst/>
              </a:prstGeom>
              <a:blipFill rotWithShape="0">
                <a:blip r:embed="rId4"/>
                <a:stretch>
                  <a:fillRect l="-4430" t="-11628" r="-3376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320184" y="2404597"/>
                <a:ext cx="8067658" cy="5723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800" dirty="0" smtClean="0"/>
                  <a:t> be the total processing time of the set</a:t>
                </a:r>
                <a:endParaRPr lang="en-US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0184" y="2404597"/>
                <a:ext cx="8067658" cy="572336"/>
              </a:xfrm>
              <a:prstGeom prst="rect">
                <a:avLst/>
              </a:prstGeom>
              <a:blipFill rotWithShape="0">
                <a:blip r:embed="rId5"/>
                <a:stretch>
                  <a:fillRect t="-9574" r="-529" b="-212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065322" y="3583981"/>
                <a:ext cx="8842485" cy="6079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0" dirty="0" smtClean="0"/>
                  <a:t>Let job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800" dirty="0" smtClean="0"/>
                  <a:t> be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d>
                      <m:d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p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</m:d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5322" y="3583981"/>
                <a:ext cx="8842485" cy="607923"/>
              </a:xfrm>
              <a:prstGeom prst="rect">
                <a:avLst/>
              </a:prstGeom>
              <a:blipFill rotWithShape="0">
                <a:blip r:embed="rId6"/>
                <a:stretch>
                  <a:fillRect l="-1448" t="-5000" b="-19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695428" y="4215588"/>
                <a:ext cx="952273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0" dirty="0" smtClean="0"/>
                  <a:t>(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sz="2400" dirty="0" smtClean="0"/>
                  <a:t> is an available job who has the smallest cost if placed at end of schedule)</a:t>
                </a:r>
                <a:endParaRPr lang="en-US" sz="2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5428" y="4215588"/>
                <a:ext cx="9522735" cy="461665"/>
              </a:xfrm>
              <a:prstGeom prst="rect">
                <a:avLst/>
              </a:prstGeom>
              <a:blipFill rotWithShape="0">
                <a:blip r:embed="rId7"/>
                <a:stretch>
                  <a:fillRect l="-960" t="-10667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511982" y="5266005"/>
                <a:ext cx="7949164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en-US" sz="2400" dirty="0" smtClean="0"/>
                  <a:t>Find job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sz="2400" dirty="0" smtClean="0"/>
                  <a:t> and place it at the end of the schedule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2400" dirty="0" smtClean="0"/>
                  <a:t>Remove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sz="2400" dirty="0" smtClean="0"/>
                  <a:t> from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400" dirty="0" smtClean="0"/>
                  <a:t> and its associated precedence constraints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2400" dirty="0" smtClean="0"/>
                  <a:t>Repeat, scheduling from last to first</a:t>
                </a:r>
                <a:endParaRPr lang="en-US" sz="2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1982" y="5266005"/>
                <a:ext cx="7949164" cy="1200329"/>
              </a:xfrm>
              <a:prstGeom prst="rect">
                <a:avLst/>
              </a:prstGeom>
              <a:blipFill rotWithShape="0">
                <a:blip r:embed="rId8"/>
                <a:stretch>
                  <a:fillRect l="-1227" t="-4569" r="-230"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1065322" y="4742785"/>
            <a:ext cx="17291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Algorithm: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63314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9" grpId="0"/>
      <p:bldP spid="10" grpId="0"/>
      <p:bldP spid="11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Arbitrary Release Dates, No Precedence Constraints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690688"/>
            <a:ext cx="100461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With preemption, it is never advantageous to leave the machine idle if there are available jobs.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389616" y="2648447"/>
                <a:ext cx="702929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/>
                  <a:t>Block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000" dirty="0" smtClean="0"/>
                  <a:t> is a minimal set of jobs processed without idle time. </a:t>
                </a:r>
                <a:endParaRPr lang="en-US" sz="20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9616" y="2648447"/>
                <a:ext cx="7029297" cy="400110"/>
              </a:xfrm>
              <a:prstGeom prst="rect">
                <a:avLst/>
              </a:prstGeom>
              <a:blipFill rotWithShape="0">
                <a:blip r:embed="rId2"/>
                <a:stretch>
                  <a:fillRect l="-954"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838200" y="2257252"/>
                <a:ext cx="7842532" cy="4247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/>
                  <a:t>Scheduling jobs in order of </a:t>
                </a:r>
                <a:r>
                  <a:rPr lang="en-US" sz="2000" dirty="0" err="1" smtClean="0"/>
                  <a:t>nondecreasing</a:t>
                </a:r>
                <a:r>
                  <a:rPr lang="en-US" sz="2000" dirty="0" smtClean="0"/>
                  <a:t> release times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dirty="0" smtClean="0"/>
                  <a:t> to form blocks.</a:t>
                </a:r>
                <a:endParaRPr lang="en-US" sz="20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257252"/>
                <a:ext cx="7842532" cy="424796"/>
              </a:xfrm>
              <a:prstGeom prst="rect">
                <a:avLst/>
              </a:prstGeom>
              <a:blipFill rotWithShape="0">
                <a:blip r:embed="rId3"/>
                <a:stretch>
                  <a:fillRect l="-855" t="-5714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905271" y="2970213"/>
                <a:ext cx="4643451" cy="4461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/>
                  <a:t>Start time of block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00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271" y="2970213"/>
                <a:ext cx="4643451" cy="446148"/>
              </a:xfrm>
              <a:prstGeom prst="rect">
                <a:avLst/>
              </a:prstGeom>
              <a:blipFill rotWithShape="0">
                <a:blip r:embed="rId4"/>
                <a:stretch>
                  <a:fillRect l="-1445" t="-1370" b="-191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1905271" y="3400927"/>
                <a:ext cx="555588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/>
                  <a:t>Completion time of block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</m:t>
                    </m:r>
                    <m:d>
                      <m:d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271" y="3400927"/>
                <a:ext cx="5555880" cy="400110"/>
              </a:xfrm>
              <a:prstGeom prst="rect">
                <a:avLst/>
              </a:prstGeom>
              <a:blipFill rotWithShape="0">
                <a:blip r:embed="rId5"/>
                <a:stretch>
                  <a:fillRect l="-1207" t="-9091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1360635" y="3772552"/>
                <a:ext cx="6100516" cy="4469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0" dirty="0" smtClean="0"/>
                  <a:t>Let job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000" dirty="0" smtClean="0"/>
                  <a:t> be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d>
                      <m:d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d>
                                  <m:d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</m:d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US" sz="2000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0635" y="3772552"/>
                <a:ext cx="6100516" cy="446917"/>
              </a:xfrm>
              <a:prstGeom prst="rect">
                <a:avLst/>
              </a:prstGeom>
              <a:blipFill rotWithShape="0">
                <a:blip r:embed="rId6"/>
                <a:stretch>
                  <a:fillRect l="-999" t="-2740" b="-301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1905271" y="4197047"/>
                <a:ext cx="531831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J</a:t>
                </a:r>
                <a:r>
                  <a:rPr lang="en-US" sz="2000" b="0" dirty="0" smtClean="0"/>
                  <a:t>ob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sz="2000" dirty="0" smtClean="0"/>
                  <a:t> is processed only if no other job is available.</a:t>
                </a:r>
                <a:endParaRPr lang="en-US" sz="2000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271" y="4197047"/>
                <a:ext cx="5318315" cy="400110"/>
              </a:xfrm>
              <a:prstGeom prst="rect">
                <a:avLst/>
              </a:prstGeom>
              <a:blipFill rotWithShape="0">
                <a:blip r:embed="rId7"/>
                <a:stretch>
                  <a:fillRect l="-1261" t="-7576" r="-459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1389616" y="4546776"/>
                <a:ext cx="531716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−{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000" dirty="0" smtClean="0"/>
                  <a:t> decomposes into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000" dirty="0" smtClean="0"/>
                  <a:t> </a:t>
                </a:r>
                <a:r>
                  <a:rPr lang="en-US" sz="2000" dirty="0" err="1" smtClean="0"/>
                  <a:t>subblocks</a:t>
                </a:r>
                <a:r>
                  <a:rPr lang="en-US" sz="2000" dirty="0" smtClean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endParaRPr lang="en-US" sz="2000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9616" y="4546776"/>
                <a:ext cx="5317161" cy="400110"/>
              </a:xfrm>
              <a:prstGeom prst="rect">
                <a:avLst/>
              </a:prstGeom>
              <a:blipFill rotWithShape="0">
                <a:blip r:embed="rId8"/>
                <a:stretch>
                  <a:fillRect t="-9231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1905271" y="4946886"/>
                <a:ext cx="758374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sz="2000" dirty="0" smtClean="0"/>
                  <a:t>  was the “glue” holding the </a:t>
                </a:r>
                <a:r>
                  <a:rPr lang="en-US" sz="2000" dirty="0" err="1" smtClean="0"/>
                  <a:t>subblocks</a:t>
                </a:r>
                <a:r>
                  <a:rPr lang="en-US" sz="2000" dirty="0" smtClean="0"/>
                  <a:t> together so the schedule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sz="2000" dirty="0" smtClean="0"/>
                  <a:t> is:</a:t>
                </a:r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271" y="4946886"/>
                <a:ext cx="7583743" cy="400110"/>
              </a:xfrm>
              <a:prstGeom prst="rect">
                <a:avLst/>
              </a:prstGeom>
              <a:blipFill rotWithShape="0">
                <a:blip r:embed="rId9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2623190" y="5313395"/>
                <a:ext cx="6945619" cy="4248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[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000" dirty="0" smtClean="0"/>
                  <a:t> and job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sz="2000" dirty="0" smtClean="0"/>
                  <a:t> is completed at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</m:t>
                    </m:r>
                    <m:d>
                      <m:d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endParaRPr lang="en-US" sz="2000" dirty="0" smtClean="0"/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3190" y="5313395"/>
                <a:ext cx="6945619" cy="424860"/>
              </a:xfrm>
              <a:prstGeom prst="rect">
                <a:avLst/>
              </a:prstGeom>
              <a:blipFill rotWithShape="0">
                <a:blip r:embed="rId10"/>
                <a:stretch>
                  <a:fillRect t="-2899" b="-26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1035347" y="6028674"/>
            <a:ext cx="81973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(Preemption is essential to determine the optimal block structure in advance)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00483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3" grpId="0"/>
      <p:bldP spid="14" grpId="0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Arbitrary Release Dates, No Precedence Constraints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789749" y="1690688"/>
            <a:ext cx="17291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Algorithm: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965381" y="2410071"/>
                <a:ext cx="10458356" cy="29464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en-US" sz="2400" dirty="0" smtClean="0"/>
                  <a:t>Schedule jobs according to </a:t>
                </a:r>
                <a:r>
                  <a:rPr lang="en-US" sz="2400" dirty="0" err="1" smtClean="0"/>
                  <a:t>nondecreaseing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400" dirty="0" smtClean="0"/>
                  <a:t> and separate jobs into blocks.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2400" dirty="0" smtClean="0"/>
                  <a:t>For each Block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 smtClean="0"/>
                  <a:t>: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400" dirty="0" smtClean="0"/>
                  <a:t>Find </a:t>
                </a:r>
                <a:r>
                  <a:rPr lang="en-US" sz="2400" b="0" dirty="0" smtClean="0"/>
                  <a:t>job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 smtClean="0"/>
                  <a:t> be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d>
                      <m:d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</m:d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US" sz="2400" dirty="0" smtClean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400" dirty="0" smtClean="0"/>
                  <a:t>Determine </a:t>
                </a:r>
                <a:r>
                  <a:rPr lang="en-US" sz="2400" dirty="0" err="1" smtClean="0"/>
                  <a:t>subblocks</a:t>
                </a:r>
                <a:r>
                  <a:rPr lang="en-US" sz="2400" dirty="0" smtClean="0"/>
                  <a:t> from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−{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400" dirty="0" smtClean="0"/>
                  <a:t>  by scheduling remaining jobs according to </a:t>
                </a:r>
                <a:r>
                  <a:rPr lang="en-US" sz="2400" dirty="0" err="1" smtClean="0"/>
                  <a:t>nondecreaseing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400" dirty="0" smtClean="0"/>
                  <a:t>.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400" dirty="0" smtClean="0"/>
                  <a:t>Construct schedule for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sz="2400" dirty="0" smtClean="0"/>
                  <a:t>: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b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sz="2400" b="0" dirty="0" smtClean="0"/>
              </a:p>
              <a:p>
                <a:pPr marL="0" lvl="1"/>
                <a:r>
                  <a:rPr lang="en-US" sz="2400" b="0" dirty="0" smtClean="0"/>
                  <a:t>3.  Repeat Step 2 until no more blocks remain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381" y="2410071"/>
                <a:ext cx="10458356" cy="2946448"/>
              </a:xfrm>
              <a:prstGeom prst="rect">
                <a:avLst/>
              </a:prstGeom>
              <a:blipFill rotWithShape="0">
                <a:blip r:embed="rId2"/>
                <a:stretch>
                  <a:fillRect l="-932" t="-1653" b="-35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9326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Arbitrary Release Dates, Arbitrary Precedence Constraints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769307" y="1490633"/>
            <a:ext cx="79060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Similar to no precedence constraints with some </a:t>
            </a:r>
            <a:r>
              <a:rPr lang="en-US" sz="2000" dirty="0" smtClean="0"/>
              <a:t>added and changed </a:t>
            </a:r>
            <a:r>
              <a:rPr lang="en-US" sz="2000" dirty="0" smtClean="0"/>
              <a:t>steps.</a:t>
            </a:r>
            <a:endParaRPr lang="en-US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1084379" y="2184602"/>
                <a:ext cx="10458356" cy="36088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en-US" sz="2000" b="1" dirty="0" smtClean="0"/>
                  <a:t>Reorder and </a:t>
                </a:r>
                <a:r>
                  <a:rPr lang="en-US" sz="2000" b="1" dirty="0" err="1" smtClean="0"/>
                  <a:t>reindex</a:t>
                </a:r>
                <a:r>
                  <a:rPr lang="en-US" sz="2000" b="1" dirty="0" smtClean="0"/>
                  <a:t> jobs in any topological ordering.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2000" b="1" dirty="0" smtClean="0"/>
                  <a:t>Reset the release times: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a:rPr lang="en-US" sz="2000" b="1" i="0" smtClean="0">
                                <a:latin typeface="Cambria Math" panose="02040503050406030204" pitchFamily="18" charset="0"/>
                              </a:rPr>
                              <m:t>𝐦𝐚𝐱</m:t>
                            </m:r>
                          </m:e>
                          <m:lim/>
                        </m:limLow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</m:e>
                              <m:sub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</m:sub>
                            </m:sSub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func>
                              <m:funcPr>
                                <m:ctrlP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limLow>
                                  <m:limLowPr>
                                    <m:ctrlPr>
                                      <a:rPr lang="en-US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limLowPr>
                                  <m:e>
                                    <m:r>
                                      <a:rPr lang="en-US" sz="2000" b="1" i="0" smtClean="0">
                                        <a:latin typeface="Cambria Math" panose="02040503050406030204" pitchFamily="18" charset="0"/>
                                      </a:rPr>
                                      <m:t>𝐦𝐚𝐱</m:t>
                                    </m:r>
                                  </m:e>
                                  <m:lim/>
                                </m:limLow>
                              </m:fName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0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1" i="1" smtClean="0">
                                            <a:latin typeface="Cambria Math" panose="02040503050406030204" pitchFamily="18" charset="0"/>
                                          </a:rPr>
                                          <m:t>𝒓</m:t>
                                        </m:r>
                                      </m:e>
                                      <m:sub>
                                        <m:r>
                                          <a:rPr lang="en-US" sz="2000" b="1" i="1" smtClean="0">
                                            <a:latin typeface="Cambria Math" panose="02040503050406030204" pitchFamily="18" charset="0"/>
                                          </a:rPr>
                                          <m:t>𝒋</m:t>
                                        </m:r>
                                      </m:sub>
                                    </m:sSub>
                                    <m:r>
                                      <a:rPr lang="en-US" sz="2000" b="1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sz="20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1" i="1" smtClean="0"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sz="2000" b="1" i="1" smtClean="0">
                                            <a:latin typeface="Cambria Math" panose="02040503050406030204" pitchFamily="18" charset="0"/>
                                          </a:rPr>
                                          <m:t>𝒋</m:t>
                                        </m:r>
                                      </m:sub>
                                    </m:sSub>
                                    <m:r>
                                      <a:rPr lang="en-US" sz="2000" b="1" i="1" smtClean="0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r>
                                      <a:rPr lang="en-US" sz="2000" b="1" i="1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  <m:r>
                                      <a:rPr lang="en-US" sz="20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→</m:t>
                                    </m:r>
                                    <m:r>
                                      <a:rPr lang="en-US" sz="20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𝒌</m:t>
                                    </m:r>
                                  </m:e>
                                </m:d>
                              </m:e>
                            </m:func>
                          </m:e>
                        </m:d>
                      </m:e>
                    </m:func>
                  </m:oMath>
                </a14:m>
                <a:r>
                  <a:rPr lang="en-US" sz="2000" b="1" dirty="0" smtClean="0"/>
                  <a:t> for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endParaRPr lang="en-US" sz="2000" b="1" dirty="0" smtClean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2000" dirty="0" smtClean="0"/>
                  <a:t>Schedule jobs according to </a:t>
                </a:r>
                <a:r>
                  <a:rPr lang="en-US" sz="2000" dirty="0" err="1" smtClean="0"/>
                  <a:t>nondecreaseing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dirty="0" smtClean="0"/>
                  <a:t> and separate jobs into blocks.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2000" b="1" dirty="0" smtClean="0"/>
                  <a:t>Pick Block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en-US" sz="2000" b="1" dirty="0" smtClean="0"/>
                  <a:t> with earliest start time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 panose="02040503050406030204" pitchFamily="18" charset="0"/>
                      </a:rPr>
                      <m:t>𝒓</m:t>
                    </m:r>
                    <m:d>
                      <m:d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</m:d>
                  </m:oMath>
                </a14:m>
                <a:r>
                  <a:rPr lang="en-US" sz="2000" b="1" dirty="0" smtClean="0"/>
                  <a:t>:</a:t>
                </a:r>
                <a:endParaRPr lang="en-US" sz="2000" b="1" dirty="0" smtClean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b="1" dirty="0" smtClean="0"/>
                  <a:t>Let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′⊆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en-US" sz="2000" b="1" dirty="0" smtClean="0"/>
                  <a:t> be the </a:t>
                </a:r>
                <a:r>
                  <a:rPr lang="en-US" sz="2000" b="1" dirty="0" smtClean="0"/>
                  <a:t>jobs with no successors in block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en-US" sz="2000" b="1" dirty="0" smtClean="0"/>
                  <a:t>.</a:t>
                </a:r>
                <a:endParaRPr lang="en-US" sz="2000" b="1" dirty="0" smtClean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b="1" dirty="0" smtClean="0"/>
                  <a:t>Find job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𝒍</m:t>
                    </m:r>
                    <m:r>
                      <a:rPr lang="en-US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𝑩</m:t>
                    </m:r>
                    <m:r>
                      <a:rPr lang="en-US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000" b="1" dirty="0" smtClean="0"/>
                  <a:t> be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</m:sub>
                    </m:sSub>
                    <m:d>
                      <m:d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  <m:d>
                          <m:dPr>
                            <m:ctrlP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𝑩</m:t>
                            </m:r>
                          </m:e>
                        </m:d>
                      </m:e>
                    </m:d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a:rPr lang="en-US" sz="2000" b="1" i="0" smtClean="0">
                                <a:latin typeface="Cambria Math" panose="02040503050406030204" pitchFamily="18" charset="0"/>
                              </a:rPr>
                              <m:t>𝐦𝐢𝐧</m:t>
                            </m:r>
                          </m:e>
                          <m:lim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𝒋</m:t>
                            </m:r>
                            <m:r>
                              <a:rPr lang="en-US" sz="2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n-US" sz="20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𝑩</m:t>
                                </m:r>
                              </m:e>
                              <m:sup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  <m:t>𝒇</m:t>
                                </m:r>
                              </m:e>
                              <m:sub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  <m:d>
                                  <m:dPr>
                                    <m:ctrlPr>
                                      <a:rPr lang="en-US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1" i="1" smtClean="0">
                                        <a:latin typeface="Cambria Math" panose="02040503050406030204" pitchFamily="18" charset="0"/>
                                      </a:rPr>
                                      <m:t>𝑩</m:t>
                                    </m:r>
                                  </m:e>
                                </m:d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US" sz="2000" b="1" dirty="0" smtClean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Determine </a:t>
                </a:r>
                <a:r>
                  <a:rPr lang="en-US" sz="2000" dirty="0" err="1" smtClean="0"/>
                  <a:t>subblocks</a:t>
                </a:r>
                <a:r>
                  <a:rPr lang="en-US" sz="2000" dirty="0" smtClean="0"/>
                  <a:t> from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−{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000" dirty="0" smtClean="0"/>
                  <a:t>  by scheduling remaining jobs according to </a:t>
                </a:r>
                <a:r>
                  <a:rPr lang="en-US" sz="2000" dirty="0" err="1" smtClean="0"/>
                  <a:t>nondecreaseing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dirty="0" smtClean="0"/>
                  <a:t>.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Construct schedule for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sz="2000" dirty="0" smtClean="0"/>
                  <a:t>: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sz="2000" b="0" dirty="0" smtClean="0"/>
              </a:p>
              <a:p>
                <a:pPr marL="0" lvl="1"/>
                <a:r>
                  <a:rPr lang="en-US" sz="2000" dirty="0" smtClean="0"/>
                  <a:t>5</a:t>
                </a:r>
                <a:r>
                  <a:rPr lang="en-US" sz="2000" b="0" dirty="0" smtClean="0"/>
                  <a:t>.  Repeat Step 4 until no more blocks remain</a:t>
                </a: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4379" y="2184602"/>
                <a:ext cx="10458356" cy="3608808"/>
              </a:xfrm>
              <a:prstGeom prst="rect">
                <a:avLst/>
              </a:prstGeom>
              <a:blipFill rotWithShape="0">
                <a:blip r:embed="rId2"/>
                <a:stretch>
                  <a:fillRect l="-641" t="-1014" b="-15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3900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Numerical Example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157" y="1503095"/>
            <a:ext cx="2732400" cy="102816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357" y="2828658"/>
            <a:ext cx="2898000" cy="1968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4286" y="1345285"/>
            <a:ext cx="6019123" cy="271236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34287" y="4349942"/>
            <a:ext cx="6075917" cy="195084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6368654" y="4077721"/>
                <a:ext cx="14352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={1,2,3,4}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8654" y="4077721"/>
                <a:ext cx="1435201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3830" t="-4444" r="-5957" b="-3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8158577" y="4077720"/>
                <a:ext cx="9115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={5}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8577" y="4077720"/>
                <a:ext cx="911532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5333" t="-4444" r="-9333" b="-3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9745049" y="4409215"/>
                <a:ext cx="114185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′={3,4}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5049" y="4409215"/>
                <a:ext cx="1141851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4813" t="-2174" r="-7487" b="-369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9692434" y="4836416"/>
                <a:ext cx="16372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12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2434" y="4836416"/>
                <a:ext cx="1637243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4461" t="-2174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9706577" y="5290582"/>
                <a:ext cx="11803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={1,2}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6577" y="5290582"/>
                <a:ext cx="1180323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4124" t="-4444" r="-7216" b="-3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10994678" y="5308596"/>
                <a:ext cx="10039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={4}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94678" y="5308596"/>
                <a:ext cx="1003993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5488" t="-4444" r="-9146" b="-3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9706577" y="5719316"/>
                <a:ext cx="138448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6577" y="5719316"/>
                <a:ext cx="1384482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5727" t="-2174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6150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703</TotalTime>
  <Words>367</Words>
  <Application>Microsoft Office PowerPoint</Application>
  <PresentationFormat>Widescreen</PresentationFormat>
  <Paragraphs>69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Office Theme</vt:lpstr>
      <vt:lpstr>Preemptive Scheduling of a Single Machine to Minimize Maximum Cost Subject to Release Dates and Precedence Constraints</vt:lpstr>
      <vt:lpstr>Agenda</vt:lpstr>
      <vt:lpstr>Main Problem</vt:lpstr>
      <vt:lpstr>Equal Release Dates</vt:lpstr>
      <vt:lpstr>Arbitrary Release Dates, No Precedence Constraints</vt:lpstr>
      <vt:lpstr>Arbitrary Release Dates, No Precedence Constraints</vt:lpstr>
      <vt:lpstr>Arbitrary Release Dates, Arbitrary Precedence Constraints</vt:lpstr>
      <vt:lpstr>Numerical Example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Preemptive Scheduling of a Single Machine to Minimize Maximum Cost Subject to Release Dates and Precedence Constraints</dc:title>
  <dc:creator>Joshua A Comden</dc:creator>
  <cp:lastModifiedBy>Joshua A Comden</cp:lastModifiedBy>
  <cp:revision>39</cp:revision>
  <dcterms:created xsi:type="dcterms:W3CDTF">2017-06-27T04:55:15Z</dcterms:created>
  <dcterms:modified xsi:type="dcterms:W3CDTF">2017-06-27T16:39:14Z</dcterms:modified>
</cp:coreProperties>
</file>