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57" r:id="rId5"/>
    <p:sldId id="262" r:id="rId6"/>
    <p:sldId id="263"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08" y="-3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51CEB0A-0C69-4D83-8B03-A5CD9D997C53}" type="datetimeFigureOut">
              <a:rPr lang="fr-FR" smtClean="0"/>
              <a:t>22/07/2014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786FD-7E92-4DCE-BB26-927FDB5765BD}" type="slidenum">
              <a:rPr lang="fr-FR" smtClean="0"/>
              <a:t>‹N°›</a:t>
            </a:fld>
            <a:endParaRPr lang="fr-FR"/>
          </a:p>
        </p:txBody>
      </p:sp>
    </p:spTree>
    <p:extLst>
      <p:ext uri="{BB962C8B-B14F-4D97-AF65-F5344CB8AC3E}">
        <p14:creationId xmlns:p14="http://schemas.microsoft.com/office/powerpoint/2010/main" val="128766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1CEB0A-0C69-4D83-8B03-A5CD9D997C53}" type="datetimeFigureOut">
              <a:rPr lang="fr-FR" smtClean="0"/>
              <a:t>22/07/2014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786FD-7E92-4DCE-BB26-927FDB5765BD}" type="slidenum">
              <a:rPr lang="fr-FR" smtClean="0"/>
              <a:t>‹N°›</a:t>
            </a:fld>
            <a:endParaRPr lang="fr-FR"/>
          </a:p>
        </p:txBody>
      </p:sp>
    </p:spTree>
    <p:extLst>
      <p:ext uri="{BB962C8B-B14F-4D97-AF65-F5344CB8AC3E}">
        <p14:creationId xmlns:p14="http://schemas.microsoft.com/office/powerpoint/2010/main" val="51888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1CEB0A-0C69-4D83-8B03-A5CD9D997C53}" type="datetimeFigureOut">
              <a:rPr lang="fr-FR" smtClean="0"/>
              <a:t>22/07/2014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786FD-7E92-4DCE-BB26-927FDB5765BD}" type="slidenum">
              <a:rPr lang="fr-FR" smtClean="0"/>
              <a:t>‹N°›</a:t>
            </a:fld>
            <a:endParaRPr lang="fr-FR"/>
          </a:p>
        </p:txBody>
      </p:sp>
    </p:spTree>
    <p:extLst>
      <p:ext uri="{BB962C8B-B14F-4D97-AF65-F5344CB8AC3E}">
        <p14:creationId xmlns:p14="http://schemas.microsoft.com/office/powerpoint/2010/main" val="14423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1CEB0A-0C69-4D83-8B03-A5CD9D997C53}" type="datetimeFigureOut">
              <a:rPr lang="fr-FR" smtClean="0"/>
              <a:t>22/07/2014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786FD-7E92-4DCE-BB26-927FDB5765BD}" type="slidenum">
              <a:rPr lang="fr-FR" smtClean="0"/>
              <a:t>‹N°›</a:t>
            </a:fld>
            <a:endParaRPr lang="fr-FR"/>
          </a:p>
        </p:txBody>
      </p:sp>
    </p:spTree>
    <p:extLst>
      <p:ext uri="{BB962C8B-B14F-4D97-AF65-F5344CB8AC3E}">
        <p14:creationId xmlns:p14="http://schemas.microsoft.com/office/powerpoint/2010/main" val="197343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51CEB0A-0C69-4D83-8B03-A5CD9D997C53}" type="datetimeFigureOut">
              <a:rPr lang="fr-FR" smtClean="0"/>
              <a:t>22/07/2014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786FD-7E92-4DCE-BB26-927FDB5765BD}" type="slidenum">
              <a:rPr lang="fr-FR" smtClean="0"/>
              <a:t>‹N°›</a:t>
            </a:fld>
            <a:endParaRPr lang="fr-FR"/>
          </a:p>
        </p:txBody>
      </p:sp>
    </p:spTree>
    <p:extLst>
      <p:ext uri="{BB962C8B-B14F-4D97-AF65-F5344CB8AC3E}">
        <p14:creationId xmlns:p14="http://schemas.microsoft.com/office/powerpoint/2010/main" val="62036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51CEB0A-0C69-4D83-8B03-A5CD9D997C53}" type="datetimeFigureOut">
              <a:rPr lang="fr-FR" smtClean="0"/>
              <a:t>22/07/2014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786FD-7E92-4DCE-BB26-927FDB5765BD}" type="slidenum">
              <a:rPr lang="fr-FR" smtClean="0"/>
              <a:t>‹N°›</a:t>
            </a:fld>
            <a:endParaRPr lang="fr-FR"/>
          </a:p>
        </p:txBody>
      </p:sp>
    </p:spTree>
    <p:extLst>
      <p:ext uri="{BB962C8B-B14F-4D97-AF65-F5344CB8AC3E}">
        <p14:creationId xmlns:p14="http://schemas.microsoft.com/office/powerpoint/2010/main" val="389388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51CEB0A-0C69-4D83-8B03-A5CD9D997C53}" type="datetimeFigureOut">
              <a:rPr lang="fr-FR" smtClean="0"/>
              <a:t>22/07/2014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CC786FD-7E92-4DCE-BB26-927FDB5765BD}" type="slidenum">
              <a:rPr lang="fr-FR" smtClean="0"/>
              <a:t>‹N°›</a:t>
            </a:fld>
            <a:endParaRPr lang="fr-FR"/>
          </a:p>
        </p:txBody>
      </p:sp>
    </p:spTree>
    <p:extLst>
      <p:ext uri="{BB962C8B-B14F-4D97-AF65-F5344CB8AC3E}">
        <p14:creationId xmlns:p14="http://schemas.microsoft.com/office/powerpoint/2010/main" val="239954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51CEB0A-0C69-4D83-8B03-A5CD9D997C53}" type="datetimeFigureOut">
              <a:rPr lang="fr-FR" smtClean="0"/>
              <a:t>22/07/2014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CC786FD-7E92-4DCE-BB26-927FDB5765BD}" type="slidenum">
              <a:rPr lang="fr-FR" smtClean="0"/>
              <a:t>‹N°›</a:t>
            </a:fld>
            <a:endParaRPr lang="fr-FR"/>
          </a:p>
        </p:txBody>
      </p:sp>
    </p:spTree>
    <p:extLst>
      <p:ext uri="{BB962C8B-B14F-4D97-AF65-F5344CB8AC3E}">
        <p14:creationId xmlns:p14="http://schemas.microsoft.com/office/powerpoint/2010/main" val="15864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1CEB0A-0C69-4D83-8B03-A5CD9D997C53}" type="datetimeFigureOut">
              <a:rPr lang="fr-FR" smtClean="0"/>
              <a:t>22/07/2014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CC786FD-7E92-4DCE-BB26-927FDB5765BD}" type="slidenum">
              <a:rPr lang="fr-FR" smtClean="0"/>
              <a:t>‹N°›</a:t>
            </a:fld>
            <a:endParaRPr lang="fr-FR"/>
          </a:p>
        </p:txBody>
      </p:sp>
    </p:spTree>
    <p:extLst>
      <p:ext uri="{BB962C8B-B14F-4D97-AF65-F5344CB8AC3E}">
        <p14:creationId xmlns:p14="http://schemas.microsoft.com/office/powerpoint/2010/main" val="21448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51CEB0A-0C69-4D83-8B03-A5CD9D997C53}" type="datetimeFigureOut">
              <a:rPr lang="fr-FR" smtClean="0"/>
              <a:t>22/07/2014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786FD-7E92-4DCE-BB26-927FDB5765BD}" type="slidenum">
              <a:rPr lang="fr-FR" smtClean="0"/>
              <a:t>‹N°›</a:t>
            </a:fld>
            <a:endParaRPr lang="fr-FR"/>
          </a:p>
        </p:txBody>
      </p:sp>
    </p:spTree>
    <p:extLst>
      <p:ext uri="{BB962C8B-B14F-4D97-AF65-F5344CB8AC3E}">
        <p14:creationId xmlns:p14="http://schemas.microsoft.com/office/powerpoint/2010/main" val="234649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51CEB0A-0C69-4D83-8B03-A5CD9D997C53}" type="datetimeFigureOut">
              <a:rPr lang="fr-FR" smtClean="0"/>
              <a:t>22/07/2014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786FD-7E92-4DCE-BB26-927FDB5765BD}" type="slidenum">
              <a:rPr lang="fr-FR" smtClean="0"/>
              <a:t>‹N°›</a:t>
            </a:fld>
            <a:endParaRPr lang="fr-FR"/>
          </a:p>
        </p:txBody>
      </p:sp>
    </p:spTree>
    <p:extLst>
      <p:ext uri="{BB962C8B-B14F-4D97-AF65-F5344CB8AC3E}">
        <p14:creationId xmlns:p14="http://schemas.microsoft.com/office/powerpoint/2010/main" val="11374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CEB0A-0C69-4D83-8B03-A5CD9D997C53}" type="datetimeFigureOut">
              <a:rPr lang="fr-FR" smtClean="0"/>
              <a:t>22/07/2014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786FD-7E92-4DCE-BB26-927FDB5765BD}" type="slidenum">
              <a:rPr lang="fr-FR" smtClean="0"/>
              <a:t>‹N°›</a:t>
            </a:fld>
            <a:endParaRPr lang="fr-FR"/>
          </a:p>
        </p:txBody>
      </p:sp>
    </p:spTree>
    <p:extLst>
      <p:ext uri="{BB962C8B-B14F-4D97-AF65-F5344CB8AC3E}">
        <p14:creationId xmlns:p14="http://schemas.microsoft.com/office/powerpoint/2010/main" val="2963665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ickstarter.com/projects/sparkdevices/spark-core-wi-fi-for-everything-arduino-compatibl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ekito.fr/people/wp-content/uploads/2014/03/spark_core_top1.jpg" TargetMode="Externa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www.ekito.fr/people/wp-content/uploads/2014/03/spark_core_bottom1.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park.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park.io/login" TargetMode="External"/><Relationship Id="rId2" Type="http://schemas.openxmlformats.org/officeDocument/2006/relationships/hyperlink" Target="https://www.spark.io/resour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Présentation du </a:t>
            </a:r>
            <a:r>
              <a:rPr lang="fr-FR" b="1" dirty="0" smtClean="0"/>
              <a:t>module </a:t>
            </a:r>
            <a:r>
              <a:rPr lang="fr-FR" b="1" dirty="0" err="1" smtClean="0"/>
              <a:t>Spark</a:t>
            </a:r>
            <a:r>
              <a:rPr lang="fr-FR" b="1" dirty="0" smtClean="0"/>
              <a:t> </a:t>
            </a:r>
            <a:r>
              <a:rPr lang="fr-FR" b="1" dirty="0" err="1" smtClean="0"/>
              <a:t>Core</a:t>
            </a:r>
            <a:r>
              <a:rPr lang="fr-FR" b="1" dirty="0" smtClean="0"/>
              <a:t/>
            </a:r>
            <a:br>
              <a:rPr lang="fr-FR" b="1" dirty="0" smtClean="0"/>
            </a:br>
            <a:endParaRPr lang="fr-FR" dirty="0"/>
          </a:p>
        </p:txBody>
      </p:sp>
      <p:sp>
        <p:nvSpPr>
          <p:cNvPr id="3" name="Espace réservé du contenu 2"/>
          <p:cNvSpPr>
            <a:spLocks noGrp="1"/>
          </p:cNvSpPr>
          <p:nvPr>
            <p:ph idx="1"/>
          </p:nvPr>
        </p:nvSpPr>
        <p:spPr/>
        <p:txBody>
          <a:bodyPr>
            <a:normAutofit/>
          </a:bodyPr>
          <a:lstStyle/>
          <a:p>
            <a:r>
              <a:rPr lang="fr-FR" sz="2400" dirty="0" smtClean="0"/>
              <a:t>Aujourd’hui les objets connecté existe avec 3 types de technologies :</a:t>
            </a:r>
          </a:p>
          <a:p>
            <a:pPr marL="0" indent="0">
              <a:buNone/>
            </a:pPr>
            <a:r>
              <a:rPr lang="fr-FR" sz="2400" dirty="0"/>
              <a:t>- Bluetooth </a:t>
            </a:r>
            <a:r>
              <a:rPr lang="fr-FR" sz="2400" dirty="0" err="1"/>
              <a:t>Low</a:t>
            </a:r>
            <a:r>
              <a:rPr lang="fr-FR" sz="2400" dirty="0"/>
              <a:t> </a:t>
            </a:r>
            <a:r>
              <a:rPr lang="fr-FR" sz="2400" dirty="0" err="1"/>
              <a:t>Energy</a:t>
            </a:r>
            <a:r>
              <a:rPr lang="fr-FR" sz="2400" dirty="0"/>
              <a:t>, </a:t>
            </a:r>
            <a:r>
              <a:rPr lang="fr-FR" sz="2400" dirty="0" smtClean="0"/>
              <a:t>(extension </a:t>
            </a:r>
            <a:r>
              <a:rPr lang="fr-FR" sz="2400" dirty="0"/>
              <a:t>du protocole Bluetooth « standard </a:t>
            </a:r>
            <a:r>
              <a:rPr lang="fr-FR" sz="2400" dirty="0" smtClean="0"/>
              <a:t>» )</a:t>
            </a:r>
          </a:p>
          <a:p>
            <a:pPr>
              <a:buFontTx/>
              <a:buChar char="-"/>
            </a:pPr>
            <a:r>
              <a:rPr lang="fr-FR" sz="2400" dirty="0" smtClean="0"/>
              <a:t>Protocoles spécifiques (z-</a:t>
            </a:r>
            <a:r>
              <a:rPr lang="fr-FR" sz="2400" dirty="0" err="1" smtClean="0"/>
              <a:t>wave</a:t>
            </a:r>
            <a:r>
              <a:rPr lang="fr-FR" sz="2400" dirty="0" smtClean="0"/>
              <a:t>, </a:t>
            </a:r>
            <a:r>
              <a:rPr lang="fr-FR" sz="2400" dirty="0" err="1" smtClean="0"/>
              <a:t>Sigfox</a:t>
            </a:r>
            <a:r>
              <a:rPr lang="fr-FR" sz="2400" dirty="0" smtClean="0"/>
              <a:t>…)</a:t>
            </a:r>
          </a:p>
          <a:p>
            <a:pPr>
              <a:buFontTx/>
              <a:buChar char="-"/>
            </a:pPr>
            <a:r>
              <a:rPr lang="fr-FR" sz="2400" dirty="0" smtClean="0"/>
              <a:t>Wifi</a:t>
            </a:r>
          </a:p>
          <a:p>
            <a:pPr marL="0" indent="0">
              <a:buNone/>
            </a:pPr>
            <a:endParaRPr lang="fr-FR" sz="2400" dirty="0"/>
          </a:p>
          <a:p>
            <a:pPr marL="0" indent="0">
              <a:buNone/>
            </a:pPr>
            <a:r>
              <a:rPr lang="fr-FR" sz="2400" dirty="0" smtClean="0">
                <a:sym typeface="Wingdings" panose="05000000000000000000" pitchFamily="2" charset="2"/>
              </a:rPr>
              <a:t> Le module </a:t>
            </a:r>
            <a:r>
              <a:rPr lang="fr-FR" sz="2400" dirty="0" err="1" smtClean="0">
                <a:sym typeface="Wingdings" panose="05000000000000000000" pitchFamily="2" charset="2"/>
              </a:rPr>
              <a:t>Spark</a:t>
            </a:r>
            <a:r>
              <a:rPr lang="fr-FR" sz="2400" dirty="0" smtClean="0">
                <a:sym typeface="Wingdings" panose="05000000000000000000" pitchFamily="2" charset="2"/>
              </a:rPr>
              <a:t> </a:t>
            </a:r>
            <a:r>
              <a:rPr lang="fr-FR" sz="2400" dirty="0" err="1" smtClean="0">
                <a:sym typeface="Wingdings" panose="05000000000000000000" pitchFamily="2" charset="2"/>
              </a:rPr>
              <a:t>Core</a:t>
            </a:r>
            <a:r>
              <a:rPr lang="fr-FR" sz="2400" dirty="0" smtClean="0">
                <a:sym typeface="Wingdings" panose="05000000000000000000" pitchFamily="2" charset="2"/>
              </a:rPr>
              <a:t> utilise le wifi</a:t>
            </a:r>
            <a:endParaRPr lang="fr-FR" sz="2400" dirty="0"/>
          </a:p>
          <a:p>
            <a:r>
              <a:rPr lang="fr-FR" sz="2400" dirty="0" smtClean="0"/>
              <a:t>Plateforme de développement pour création rapide d’objets ou domotiques connecté via le wifi</a:t>
            </a:r>
            <a:endParaRPr lang="fr-FR" sz="2400" dirty="0"/>
          </a:p>
        </p:txBody>
      </p:sp>
    </p:spTree>
    <p:extLst>
      <p:ext uri="{BB962C8B-B14F-4D97-AF65-F5344CB8AC3E}">
        <p14:creationId xmlns:p14="http://schemas.microsoft.com/office/powerpoint/2010/main" val="262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8640"/>
            <a:ext cx="8229600" cy="5937523"/>
          </a:xfrm>
        </p:spPr>
        <p:txBody>
          <a:bodyPr>
            <a:normAutofit/>
          </a:bodyPr>
          <a:lstStyle/>
          <a:p>
            <a:pPr marL="0" indent="0" fontAlgn="base">
              <a:buNone/>
            </a:pPr>
            <a:r>
              <a:rPr lang="fr-FR" sz="1800" b="1" dirty="0"/>
              <a:t>Le </a:t>
            </a:r>
            <a:r>
              <a:rPr lang="fr-FR" sz="1800" b="1" dirty="0" err="1"/>
              <a:t>Spark</a:t>
            </a:r>
            <a:r>
              <a:rPr lang="fr-FR" sz="1800" b="1" dirty="0"/>
              <a:t> </a:t>
            </a:r>
            <a:r>
              <a:rPr lang="fr-FR" sz="1800" b="1" dirty="0" err="1"/>
              <a:t>Core</a:t>
            </a:r>
            <a:endParaRPr lang="fr-FR" sz="1800" b="1" dirty="0"/>
          </a:p>
          <a:p>
            <a:pPr fontAlgn="base"/>
            <a:r>
              <a:rPr lang="fr-FR" sz="1800" dirty="0"/>
              <a:t>Le </a:t>
            </a:r>
            <a:r>
              <a:rPr lang="fr-FR" sz="1800" dirty="0" err="1"/>
              <a:t>Spark</a:t>
            </a:r>
            <a:r>
              <a:rPr lang="fr-FR" sz="1800" dirty="0"/>
              <a:t> </a:t>
            </a:r>
            <a:r>
              <a:rPr lang="fr-FR" sz="1800" dirty="0" err="1"/>
              <a:t>Core</a:t>
            </a:r>
            <a:r>
              <a:rPr lang="fr-FR" sz="1800" dirty="0"/>
              <a:t> a commencé comme un </a:t>
            </a:r>
            <a:r>
              <a:rPr lang="fr-FR" sz="1800" i="1" dirty="0">
                <a:hlinkClick r:id="rId2"/>
              </a:rPr>
              <a:t>projet </a:t>
            </a:r>
            <a:r>
              <a:rPr lang="fr-FR" sz="1800" i="1" dirty="0" err="1">
                <a:hlinkClick r:id="rId2"/>
              </a:rPr>
              <a:t>Kickstarter</a:t>
            </a:r>
            <a:r>
              <a:rPr lang="fr-FR" sz="1800" dirty="0"/>
              <a:t> </a:t>
            </a:r>
            <a:r>
              <a:rPr lang="fr-FR" sz="1800" dirty="0" smtClean="0"/>
              <a:t>(</a:t>
            </a:r>
            <a:r>
              <a:rPr lang="fr-FR" sz="1800" dirty="0"/>
              <a:t>Sep </a:t>
            </a:r>
            <a:r>
              <a:rPr lang="fr-FR" sz="1800" dirty="0" smtClean="0"/>
              <a:t>2013 )avec </a:t>
            </a:r>
            <a:r>
              <a:rPr lang="fr-FR" sz="1800" dirty="0"/>
              <a:t>un succès très important (10 000 $ demandés, 568 000 $ obtenus). L’idée principale est de fournir un </a:t>
            </a:r>
            <a:r>
              <a:rPr lang="fr-FR" sz="1800" dirty="0" err="1"/>
              <a:t>micro-contrôleur</a:t>
            </a:r>
            <a:r>
              <a:rPr lang="fr-FR" sz="1800" dirty="0"/>
              <a:t> programmable associé à un contrôleur WIFI, le tout avec une empreinte physique minimale (un </a:t>
            </a:r>
            <a:r>
              <a:rPr lang="fr-FR" sz="1800" dirty="0" err="1"/>
              <a:t>Spark</a:t>
            </a:r>
            <a:r>
              <a:rPr lang="fr-FR" sz="1800" dirty="0"/>
              <a:t> </a:t>
            </a:r>
            <a:r>
              <a:rPr lang="fr-FR" sz="1800" dirty="0" err="1"/>
              <a:t>Core</a:t>
            </a:r>
            <a:r>
              <a:rPr lang="fr-FR" sz="1800" dirty="0"/>
              <a:t> est environ 6 fois plus petit qu’un </a:t>
            </a:r>
            <a:r>
              <a:rPr lang="fr-FR" sz="1800" dirty="0" err="1"/>
              <a:t>Arduino</a:t>
            </a:r>
            <a:r>
              <a:rPr lang="fr-FR" sz="1800" dirty="0" smtClean="0"/>
              <a:t>).</a:t>
            </a:r>
          </a:p>
          <a:p>
            <a:pPr fontAlgn="base"/>
            <a:r>
              <a:rPr lang="fr-FR" sz="1800" dirty="0" smtClean="0"/>
              <a:t>Prix du module : </a:t>
            </a:r>
            <a:r>
              <a:rPr lang="fr-FR" sz="1800" dirty="0"/>
              <a:t>39$ (29€</a:t>
            </a:r>
            <a:r>
              <a:rPr lang="fr-FR" sz="1800" dirty="0" smtClean="0"/>
              <a:t>)</a:t>
            </a:r>
          </a:p>
          <a:p>
            <a:pPr fontAlgn="base"/>
            <a:r>
              <a:rPr lang="fr-FR" sz="1800" dirty="0"/>
              <a:t>Projet 100% open source et </a:t>
            </a:r>
            <a:r>
              <a:rPr lang="fr-FR" sz="1800" dirty="0" smtClean="0"/>
              <a:t>communautaire</a:t>
            </a:r>
          </a:p>
          <a:p>
            <a:pPr fontAlgn="base"/>
            <a:r>
              <a:rPr lang="fr-FR" sz="1800" dirty="0" smtClean="0"/>
              <a:t>Carte électronique compacte et sans OS (linux ou autres)</a:t>
            </a:r>
          </a:p>
          <a:p>
            <a:pPr fontAlgn="base"/>
            <a:r>
              <a:rPr lang="fr-FR" sz="1800" dirty="0" smtClean="0"/>
              <a:t>Communication sécurisé via un « cloud » (serveur spécifique)</a:t>
            </a:r>
          </a:p>
          <a:p>
            <a:pPr marL="0" indent="0" fontAlgn="base">
              <a:buNone/>
            </a:pPr>
            <a:r>
              <a:rPr lang="fr-FR" sz="1800" dirty="0" smtClean="0"/>
              <a:t> et des requêtes géré par une API (</a:t>
            </a:r>
            <a:r>
              <a:rPr lang="fr-FR" sz="1800" dirty="0"/>
              <a:t> connexion </a:t>
            </a:r>
            <a:r>
              <a:rPr lang="fr-FR" sz="1800" dirty="0" smtClean="0"/>
              <a:t>TCP via bloc JSON)</a:t>
            </a:r>
          </a:p>
          <a:p>
            <a:pPr fontAlgn="base"/>
            <a:r>
              <a:rPr lang="fr-FR" sz="1800" dirty="0" smtClean="0"/>
              <a:t>Programmation via un IDE en ligne et mise à jour du soft à distance</a:t>
            </a:r>
          </a:p>
          <a:p>
            <a:pPr marL="0" indent="0" fontAlgn="base">
              <a:buNone/>
            </a:pPr>
            <a:endParaRPr lang="fr-FR" sz="1800" dirty="0" smtClean="0"/>
          </a:p>
          <a:p>
            <a:pPr marL="0" indent="0" fontAlgn="base">
              <a:buNone/>
            </a:pPr>
            <a:r>
              <a:rPr lang="fr-FR" sz="1800" b="1" dirty="0" smtClean="0"/>
              <a:t>Utilisations :</a:t>
            </a:r>
            <a:endParaRPr lang="fr-FR" sz="1800" b="1" dirty="0"/>
          </a:p>
          <a:p>
            <a:pPr marL="0" indent="0" fontAlgn="base">
              <a:buNone/>
            </a:pPr>
            <a:r>
              <a:rPr lang="fr-FR" sz="1800" dirty="0" smtClean="0">
                <a:sym typeface="Wingdings" panose="05000000000000000000" pitchFamily="2" charset="2"/>
              </a:rPr>
              <a:t> </a:t>
            </a:r>
            <a:r>
              <a:rPr lang="fr-FR" sz="1800" dirty="0"/>
              <a:t> Les usages venant à l’esprit sont principalement liés au domaine de la domotique, par exemple avec des capteurs de luminosité, température, humidité, afin de piloter le chauffage et les volets roulants de la maison, ou bien des capteurs de présence sur des places de parking associés à une application mobile capable d’indiquer quelles sont les places de stationnement libres les plus </a:t>
            </a:r>
            <a:r>
              <a:rPr lang="fr-FR" sz="1800" dirty="0" smtClean="0"/>
              <a:t>proches…</a:t>
            </a:r>
          </a:p>
          <a:p>
            <a:pPr fontAlgn="base"/>
            <a:endParaRPr lang="fr-FR" sz="1800" dirty="0"/>
          </a:p>
        </p:txBody>
      </p:sp>
      <p:pic>
        <p:nvPicPr>
          <p:cNvPr id="4" name="Picture 2" descr="https://s3.amazonaws.com/spark-website/osh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0003" y="155679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s3.amazonaws.com/spark-website/kickstar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628800"/>
            <a:ext cx="1400944" cy="1400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79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88641"/>
            <a:ext cx="8229600" cy="3672408"/>
          </a:xfrm>
        </p:spPr>
        <p:txBody>
          <a:bodyPr>
            <a:noAutofit/>
          </a:bodyPr>
          <a:lstStyle/>
          <a:p>
            <a:pPr fontAlgn="base"/>
            <a:endParaRPr lang="fr-FR" sz="1600" dirty="0"/>
          </a:p>
          <a:p>
            <a:pPr marL="0" indent="0" fontAlgn="base">
              <a:buNone/>
            </a:pPr>
            <a:r>
              <a:rPr lang="fr-FR" sz="1600" b="1" u="sng" dirty="0" smtClean="0"/>
              <a:t>Niveau </a:t>
            </a:r>
            <a:r>
              <a:rPr lang="fr-FR" sz="1600" b="1" u="sng" dirty="0" err="1" smtClean="0"/>
              <a:t>electronique</a:t>
            </a:r>
            <a:r>
              <a:rPr lang="fr-FR" sz="1600" b="1" u="sng" dirty="0" smtClean="0"/>
              <a:t>, </a:t>
            </a:r>
            <a:r>
              <a:rPr lang="fr-FR" sz="1600" b="1" u="sng" dirty="0"/>
              <a:t>un </a:t>
            </a:r>
            <a:r>
              <a:rPr lang="fr-FR" sz="1600" b="1" u="sng" dirty="0" smtClean="0"/>
              <a:t>« </a:t>
            </a:r>
            <a:r>
              <a:rPr lang="fr-FR" sz="1600" b="1" u="sng" dirty="0" err="1" smtClean="0"/>
              <a:t>Spark</a:t>
            </a:r>
            <a:r>
              <a:rPr lang="fr-FR" sz="1600" b="1" u="sng" dirty="0" smtClean="0"/>
              <a:t> </a:t>
            </a:r>
            <a:r>
              <a:rPr lang="fr-FR" sz="1600" b="1" u="sng" dirty="0" err="1" smtClean="0"/>
              <a:t>Core</a:t>
            </a:r>
            <a:r>
              <a:rPr lang="fr-FR" sz="1600" b="1" u="sng" dirty="0" smtClean="0"/>
              <a:t> » </a:t>
            </a:r>
            <a:r>
              <a:rPr lang="fr-FR" sz="1600" b="1" u="sng" dirty="0"/>
              <a:t>propose :</a:t>
            </a:r>
          </a:p>
          <a:p>
            <a:pPr fontAlgn="base"/>
            <a:r>
              <a:rPr lang="fr-FR" sz="1600" dirty="0"/>
              <a:t>Un </a:t>
            </a:r>
            <a:r>
              <a:rPr lang="fr-FR" sz="1600" dirty="0" err="1"/>
              <a:t>micro-contrôleur</a:t>
            </a:r>
            <a:r>
              <a:rPr lang="fr-FR" sz="1600" dirty="0"/>
              <a:t> STM32 F1 (cœur ARM Cortex-M3), fonctionnant à 72 MHz </a:t>
            </a:r>
            <a:r>
              <a:rPr lang="fr-FR" sz="1600" dirty="0" smtClean="0"/>
              <a:t>et </a:t>
            </a:r>
            <a:r>
              <a:rPr lang="fr-FR" sz="1600" dirty="0"/>
              <a:t>équipé de 128 ko de Flash </a:t>
            </a:r>
            <a:r>
              <a:rPr lang="fr-FR" sz="1600" dirty="0" smtClean="0"/>
              <a:t>et </a:t>
            </a:r>
            <a:r>
              <a:rPr lang="fr-FR" sz="1600" dirty="0"/>
              <a:t>20 ko de </a:t>
            </a:r>
            <a:r>
              <a:rPr lang="fr-FR" sz="1600" dirty="0" smtClean="0"/>
              <a:t>RAM Un </a:t>
            </a:r>
            <a:r>
              <a:rPr lang="fr-FR" sz="1600" dirty="0"/>
              <a:t>contrôleur WIFI Texas Instruments CC3000, compatible avec les réseaux 802.11 b/g. Ce contrôleur WIFI est celui à la mode en ce moment : bon marché, performant, on commence à le trouver un peu partout.</a:t>
            </a:r>
          </a:p>
          <a:p>
            <a:pPr fontAlgn="base"/>
            <a:r>
              <a:rPr lang="fr-FR" sz="1600" dirty="0"/>
              <a:t>Une puce fournissant 2 Mo de Flash </a:t>
            </a:r>
            <a:r>
              <a:rPr lang="fr-FR" sz="1600" dirty="0" smtClean="0"/>
              <a:t>externe</a:t>
            </a:r>
          </a:p>
          <a:p>
            <a:pPr fontAlgn="base"/>
            <a:r>
              <a:rPr lang="fr-FR" sz="1600" dirty="0" smtClean="0"/>
              <a:t>18 </a:t>
            </a:r>
            <a:r>
              <a:rPr lang="fr-FR" sz="1600" dirty="0"/>
              <a:t>entrées / sorties numériques </a:t>
            </a:r>
            <a:r>
              <a:rPr lang="fr-FR" sz="1600" dirty="0" smtClean="0"/>
              <a:t>dont </a:t>
            </a:r>
            <a:r>
              <a:rPr lang="fr-FR" sz="1600" dirty="0"/>
              <a:t>8 capables de </a:t>
            </a:r>
            <a:r>
              <a:rPr lang="fr-FR" sz="1600" dirty="0" smtClean="0"/>
              <a:t>PWM, 8 </a:t>
            </a:r>
            <a:r>
              <a:rPr lang="fr-FR" sz="1600" dirty="0"/>
              <a:t>entrées analogiques 12 bits, 3,3V max </a:t>
            </a:r>
            <a:endParaRPr lang="fr-FR" sz="1600" dirty="0" smtClean="0"/>
          </a:p>
          <a:p>
            <a:pPr fontAlgn="base"/>
            <a:r>
              <a:rPr lang="fr-FR" sz="1600" dirty="0" smtClean="0"/>
              <a:t>Support </a:t>
            </a:r>
            <a:r>
              <a:rPr lang="fr-FR" sz="1600" dirty="0"/>
              <a:t>des protocoles UART, I2C et </a:t>
            </a:r>
            <a:r>
              <a:rPr lang="fr-FR" sz="1600" dirty="0" smtClean="0"/>
              <a:t>SPI</a:t>
            </a:r>
          </a:p>
          <a:p>
            <a:pPr fontAlgn="base"/>
            <a:r>
              <a:rPr lang="fr-FR" sz="1600" dirty="0" smtClean="0"/>
              <a:t>Consommation : normal 15-30mA , conso </a:t>
            </a:r>
            <a:r>
              <a:rPr lang="fr-FR" sz="1600" dirty="0"/>
              <a:t>en veille </a:t>
            </a:r>
            <a:r>
              <a:rPr lang="fr-FR" sz="1600" dirty="0" smtClean="0"/>
              <a:t>3,2µA</a:t>
            </a:r>
            <a:endParaRPr lang="fr-FR" sz="1600" dirty="0"/>
          </a:p>
          <a:p>
            <a:pPr fontAlgn="base"/>
            <a:endParaRPr lang="fr-FR" sz="1600" dirty="0"/>
          </a:p>
          <a:p>
            <a:pPr marL="0" indent="0">
              <a:buNone/>
            </a:pPr>
            <a:endParaRPr lang="fr-FR" sz="1600" dirty="0"/>
          </a:p>
          <a:p>
            <a:pPr marL="0" indent="0">
              <a:buNone/>
            </a:pPr>
            <a:endParaRPr lang="fr-FR" sz="1600" dirty="0"/>
          </a:p>
        </p:txBody>
      </p:sp>
      <p:pic>
        <p:nvPicPr>
          <p:cNvPr id="3076" name="Picture 4" descr="Spark Core - Face supérie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77834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Spark Core - Face inférie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249" y="3781028"/>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323528" y="5240233"/>
            <a:ext cx="2160240" cy="646331"/>
          </a:xfrm>
          <a:prstGeom prst="rect">
            <a:avLst/>
          </a:prstGeom>
          <a:noFill/>
        </p:spPr>
        <p:txBody>
          <a:bodyPr wrap="square" rtlCol="0">
            <a:spAutoFit/>
          </a:bodyPr>
          <a:lstStyle/>
          <a:p>
            <a:r>
              <a:rPr lang="fr-FR" dirty="0" err="1"/>
              <a:t>Spark</a:t>
            </a:r>
            <a:r>
              <a:rPr lang="fr-FR" dirty="0"/>
              <a:t> </a:t>
            </a:r>
            <a:r>
              <a:rPr lang="fr-FR" dirty="0" err="1"/>
              <a:t>Core</a:t>
            </a:r>
            <a:r>
              <a:rPr lang="fr-FR" dirty="0"/>
              <a:t> – Face supérieure</a:t>
            </a:r>
          </a:p>
        </p:txBody>
      </p:sp>
      <p:sp>
        <p:nvSpPr>
          <p:cNvPr id="6" name="ZoneTexte 5"/>
          <p:cNvSpPr txBox="1"/>
          <p:nvPr/>
        </p:nvSpPr>
        <p:spPr>
          <a:xfrm>
            <a:off x="2699792" y="5240232"/>
            <a:ext cx="2520280" cy="646331"/>
          </a:xfrm>
          <a:prstGeom prst="rect">
            <a:avLst/>
          </a:prstGeom>
          <a:noFill/>
        </p:spPr>
        <p:txBody>
          <a:bodyPr wrap="square" rtlCol="0">
            <a:spAutoFit/>
          </a:bodyPr>
          <a:lstStyle/>
          <a:p>
            <a:r>
              <a:rPr lang="fr-FR" dirty="0" err="1"/>
              <a:t>Spark</a:t>
            </a:r>
            <a:r>
              <a:rPr lang="fr-FR" dirty="0"/>
              <a:t> </a:t>
            </a:r>
            <a:r>
              <a:rPr lang="fr-FR" dirty="0" err="1"/>
              <a:t>Core</a:t>
            </a:r>
            <a:r>
              <a:rPr lang="fr-FR" dirty="0"/>
              <a:t> – Face inférieure</a:t>
            </a:r>
          </a:p>
        </p:txBody>
      </p:sp>
    </p:spTree>
    <p:extLst>
      <p:ext uri="{BB962C8B-B14F-4D97-AF65-F5344CB8AC3E}">
        <p14:creationId xmlns:p14="http://schemas.microsoft.com/office/powerpoint/2010/main" val="5729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3.amazonaws.com/spark-website/clou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80427"/>
            <a:ext cx="1591444" cy="15914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rk Core in box"/>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871" t="23534" r="27680" b="15749"/>
          <a:stretch/>
        </p:blipFill>
        <p:spPr bwMode="auto">
          <a:xfrm>
            <a:off x="107504" y="4422382"/>
            <a:ext cx="3041966" cy="22543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nk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00" t="7239" r="10453" b="6591"/>
          <a:stretch/>
        </p:blipFill>
        <p:spPr bwMode="auto">
          <a:xfrm>
            <a:off x="7380312" y="2636912"/>
            <a:ext cx="1683946" cy="3471802"/>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4651276" y="5732235"/>
            <a:ext cx="1584176" cy="923330"/>
          </a:xfrm>
          <a:prstGeom prst="rect">
            <a:avLst/>
          </a:prstGeom>
          <a:noFill/>
        </p:spPr>
        <p:txBody>
          <a:bodyPr wrap="square" rtlCol="0">
            <a:spAutoFit/>
          </a:bodyPr>
          <a:lstStyle/>
          <a:p>
            <a:r>
              <a:rPr lang="fr-FR" dirty="0" smtClean="0"/>
              <a:t>Pages Internet local ou sur serveurs</a:t>
            </a:r>
          </a:p>
        </p:txBody>
      </p:sp>
      <p:pic>
        <p:nvPicPr>
          <p:cNvPr id="1032" name="Picture 8" descr="http://www.francoischarron.com/images/250X250/conseils-achat-routeurs.jpg"/>
          <p:cNvPicPr>
            <a:picLocks noChangeAspect="1" noChangeArrowheads="1"/>
          </p:cNvPicPr>
          <p:nvPr/>
        </p:nvPicPr>
        <p:blipFill rotWithShape="1">
          <a:blip r:embed="rId5">
            <a:extLst>
              <a:ext uri="{28A0092B-C50C-407E-A947-70E740481C1C}">
                <a14:useLocalDpi xmlns:a14="http://schemas.microsoft.com/office/drawing/2010/main" val="0"/>
              </a:ext>
            </a:extLst>
          </a:blip>
          <a:srcRect t="33818"/>
          <a:stretch/>
        </p:blipFill>
        <p:spPr bwMode="auto">
          <a:xfrm>
            <a:off x="768220" y="1675499"/>
            <a:ext cx="2381250" cy="1575973"/>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e 24"/>
          <p:cNvGrpSpPr/>
          <p:nvPr/>
        </p:nvGrpSpPr>
        <p:grpSpPr>
          <a:xfrm rot="18531702">
            <a:off x="1264079" y="3988342"/>
            <a:ext cx="1042020" cy="1107961"/>
            <a:chOff x="3480450" y="1052736"/>
            <a:chExt cx="1042020" cy="1107961"/>
          </a:xfrm>
        </p:grpSpPr>
        <p:sp>
          <p:nvSpPr>
            <p:cNvPr id="26" name="Arc 25"/>
            <p:cNvSpPr/>
            <p:nvPr/>
          </p:nvSpPr>
          <p:spPr>
            <a:xfrm>
              <a:off x="3635896" y="1150680"/>
              <a:ext cx="792088" cy="936104"/>
            </a:xfrm>
            <a:prstGeom prst="arc">
              <a:avLst>
                <a:gd name="adj1" fmla="val 17531804"/>
                <a:gd name="adj2" fmla="val 20350752"/>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27" name="Arc 26"/>
            <p:cNvSpPr/>
            <p:nvPr/>
          </p:nvSpPr>
          <p:spPr>
            <a:xfrm>
              <a:off x="3480450" y="1213897"/>
              <a:ext cx="842573" cy="946800"/>
            </a:xfrm>
            <a:prstGeom prst="arc">
              <a:avLst>
                <a:gd name="adj1" fmla="val 18093597"/>
                <a:gd name="adj2" fmla="val 2019456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28" name="Arc 27"/>
            <p:cNvSpPr/>
            <p:nvPr/>
          </p:nvSpPr>
          <p:spPr>
            <a:xfrm>
              <a:off x="3707903" y="1052736"/>
              <a:ext cx="814567" cy="936104"/>
            </a:xfrm>
            <a:prstGeom prst="arc">
              <a:avLst>
                <a:gd name="adj1" fmla="val 17380296"/>
                <a:gd name="adj2" fmla="val 20830978"/>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grpSp>
      <p:grpSp>
        <p:nvGrpSpPr>
          <p:cNvPr id="29" name="Groupe 28"/>
          <p:cNvGrpSpPr/>
          <p:nvPr/>
        </p:nvGrpSpPr>
        <p:grpSpPr>
          <a:xfrm rot="7922078">
            <a:off x="1264251" y="2524946"/>
            <a:ext cx="1042020" cy="1107961"/>
            <a:chOff x="3480450" y="1052736"/>
            <a:chExt cx="1042020" cy="1107961"/>
          </a:xfrm>
        </p:grpSpPr>
        <p:sp>
          <p:nvSpPr>
            <p:cNvPr id="30" name="Arc 29"/>
            <p:cNvSpPr/>
            <p:nvPr/>
          </p:nvSpPr>
          <p:spPr>
            <a:xfrm>
              <a:off x="3635896" y="1150680"/>
              <a:ext cx="792088" cy="936104"/>
            </a:xfrm>
            <a:prstGeom prst="arc">
              <a:avLst>
                <a:gd name="adj1" fmla="val 17531804"/>
                <a:gd name="adj2" fmla="val 20350752"/>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31" name="Arc 30"/>
            <p:cNvSpPr/>
            <p:nvPr/>
          </p:nvSpPr>
          <p:spPr>
            <a:xfrm>
              <a:off x="3480450" y="1213897"/>
              <a:ext cx="842573" cy="946800"/>
            </a:xfrm>
            <a:prstGeom prst="arc">
              <a:avLst>
                <a:gd name="adj1" fmla="val 18093597"/>
                <a:gd name="adj2" fmla="val 2019456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32" name="Arc 31"/>
            <p:cNvSpPr/>
            <p:nvPr/>
          </p:nvSpPr>
          <p:spPr>
            <a:xfrm>
              <a:off x="3707903" y="1052736"/>
              <a:ext cx="814567" cy="936104"/>
            </a:xfrm>
            <a:prstGeom prst="arc">
              <a:avLst>
                <a:gd name="adj1" fmla="val 17380296"/>
                <a:gd name="adj2" fmla="val 20830978"/>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grpSp>
      <p:sp>
        <p:nvSpPr>
          <p:cNvPr id="33" name="ZoneTexte 32"/>
          <p:cNvSpPr txBox="1"/>
          <p:nvPr/>
        </p:nvSpPr>
        <p:spPr>
          <a:xfrm>
            <a:off x="2195736" y="3575482"/>
            <a:ext cx="1584176" cy="369332"/>
          </a:xfrm>
          <a:prstGeom prst="rect">
            <a:avLst/>
          </a:prstGeom>
          <a:noFill/>
        </p:spPr>
        <p:txBody>
          <a:bodyPr wrap="square" rtlCol="0">
            <a:spAutoFit/>
          </a:bodyPr>
          <a:lstStyle/>
          <a:p>
            <a:r>
              <a:rPr lang="fr-FR" dirty="0" smtClean="0"/>
              <a:t>WIFI</a:t>
            </a:r>
          </a:p>
        </p:txBody>
      </p:sp>
      <p:sp>
        <p:nvSpPr>
          <p:cNvPr id="34" name="ZoneTexte 33"/>
          <p:cNvSpPr txBox="1"/>
          <p:nvPr/>
        </p:nvSpPr>
        <p:spPr>
          <a:xfrm>
            <a:off x="1151228" y="1345772"/>
            <a:ext cx="1584176" cy="369332"/>
          </a:xfrm>
          <a:prstGeom prst="rect">
            <a:avLst/>
          </a:prstGeom>
          <a:noFill/>
        </p:spPr>
        <p:txBody>
          <a:bodyPr wrap="square" rtlCol="0">
            <a:spAutoFit/>
          </a:bodyPr>
          <a:lstStyle/>
          <a:p>
            <a:r>
              <a:rPr lang="fr-FR" dirty="0" smtClean="0"/>
              <a:t>ROUTEUR</a:t>
            </a:r>
          </a:p>
        </p:txBody>
      </p:sp>
      <p:pic>
        <p:nvPicPr>
          <p:cNvPr id="1034" name="Picture 10" descr="http://www.clic-and-web.com/images/visuels/format-2-pages-web-carte-de-visite-clic-and-we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1226" y="3564681"/>
            <a:ext cx="2184276" cy="2093265"/>
          </a:xfrm>
          <a:prstGeom prst="rect">
            <a:avLst/>
          </a:prstGeom>
          <a:noFill/>
          <a:extLst>
            <a:ext uri="{909E8E84-426E-40DD-AFC4-6F175D3DCCD1}">
              <a14:hiddenFill xmlns:a14="http://schemas.microsoft.com/office/drawing/2010/main">
                <a:solidFill>
                  <a:srgbClr val="FFFFFF"/>
                </a:solidFill>
              </a14:hiddenFill>
            </a:ext>
          </a:extLst>
        </p:spPr>
      </p:pic>
      <p:sp>
        <p:nvSpPr>
          <p:cNvPr id="18" name="Double flèche horizontale 17"/>
          <p:cNvSpPr/>
          <p:nvPr/>
        </p:nvSpPr>
        <p:spPr>
          <a:xfrm rot="19813753">
            <a:off x="2238798" y="1290049"/>
            <a:ext cx="1584176"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Double flèche horizontale 37"/>
          <p:cNvSpPr/>
          <p:nvPr/>
        </p:nvSpPr>
        <p:spPr>
          <a:xfrm rot="13081992">
            <a:off x="5296164" y="1893458"/>
            <a:ext cx="2222140"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p:cNvSpPr txBox="1"/>
          <p:nvPr/>
        </p:nvSpPr>
        <p:spPr>
          <a:xfrm>
            <a:off x="7361530" y="6000593"/>
            <a:ext cx="2016224" cy="923330"/>
          </a:xfrm>
          <a:prstGeom prst="rect">
            <a:avLst/>
          </a:prstGeom>
          <a:noFill/>
        </p:spPr>
        <p:txBody>
          <a:bodyPr wrap="square" rtlCol="0">
            <a:spAutoFit/>
          </a:bodyPr>
          <a:lstStyle/>
          <a:p>
            <a:r>
              <a:rPr lang="fr-FR" dirty="0" smtClean="0"/>
              <a:t>Application smartphone pour envoie requêtes</a:t>
            </a:r>
          </a:p>
        </p:txBody>
      </p:sp>
      <p:sp>
        <p:nvSpPr>
          <p:cNvPr id="40" name="ZoneTexte 39"/>
          <p:cNvSpPr txBox="1"/>
          <p:nvPr/>
        </p:nvSpPr>
        <p:spPr>
          <a:xfrm>
            <a:off x="3859188" y="1715104"/>
            <a:ext cx="1584176" cy="369332"/>
          </a:xfrm>
          <a:prstGeom prst="rect">
            <a:avLst/>
          </a:prstGeom>
          <a:noFill/>
        </p:spPr>
        <p:txBody>
          <a:bodyPr wrap="square" rtlCol="0">
            <a:spAutoFit/>
          </a:bodyPr>
          <a:lstStyle/>
          <a:p>
            <a:r>
              <a:rPr lang="fr-FR" dirty="0" err="1" smtClean="0"/>
              <a:t>Spark</a:t>
            </a:r>
            <a:r>
              <a:rPr lang="fr-FR" dirty="0" smtClean="0"/>
              <a:t> Cloud</a:t>
            </a:r>
          </a:p>
        </p:txBody>
      </p:sp>
      <p:pic>
        <p:nvPicPr>
          <p:cNvPr id="2050" name="Picture 2" descr="https://s3.amazonaws.com/spark-website/id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1183" y="0"/>
            <a:ext cx="1543422" cy="2311275"/>
          </a:xfrm>
          <a:prstGeom prst="rect">
            <a:avLst/>
          </a:prstGeom>
          <a:noFill/>
          <a:extLst>
            <a:ext uri="{909E8E84-426E-40DD-AFC4-6F175D3DCCD1}">
              <a14:hiddenFill xmlns:a14="http://schemas.microsoft.com/office/drawing/2010/main">
                <a:solidFill>
                  <a:srgbClr val="FFFFFF"/>
                </a:solidFill>
              </a14:hiddenFill>
            </a:ext>
          </a:extLst>
        </p:spPr>
      </p:pic>
      <p:sp>
        <p:nvSpPr>
          <p:cNvPr id="24" name="Double flèche horizontale 23"/>
          <p:cNvSpPr/>
          <p:nvPr/>
        </p:nvSpPr>
        <p:spPr>
          <a:xfrm rot="10800000">
            <a:off x="5565835" y="915759"/>
            <a:ext cx="1814477"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7577554" y="1967612"/>
            <a:ext cx="1584176" cy="369332"/>
          </a:xfrm>
          <a:prstGeom prst="rect">
            <a:avLst/>
          </a:prstGeom>
          <a:noFill/>
        </p:spPr>
        <p:txBody>
          <a:bodyPr wrap="square" rtlCol="0">
            <a:spAutoFit/>
          </a:bodyPr>
          <a:lstStyle/>
          <a:p>
            <a:r>
              <a:rPr lang="fr-FR" dirty="0" smtClean="0">
                <a:solidFill>
                  <a:schemeClr val="bg1"/>
                </a:solidFill>
              </a:rPr>
              <a:t>WEB IDE</a:t>
            </a:r>
          </a:p>
        </p:txBody>
      </p:sp>
      <p:sp>
        <p:nvSpPr>
          <p:cNvPr id="36" name="ZoneTexte 35"/>
          <p:cNvSpPr txBox="1"/>
          <p:nvPr/>
        </p:nvSpPr>
        <p:spPr>
          <a:xfrm>
            <a:off x="1942200" y="6000593"/>
            <a:ext cx="1584176" cy="369332"/>
          </a:xfrm>
          <a:prstGeom prst="rect">
            <a:avLst/>
          </a:prstGeom>
          <a:noFill/>
        </p:spPr>
        <p:txBody>
          <a:bodyPr wrap="square" rtlCol="0">
            <a:spAutoFit/>
          </a:bodyPr>
          <a:lstStyle/>
          <a:p>
            <a:r>
              <a:rPr lang="fr-FR" dirty="0" smtClean="0"/>
              <a:t>SPARK CORE</a:t>
            </a:r>
          </a:p>
        </p:txBody>
      </p:sp>
      <p:cxnSp>
        <p:nvCxnSpPr>
          <p:cNvPr id="3" name="Connecteur droit 2"/>
          <p:cNvCxnSpPr/>
          <p:nvPr/>
        </p:nvCxnSpPr>
        <p:spPr>
          <a:xfrm>
            <a:off x="3419872" y="0"/>
            <a:ext cx="106504" cy="6923923"/>
          </a:xfrm>
          <a:prstGeom prst="line">
            <a:avLst/>
          </a:prstGeom>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5004048" y="2928544"/>
            <a:ext cx="3491995" cy="584775"/>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3200" dirty="0" smtClean="0">
                <a:solidFill>
                  <a:schemeClr val="tx2"/>
                </a:solidFill>
                <a:latin typeface="Comic Sans MS" panose="030F0702030302020204" pitchFamily="66" charset="0"/>
              </a:rPr>
              <a:t>INTERNET</a:t>
            </a:r>
            <a:endParaRPr lang="fr-FR" sz="3200" dirty="0">
              <a:solidFill>
                <a:schemeClr val="tx2"/>
              </a:solidFill>
              <a:latin typeface="Comic Sans MS" panose="030F0702030302020204" pitchFamily="66" charset="0"/>
            </a:endParaRPr>
          </a:p>
        </p:txBody>
      </p:sp>
      <p:sp>
        <p:nvSpPr>
          <p:cNvPr id="37" name="Double flèche horizontale 36"/>
          <p:cNvSpPr/>
          <p:nvPr/>
        </p:nvSpPr>
        <p:spPr>
          <a:xfrm rot="14783882">
            <a:off x="4047987" y="2801674"/>
            <a:ext cx="1487225" cy="3113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42497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sz="1800" dirty="0" smtClean="0"/>
              <a:t>Avantages:</a:t>
            </a:r>
          </a:p>
          <a:p>
            <a:pPr lvl="1"/>
            <a:r>
              <a:rPr lang="fr-FR" sz="1600" dirty="0" err="1"/>
              <a:t>Microcontroleur</a:t>
            </a:r>
            <a:r>
              <a:rPr lang="fr-FR" sz="1600" dirty="0"/>
              <a:t> performant (ARM 32-bit Cortex M3 de chez ST @ 72Mhz</a:t>
            </a:r>
            <a:r>
              <a:rPr lang="fr-FR" sz="1600" dirty="0" smtClean="0"/>
              <a:t>)</a:t>
            </a:r>
          </a:p>
          <a:p>
            <a:pPr lvl="1"/>
            <a:r>
              <a:rPr lang="fr-FR" sz="1600" dirty="0" smtClean="0"/>
              <a:t>Applicatif + </a:t>
            </a:r>
            <a:r>
              <a:rPr lang="fr-FR" sz="1600" dirty="0" err="1" smtClean="0"/>
              <a:t>Firmware</a:t>
            </a:r>
            <a:r>
              <a:rPr lang="fr-FR" sz="1600" dirty="0" smtClean="0"/>
              <a:t> </a:t>
            </a:r>
            <a:r>
              <a:rPr lang="fr-FR" sz="1600" dirty="0"/>
              <a:t>update </a:t>
            </a:r>
            <a:r>
              <a:rPr lang="fr-FR" sz="1600" dirty="0" smtClean="0"/>
              <a:t>automatique à distance via wifi</a:t>
            </a:r>
          </a:p>
          <a:p>
            <a:pPr lvl="1"/>
            <a:r>
              <a:rPr lang="fr-FR" sz="1600" dirty="0"/>
              <a:t>Projet 100% open source et communautaire </a:t>
            </a:r>
            <a:r>
              <a:rPr lang="fr-FR" sz="1600" dirty="0" smtClean="0"/>
              <a:t>(très actif)</a:t>
            </a:r>
          </a:p>
          <a:p>
            <a:pPr lvl="1"/>
            <a:r>
              <a:rPr lang="fr-FR" sz="1600" dirty="0" smtClean="0"/>
              <a:t>Développement</a:t>
            </a:r>
            <a:r>
              <a:rPr lang="fr-FR" sz="1600" dirty="0"/>
              <a:t> et essais très rapide (librairies et code C++ type </a:t>
            </a:r>
            <a:r>
              <a:rPr lang="fr-FR" sz="1600" dirty="0" err="1"/>
              <a:t>arduino</a:t>
            </a:r>
            <a:r>
              <a:rPr lang="fr-FR" sz="1600" dirty="0" smtClean="0"/>
              <a:t>)</a:t>
            </a:r>
          </a:p>
          <a:p>
            <a:pPr lvl="1"/>
            <a:r>
              <a:rPr lang="fr-FR" sz="1600" dirty="0" smtClean="0"/>
              <a:t>Pas besoin de configuration du réseau local et pare-feu, mais..</a:t>
            </a:r>
          </a:p>
          <a:p>
            <a:pPr marL="457200" lvl="1" indent="0">
              <a:buNone/>
            </a:pPr>
            <a:endParaRPr lang="fr-FR" sz="1600" dirty="0" smtClean="0"/>
          </a:p>
          <a:p>
            <a:r>
              <a:rPr lang="fr-FR" sz="2000" dirty="0" smtClean="0"/>
              <a:t>Inconvénients :</a:t>
            </a:r>
          </a:p>
          <a:p>
            <a:pPr lvl="1"/>
            <a:r>
              <a:rPr lang="fr-FR" sz="1600" dirty="0" smtClean="0"/>
              <a:t>Mais connections et fonctionnement dépendante du « cloud </a:t>
            </a:r>
            <a:r>
              <a:rPr lang="fr-FR" sz="1600" dirty="0" err="1" smtClean="0"/>
              <a:t>spark</a:t>
            </a:r>
            <a:r>
              <a:rPr lang="fr-FR" sz="1600" dirty="0" smtClean="0"/>
              <a:t> » (comme la plupart des box domotiques actuelle malheureusement)</a:t>
            </a:r>
          </a:p>
          <a:p>
            <a:pPr lvl="1"/>
            <a:r>
              <a:rPr lang="fr-FR" sz="1600" dirty="0"/>
              <a:t>Programmation et compilation 100% en ligne </a:t>
            </a:r>
            <a:r>
              <a:rPr lang="fr-FR" sz="1600" dirty="0" smtClean="0"/>
              <a:t>(mais possibilité </a:t>
            </a:r>
            <a:r>
              <a:rPr lang="fr-FR" sz="1600" dirty="0"/>
              <a:t>de passer par USB et avec l'IDE </a:t>
            </a:r>
            <a:r>
              <a:rPr lang="fr-FR" sz="1600" dirty="0" smtClean="0"/>
              <a:t>Eclipse)</a:t>
            </a:r>
          </a:p>
          <a:p>
            <a:pPr lvl="1"/>
            <a:r>
              <a:rPr lang="fr-FR" sz="1600" dirty="0"/>
              <a:t>Sans connexion Internet, le </a:t>
            </a:r>
            <a:r>
              <a:rPr lang="fr-FR" sz="1600" dirty="0" err="1"/>
              <a:t>micro-contrôleur</a:t>
            </a:r>
            <a:r>
              <a:rPr lang="fr-FR" sz="1600" dirty="0"/>
              <a:t> est complètement inactif et donc inutilisable. Il reste possible de se créer un </a:t>
            </a:r>
            <a:r>
              <a:rPr lang="fr-FR" sz="1600" dirty="0" err="1"/>
              <a:t>firmware</a:t>
            </a:r>
            <a:r>
              <a:rPr lang="fr-FR" sz="1600" dirty="0"/>
              <a:t> à partir des </a:t>
            </a:r>
            <a:r>
              <a:rPr lang="fr-FR" sz="1600" dirty="0">
                <a:hlinkClick r:id="rId2"/>
              </a:rPr>
              <a:t>sources officielles</a:t>
            </a:r>
            <a:r>
              <a:rPr lang="fr-FR" sz="1600" dirty="0"/>
              <a:t> pour désactiver la connexion au </a:t>
            </a:r>
            <a:r>
              <a:rPr lang="fr-FR" sz="1600" dirty="0" err="1"/>
              <a:t>Spark</a:t>
            </a:r>
            <a:r>
              <a:rPr lang="fr-FR" sz="1600" dirty="0"/>
              <a:t> Cloud, mais dans ce cas on perd la possibilité d’utilisation de l’API REST, ainsi que la possibilité de reprogrammer le </a:t>
            </a:r>
            <a:r>
              <a:rPr lang="fr-FR" sz="1600" dirty="0" err="1"/>
              <a:t>Spark</a:t>
            </a:r>
            <a:r>
              <a:rPr lang="fr-FR" sz="1600" dirty="0"/>
              <a:t> </a:t>
            </a:r>
            <a:r>
              <a:rPr lang="fr-FR" sz="1600" dirty="0" err="1"/>
              <a:t>Core</a:t>
            </a:r>
            <a:r>
              <a:rPr lang="fr-FR" sz="1600" dirty="0"/>
              <a:t> en ligne.</a:t>
            </a:r>
          </a:p>
          <a:p>
            <a:pPr lvl="1"/>
            <a:endParaRPr lang="fr-FR" sz="1600" dirty="0"/>
          </a:p>
          <a:p>
            <a:pPr lvl="1"/>
            <a:endParaRPr lang="fr-FR" sz="1600" dirty="0" smtClean="0"/>
          </a:p>
          <a:p>
            <a:endParaRPr lang="fr-FR" sz="2000" dirty="0"/>
          </a:p>
          <a:p>
            <a:endParaRPr lang="fr-FR" sz="2000" dirty="0"/>
          </a:p>
          <a:p>
            <a:pPr marL="457200" lvl="1" indent="0">
              <a:buNone/>
            </a:pPr>
            <a:endParaRPr lang="fr-FR" sz="1600" dirty="0" smtClean="0"/>
          </a:p>
          <a:p>
            <a:pPr lvl="1"/>
            <a:endParaRPr lang="fr-FR" sz="1600" dirty="0"/>
          </a:p>
          <a:p>
            <a:pPr marL="457200" lvl="1" indent="0">
              <a:buNone/>
            </a:pPr>
            <a:endParaRPr lang="fr-FR" sz="1600" dirty="0"/>
          </a:p>
          <a:p>
            <a:pPr lvl="1"/>
            <a:endParaRPr lang="fr-FR" sz="1600" dirty="0"/>
          </a:p>
          <a:p>
            <a:pPr lvl="1"/>
            <a:endParaRPr lang="fr-FR" sz="1600" dirty="0"/>
          </a:p>
          <a:p>
            <a:pPr marL="457200" lvl="1" indent="0">
              <a:buNone/>
            </a:pPr>
            <a:endParaRPr lang="fr-FR" sz="1600" dirty="0"/>
          </a:p>
          <a:p>
            <a:pPr lvl="1"/>
            <a:endParaRPr lang="fr-FR" dirty="0"/>
          </a:p>
        </p:txBody>
      </p:sp>
      <p:sp>
        <p:nvSpPr>
          <p:cNvPr id="4" name="Titre 3"/>
          <p:cNvSpPr>
            <a:spLocks noGrp="1"/>
          </p:cNvSpPr>
          <p:nvPr>
            <p:ph type="title"/>
          </p:nvPr>
        </p:nvSpPr>
        <p:spPr/>
        <p:txBody>
          <a:bodyPr/>
          <a:lstStyle/>
          <a:p>
            <a:r>
              <a:rPr lang="fr-FR" dirty="0" smtClean="0"/>
              <a:t>Conclusions</a:t>
            </a:r>
            <a:endParaRPr lang="fr-FR" dirty="0"/>
          </a:p>
        </p:txBody>
      </p:sp>
    </p:spTree>
    <p:extLst>
      <p:ext uri="{BB962C8B-B14F-4D97-AF65-F5344CB8AC3E}">
        <p14:creationId xmlns:p14="http://schemas.microsoft.com/office/powerpoint/2010/main" val="206055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03232" cy="778098"/>
          </a:xfrm>
        </p:spPr>
        <p:txBody>
          <a:bodyPr/>
          <a:lstStyle/>
          <a:p>
            <a:r>
              <a:rPr lang="fr-FR" dirty="0" smtClean="0"/>
              <a:t>Liens:</a:t>
            </a:r>
            <a:endParaRPr lang="fr-FR" dirty="0"/>
          </a:p>
        </p:txBody>
      </p:sp>
      <p:sp>
        <p:nvSpPr>
          <p:cNvPr id="3" name="Espace réservé du contenu 2"/>
          <p:cNvSpPr>
            <a:spLocks noGrp="1"/>
          </p:cNvSpPr>
          <p:nvPr>
            <p:ph idx="1"/>
          </p:nvPr>
        </p:nvSpPr>
        <p:spPr/>
        <p:txBody>
          <a:bodyPr/>
          <a:lstStyle/>
          <a:p>
            <a:r>
              <a:rPr lang="fr-FR" smtClean="0">
                <a:hlinkClick r:id="rId2"/>
              </a:rPr>
              <a:t>Aides</a:t>
            </a:r>
            <a:r>
              <a:rPr lang="fr-FR" dirty="0" smtClean="0">
                <a:hlinkClick r:id="rId2"/>
              </a:rPr>
              <a:t>, communauté et ressources</a:t>
            </a:r>
            <a:endParaRPr lang="fr-FR" dirty="0"/>
          </a:p>
          <a:p>
            <a:r>
              <a:rPr lang="fr-FR" dirty="0" smtClean="0">
                <a:hlinkClick r:id="rId3"/>
              </a:rPr>
              <a:t>L’outil de développement en ligne</a:t>
            </a:r>
            <a:endParaRPr lang="fr-FR" dirty="0"/>
          </a:p>
        </p:txBody>
      </p:sp>
    </p:spTree>
    <p:extLst>
      <p:ext uri="{BB962C8B-B14F-4D97-AF65-F5344CB8AC3E}">
        <p14:creationId xmlns:p14="http://schemas.microsoft.com/office/powerpoint/2010/main" val="6173816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147</Words>
  <Application>Microsoft Office PowerPoint</Application>
  <PresentationFormat>Affichage à l'écran (4:3)</PresentationFormat>
  <Paragraphs>61</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Présentation du module Spark Core </vt:lpstr>
      <vt:lpstr>Présentation PowerPoint</vt:lpstr>
      <vt:lpstr>Présentation PowerPoint</vt:lpstr>
      <vt:lpstr>Présentation PowerPoint</vt:lpstr>
      <vt:lpstr>Conclusions</vt:lpstr>
      <vt:lpstr>Liens: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jc_omega04@hotmail.com</dc:creator>
  <cp:lastModifiedBy>Jean-Christophe</cp:lastModifiedBy>
  <cp:revision>24</cp:revision>
  <dcterms:created xsi:type="dcterms:W3CDTF">2014-04-20T12:13:31Z</dcterms:created>
  <dcterms:modified xsi:type="dcterms:W3CDTF">2014-07-22T19:32:34Z</dcterms:modified>
</cp:coreProperties>
</file>