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7" r:id="rId10"/>
    <p:sldId id="260" r:id="rId11"/>
    <p:sldId id="268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65182-0CE0-4591-A42D-8A9EF70D233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B51BD-7814-4B1E-9480-D84A65E4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chmondgov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railblazermagazine.net/2019/06/richmond-revolu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http://www.richmondgov.com/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B51BD-7814-4B1E-9480-D84A65E46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http://trailblazermagazine.net/2019/06/richmond-revolution/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B51BD-7814-4B1E-9480-D84A65E46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135 neighborhoods after merge, meaning 13 without venues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B51BD-7814-4B1E-9480-D84A65E46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3DF1-7CDE-46D7-A34D-70472B50E630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6AF-75CC-4CD0-9642-165D431CD80D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6542-676C-452F-854D-3E69C0F8B3A5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99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2ED7-737C-4F49-AFA2-AC3E0B53E271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2C16-9570-4AF4-A390-888EFBB20C84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327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B89-CD7A-4BC2-995B-C5F5AD19BECD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F7B-17DC-499C-8DAA-7923ED5EDA92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D953-2A58-4962-BB8A-55DB5F46D647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B54B-4C02-4646-87E7-AB892286C3F5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2EF1-5C8E-4C72-A6ED-2ADAA410BB1E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224B-21F1-44C3-910C-44503C47DC6D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960B-B899-4B91-984A-AC7981756694}" type="datetime1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ED1A-6C95-499F-A859-7020718CC296}" type="datetime1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DEBB-764F-4CB7-9E49-F590520B446C}" type="datetime1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4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690D-18E0-4DB4-BED6-3F23A2A98AA8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B6A9-D009-45CE-9E92-E0E1C27B3A3F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2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B39F-3C32-4690-8ADB-5115277F3BB0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24D975-E5B7-4759-AD94-B8D7D57A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ichmondgov.com/browse?category=Unique+and+Inclusive+Neighborhoods" TargetMode="External"/><Relationship Id="rId2" Type="http://schemas.openxmlformats.org/officeDocument/2006/relationships/hyperlink" Target="http://www.foursqua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rs.gov/statistics/soi-tax-stats-individual-income-tax-statistics-2017-zip-code-data-so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ailblazermagazine.net/2019/06/richmond-revolu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651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Business Opportunities Exploration of Richmond, Virginia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Data Science Project by </a:t>
            </a:r>
            <a:r>
              <a:rPr lang="en-US" dirty="0" smtClean="0"/>
              <a:t>James M. Comstock</a:t>
            </a:r>
          </a:p>
          <a:p>
            <a:r>
              <a:rPr lang="en-US" dirty="0" smtClean="0"/>
              <a:t>September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2027238"/>
            <a:ext cx="8470900" cy="3175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Analysis of Pizza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0030"/>
            <a:ext cx="5010996" cy="377762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Pizza restaurants, or parlors, are a common feature of the American food service industry and provide a narrow focus for further analysis.</a:t>
            </a:r>
          </a:p>
          <a:p>
            <a:r>
              <a:rPr lang="en-US" dirty="0" smtClean="0"/>
              <a:t>Extracting pizza venues from the  assembled data yielded some interesting observations.</a:t>
            </a:r>
          </a:p>
          <a:p>
            <a:r>
              <a:rPr lang="en-US" dirty="0" smtClean="0"/>
              <a:t>The distribution of parlors throughout the city varies greatly and does not correspond with income. </a:t>
            </a:r>
          </a:p>
          <a:p>
            <a:r>
              <a:rPr lang="en-US" dirty="0" smtClean="0"/>
              <a:t>Concentrations:</a:t>
            </a:r>
          </a:p>
          <a:p>
            <a:pPr lvl="1"/>
            <a:r>
              <a:rPr lang="en-US" dirty="0" smtClean="0"/>
              <a:t>Linearly, there is a large concentration along the Monument Avenue corridor</a:t>
            </a:r>
          </a:p>
          <a:p>
            <a:pPr lvl="1"/>
            <a:r>
              <a:rPr lang="en-US" dirty="0" smtClean="0"/>
              <a:t>In terms of proximity, there are distinct clusters around the Museum District </a:t>
            </a:r>
            <a:r>
              <a:rPr lang="en-US" dirty="0" smtClean="0"/>
              <a:t>and southeast end of The Fan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250" t="32762" r="38345" b="8718"/>
          <a:stretch/>
        </p:blipFill>
        <p:spPr>
          <a:xfrm>
            <a:off x="7600208" y="1580030"/>
            <a:ext cx="4316506" cy="3697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3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Analysis of Pizza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401"/>
            <a:ext cx="8235670" cy="3777622"/>
          </a:xfrm>
        </p:spPr>
        <p:txBody>
          <a:bodyPr/>
          <a:lstStyle/>
          <a:p>
            <a:r>
              <a:rPr lang="en-US" dirty="0" smtClean="0"/>
              <a:t>23 </a:t>
            </a:r>
            <a:r>
              <a:rPr lang="en-US" dirty="0" smtClean="0"/>
              <a:t>pizza places</a:t>
            </a:r>
          </a:p>
          <a:p>
            <a:r>
              <a:rPr lang="en-US" dirty="0" smtClean="0"/>
              <a:t>11 of 13</a:t>
            </a:r>
            <a:r>
              <a:rPr lang="en-US" dirty="0" smtClean="0"/>
              <a:t> </a:t>
            </a:r>
            <a:r>
              <a:rPr lang="en-US" dirty="0" smtClean="0"/>
              <a:t>zip codes have </a:t>
            </a:r>
            <a:r>
              <a:rPr lang="en-US" dirty="0" smtClean="0"/>
              <a:t>parlors</a:t>
            </a:r>
          </a:p>
          <a:p>
            <a:r>
              <a:rPr lang="en-US" dirty="0" smtClean="0"/>
              <a:t>Of two without parlors, one has high income and the other is low income. Income is shown in $1000s.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65" y="3157311"/>
            <a:ext cx="3357799" cy="3569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915727"/>
            <a:ext cx="4827100" cy="3810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95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071"/>
            <a:ext cx="8915400" cy="44051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Exploratory analysis indicates a diverse business environment.</a:t>
            </a:r>
          </a:p>
          <a:p>
            <a:r>
              <a:rPr lang="en-US" dirty="0" smtClean="0"/>
              <a:t>Examining the results of venue analysis, there are characteristics that uniquely define the 5 clusters of city neighborhoods. </a:t>
            </a:r>
            <a:endParaRPr lang="en-US" dirty="0"/>
          </a:p>
          <a:p>
            <a:r>
              <a:rPr lang="en-US" dirty="0" smtClean="0"/>
              <a:t>For an investor or entrepreneur, there are at least two general methods to select a location for a new venture:</a:t>
            </a:r>
          </a:p>
          <a:p>
            <a:pPr lvl="1"/>
            <a:r>
              <a:rPr lang="en-US" dirty="0" smtClean="0"/>
              <a:t>With a business category already in mind, select neighborhood based on the absence or near absence of comparable businesses.</a:t>
            </a:r>
          </a:p>
          <a:p>
            <a:pPr lvl="1"/>
            <a:r>
              <a:rPr lang="en-US" dirty="0" smtClean="0"/>
              <a:t>Select location based on a combination of income level and relative absence of desired business type.</a:t>
            </a:r>
            <a:endParaRPr lang="en-US" dirty="0" smtClean="0"/>
          </a:p>
          <a:p>
            <a:r>
              <a:rPr lang="en-US" dirty="0" smtClean="0"/>
              <a:t>The pizza parlor case study provides multiple avenues for investment:</a:t>
            </a:r>
          </a:p>
          <a:p>
            <a:pPr lvl="1"/>
            <a:r>
              <a:rPr lang="en-US" dirty="0" smtClean="0"/>
              <a:t>While some areas are oversaturated, two zip codes have no pizza parlors.</a:t>
            </a:r>
          </a:p>
          <a:p>
            <a:pPr lvl="1"/>
            <a:r>
              <a:rPr lang="en-US" dirty="0" smtClean="0"/>
              <a:t>High income areas are ripe for development of a boutique parlor venue.</a:t>
            </a:r>
          </a:p>
          <a:p>
            <a:pPr lvl="1"/>
            <a:r>
              <a:rPr lang="en-US" dirty="0" smtClean="0"/>
              <a:t>For a supply vendor, targeting the parlors by location and/or zip code income could enable either high volume or specialized partnership.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Richmond </a:t>
            </a:r>
            <a:r>
              <a:rPr lang="en-US" dirty="0" smtClean="0"/>
              <a:t>has a diverse business community and is ripe for continued investment.</a:t>
            </a:r>
          </a:p>
          <a:p>
            <a:r>
              <a:rPr lang="en-US" dirty="0" smtClean="0"/>
              <a:t>Higher income neighborhoods are ripe for targeted investment opportunities, depending on zoning.</a:t>
            </a:r>
          </a:p>
          <a:p>
            <a:r>
              <a:rPr lang="en-US" dirty="0" smtClean="0"/>
              <a:t>A case study of pizza parlors alone highlighted multiple avenues for entrepreneurism. </a:t>
            </a:r>
          </a:p>
          <a:p>
            <a:r>
              <a:rPr lang="en-US" dirty="0" smtClean="0"/>
              <a:t>Overall, this research demonstrates the potential for a local investor or entrepreneur to utilize data analysis of the market to make well-informed decisions.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Foursquare API. </a:t>
            </a:r>
            <a:r>
              <a:rPr lang="en-US" dirty="0" smtClean="0">
                <a:hlinkClick r:id="rId2"/>
              </a:rPr>
              <a:t>www.Foursquare.com</a:t>
            </a:r>
            <a:endParaRPr lang="en-US" dirty="0" smtClean="0"/>
          </a:p>
          <a:p>
            <a:r>
              <a:rPr lang="en-US" dirty="0" smtClean="0"/>
              <a:t>Parcel </a:t>
            </a:r>
            <a:r>
              <a:rPr lang="en-US" dirty="0"/>
              <a:t>Geographic Summary: City of Richmond Data Portal. </a:t>
            </a:r>
            <a:r>
              <a:rPr lang="en-US" dirty="0" smtClean="0"/>
              <a:t>Accessed May 18, 2020. Available at 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://data.richmondgov.com/browse?category=Unique+and+Inclusive+Neighborhoods</a:t>
            </a:r>
            <a:endParaRPr lang="en-US" dirty="0"/>
          </a:p>
          <a:p>
            <a:r>
              <a:rPr lang="en-US" dirty="0"/>
              <a:t>2017 </a:t>
            </a:r>
            <a:r>
              <a:rPr lang="en-US" dirty="0" smtClean="0"/>
              <a:t>Virginia Income data. Internal Revenue Service. Accessed May 20, 2020. Available at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://www.irs.gov/statistics/soi-tax-stats-individual-income-tax-statistics-2017-zip-code-data-soi</a:t>
            </a:r>
            <a:endParaRPr lang="en-US" dirty="0"/>
          </a:p>
          <a:p>
            <a:r>
              <a:rPr lang="en-US" dirty="0" smtClean="0"/>
              <a:t>Cover image from richmondgov.com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Richmond, Virginia, is a mid-size American city of approximately 230,000 people.</a:t>
            </a:r>
          </a:p>
          <a:p>
            <a:r>
              <a:rPr lang="en-US" dirty="0" smtClean="0"/>
              <a:t>After decades of stagnation, Richmond has enjoyed economic and cultural renewal in recent years.</a:t>
            </a:r>
          </a:p>
          <a:p>
            <a:r>
              <a:rPr lang="en-US" dirty="0" smtClean="0"/>
              <a:t>In 2019, Trailblazer Magazine showcased the “revolution” in Richmond, highlighting the success of the dining scene, craft breweries, industry, and  the arts (</a:t>
            </a:r>
            <a:r>
              <a:rPr lang="en-US" dirty="0">
                <a:hlinkClick r:id="rId3"/>
              </a:rPr>
              <a:t>http://trailblazermagazine.net/2019/06/richmond-revolution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u="sng" dirty="0" smtClean="0"/>
              <a:t>Central question</a:t>
            </a:r>
            <a:r>
              <a:rPr lang="en-US" dirty="0" smtClean="0"/>
              <a:t>: Where might investors and entrepreneurs find opportunities in this environment?</a:t>
            </a:r>
          </a:p>
          <a:p>
            <a:r>
              <a:rPr lang="en-US" u="sng" dirty="0" smtClean="0"/>
              <a:t>Preliminary finding</a:t>
            </a:r>
            <a:r>
              <a:rPr lang="en-US" dirty="0" smtClean="0"/>
              <a:t>: Market research, using venue information and aggregate income data, illustrates a city with business diversity and room for growth.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Foursquare API</a:t>
            </a:r>
            <a:r>
              <a:rPr lang="en-US" dirty="0" smtClean="0"/>
              <a:t>: The </a:t>
            </a:r>
            <a:r>
              <a:rPr lang="en-US" dirty="0" smtClean="0"/>
              <a:t>Foursquare web application </a:t>
            </a:r>
            <a:r>
              <a:rPr lang="en-US" dirty="0" smtClean="0"/>
              <a:t>provided detailed information on all businesses within the city limits of Richmond.</a:t>
            </a:r>
          </a:p>
          <a:p>
            <a:r>
              <a:rPr lang="en-US" u="sng" dirty="0" smtClean="0"/>
              <a:t>Internal Revenue Service 2017 Virginia Income Data</a:t>
            </a:r>
            <a:r>
              <a:rPr lang="en-US" dirty="0" smtClean="0"/>
              <a:t>: Aggregated income tax data from the United States Internal Revenue Service provided a zip code-level view of residents’ personal income. This information enabled a deeper understanding of each zip code, as it provided some context on how well the residents of each area are doing financially.</a:t>
            </a:r>
          </a:p>
          <a:p>
            <a:r>
              <a:rPr lang="en-US" u="sng" dirty="0" smtClean="0"/>
              <a:t>City of Richmond Neighborhood Parcels</a:t>
            </a:r>
            <a:r>
              <a:rPr lang="en-US" dirty="0" smtClean="0"/>
              <a:t>: Property data from the City provided information on which neighborhoods were in each zip code, as well as the planning districts in which each neighborhood resides.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4421"/>
            <a:ext cx="8915400" cy="459575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/>
              <a:t>Data Acquisition &amp; </a:t>
            </a:r>
            <a:r>
              <a:rPr lang="en-US" u="sng" dirty="0"/>
              <a:t>F</a:t>
            </a:r>
            <a:r>
              <a:rPr lang="en-US" u="sng" dirty="0" smtClean="0"/>
              <a:t>irst Cleaning</a:t>
            </a:r>
            <a:r>
              <a:rPr lang="en-US" dirty="0" smtClean="0"/>
              <a:t>: Step one was establishing the neighborhood zip code and location data. This entailed extraction of zip codes and </a:t>
            </a:r>
            <a:r>
              <a:rPr lang="en-US" dirty="0"/>
              <a:t>n</a:t>
            </a:r>
            <a:r>
              <a:rPr lang="en-US" dirty="0" smtClean="0"/>
              <a:t>eighborhoods from City data. A parallel effort yielded the 2017 income tax data by zip code for Virginia. The income information required aggregation of total gross taxable income in each zip code, extracted from a much larger data set.</a:t>
            </a:r>
          </a:p>
          <a:p>
            <a:r>
              <a:rPr lang="en-US" u="sng" dirty="0" smtClean="0"/>
              <a:t>Initial Exploration</a:t>
            </a:r>
            <a:r>
              <a:rPr lang="en-US" dirty="0" smtClean="0"/>
              <a:t>: Creating a Folium map of neighborhoods provided a first glimpse of the distribution of neighborhoods throughout the city.</a:t>
            </a:r>
          </a:p>
          <a:p>
            <a:r>
              <a:rPr lang="en-US" u="sng" dirty="0" smtClean="0"/>
              <a:t>Mining Foursquare</a:t>
            </a:r>
            <a:r>
              <a:rPr lang="en-US" dirty="0" smtClean="0"/>
              <a:t>: Extraction </a:t>
            </a:r>
            <a:r>
              <a:rPr lang="en-US" dirty="0"/>
              <a:t>of business venues in the City of </a:t>
            </a:r>
            <a:r>
              <a:rPr lang="en-US" dirty="0" smtClean="0"/>
              <a:t>Richmond enabled the creation of a data frame with all of the City’s businesses.</a:t>
            </a:r>
            <a:endParaRPr lang="en-US" dirty="0"/>
          </a:p>
          <a:p>
            <a:r>
              <a:rPr lang="en-US" u="sng" dirty="0" smtClean="0"/>
              <a:t>Cleaning and Initial Analysis of Venues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Grouping of venues by neighborhood provided the means to see all of the businesses in any given neighborhood within the City.</a:t>
            </a:r>
          </a:p>
          <a:p>
            <a:pPr lvl="1"/>
            <a:r>
              <a:rPr lang="en-US" dirty="0" smtClean="0"/>
              <a:t>Sorting the top ten venues by neighborhood illustrated the prevalence of business types in each neighborhood. This provided the raw material for machine learning.</a:t>
            </a:r>
          </a:p>
          <a:p>
            <a:r>
              <a:rPr lang="en-US" u="sng" dirty="0" smtClean="0"/>
              <a:t>Clustering</a:t>
            </a:r>
            <a:r>
              <a:rPr lang="en-US" dirty="0" smtClean="0"/>
              <a:t>: Application of the K-means clustering algorithm divided city into 5 clusters.</a:t>
            </a:r>
          </a:p>
          <a:p>
            <a:r>
              <a:rPr lang="en-US" u="sng" dirty="0" smtClean="0"/>
              <a:t>Visualization</a:t>
            </a:r>
            <a:r>
              <a:rPr lang="en-US" dirty="0" smtClean="0"/>
              <a:t>: Creating a Folium map visualization of clusters showed the layout of clusters within the City.</a:t>
            </a:r>
          </a:p>
          <a:p>
            <a:r>
              <a:rPr lang="en-US" u="sng" dirty="0" smtClean="0"/>
              <a:t>Case study example</a:t>
            </a:r>
            <a:r>
              <a:rPr lang="en-US" dirty="0" smtClean="0"/>
              <a:t>: Exploration of “Pizza Places” identified the distribution of pizza parlor locations across the City and areas for potential growth.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Neighborhoods of Richmond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428999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City data denoted 148 neighborhoods.</a:t>
            </a:r>
          </a:p>
          <a:p>
            <a:r>
              <a:rPr lang="en-US" dirty="0" smtClean="0"/>
              <a:t>The Folium mapping package enabled the creation of this and all subsequent maps.</a:t>
            </a:r>
          </a:p>
          <a:p>
            <a:r>
              <a:rPr lang="en-US" dirty="0" smtClean="0"/>
              <a:t>Visualizing the neighborhoods shows a generally tighter concentration in the city center and wider distribution as you go further south and west.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485" t="28642" r="28516" b="762"/>
          <a:stretch/>
        </p:blipFill>
        <p:spPr>
          <a:xfrm>
            <a:off x="6018211" y="1779273"/>
            <a:ext cx="5486401" cy="4486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 of Zip </a:t>
            </a:r>
            <a:r>
              <a:rPr lang="en-US" dirty="0"/>
              <a:t>C</a:t>
            </a:r>
            <a:r>
              <a:rPr lang="en-US" dirty="0" smtClean="0"/>
              <a:t>odes and 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 smtClean="0"/>
              <a:t>Combining the relevant data into a synthesized whole produced a snapshot of the business and geographical landscape:</a:t>
            </a:r>
          </a:p>
          <a:p>
            <a:r>
              <a:rPr lang="en-US" dirty="0"/>
              <a:t>13 zip codes</a:t>
            </a:r>
          </a:p>
          <a:p>
            <a:r>
              <a:rPr lang="en-US" dirty="0" smtClean="0"/>
              <a:t>148 </a:t>
            </a:r>
            <a:r>
              <a:rPr lang="en-US" dirty="0" smtClean="0"/>
              <a:t>neighborhoods, 135 with business venues</a:t>
            </a:r>
            <a:endParaRPr lang="en-US" dirty="0"/>
          </a:p>
          <a:p>
            <a:r>
              <a:rPr lang="en-US" dirty="0" smtClean="0"/>
              <a:t>1200</a:t>
            </a:r>
            <a:r>
              <a:rPr lang="en-US" dirty="0" smtClean="0"/>
              <a:t>+ venues</a:t>
            </a:r>
          </a:p>
          <a:p>
            <a:r>
              <a:rPr lang="en-US" dirty="0"/>
              <a:t>220+ venue categories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Neighborhoods Using </a:t>
            </a:r>
            <a:br>
              <a:rPr lang="en-US" dirty="0" smtClean="0"/>
            </a:br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88548"/>
            <a:ext cx="8915400" cy="3777622"/>
          </a:xfrm>
        </p:spPr>
        <p:txBody>
          <a:bodyPr/>
          <a:lstStyle/>
          <a:p>
            <a:r>
              <a:rPr lang="en-US" dirty="0" smtClean="0"/>
              <a:t>Grouping venues by neighborhood and sorting the top ten venue categories in each neighborhood provided the relevant content to analyze each neighborhood. Subsequent use of one-hot encoding provided the numerical data points for machine learning.</a:t>
            </a:r>
          </a:p>
          <a:p>
            <a:r>
              <a:rPr lang="en-US" dirty="0" smtClean="0"/>
              <a:t>K-means clustering analysis yielded 5 clusters.</a:t>
            </a:r>
          </a:p>
          <a:p>
            <a:r>
              <a:rPr lang="en-US" dirty="0" smtClean="0"/>
              <a:t>Use of algorithm with and without income data yielded the exact same results, demonstrating that </a:t>
            </a:r>
            <a:r>
              <a:rPr lang="en-US" i="1" dirty="0" smtClean="0"/>
              <a:t>income data itself was not a determining factor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266" t="55622" r="37890" b="9305"/>
          <a:stretch/>
        </p:blipFill>
        <p:spPr>
          <a:xfrm>
            <a:off x="2592925" y="4655127"/>
            <a:ext cx="2751575" cy="2024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008" t="38983" r="36484" b="22571"/>
          <a:stretch/>
        </p:blipFill>
        <p:spPr>
          <a:xfrm>
            <a:off x="7215401" y="4259227"/>
            <a:ext cx="4289211" cy="2420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Zooming in: Cluster 1 Neighborhoods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501169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Viewing Cluster 1 shows some commonalities among the Top 5 Most Common Venues.</a:t>
            </a:r>
          </a:p>
          <a:p>
            <a:r>
              <a:rPr lang="en-US" dirty="0" smtClean="0"/>
              <a:t>Notably, Cluster 1 neighborhoods appear to be defined </a:t>
            </a:r>
            <a:r>
              <a:rPr lang="en-US" dirty="0" smtClean="0"/>
              <a:t>by construction and landscaping, </a:t>
            </a:r>
            <a:r>
              <a:rPr lang="en-US" dirty="0" smtClean="0"/>
              <a:t>fitness businesses, specialty </a:t>
            </a:r>
            <a:r>
              <a:rPr lang="en-US" dirty="0" smtClean="0"/>
              <a:t>restaurants and retail, and middle-high income, </a:t>
            </a:r>
            <a:r>
              <a:rPr lang="en-US" dirty="0" smtClean="0"/>
              <a:t>in broad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D975-E5B7-4759-AD94-B8D7D57ABE2A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56872"/>
          <a:stretch/>
        </p:blipFill>
        <p:spPr>
          <a:xfrm>
            <a:off x="6879921" y="1264555"/>
            <a:ext cx="4281137" cy="55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11535</TotalTime>
  <Words>1115</Words>
  <Application>Microsoft Office PowerPoint</Application>
  <PresentationFormat>Widescreen</PresentationFormat>
  <Paragraphs>99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Business Opportunities Exploration of Richmond, Virginia </vt:lpstr>
      <vt:lpstr>Contents</vt:lpstr>
      <vt:lpstr>Introduction </vt:lpstr>
      <vt:lpstr>Data</vt:lpstr>
      <vt:lpstr>Methodology</vt:lpstr>
      <vt:lpstr>Mapping Neighborhoods of Richmond</vt:lpstr>
      <vt:lpstr>Analysis of Zip Codes and Venues</vt:lpstr>
      <vt:lpstr>Clustering Neighborhoods Using  K-means</vt:lpstr>
      <vt:lpstr>Zooming in: Cluster 1 Neighborhoods</vt:lpstr>
      <vt:lpstr>Deep Dive: Analysis of Pizza Places</vt:lpstr>
      <vt:lpstr>Deep Dive: Analysis of Pizza Places</vt:lpstr>
      <vt:lpstr>Discussion</vt:lpstr>
      <vt:lpstr>Conclusion</vt:lpstr>
      <vt:lpstr>Sources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Comstock, James M MAJ US USA TRADOC</dc:creator>
  <cp:lastModifiedBy>Comstock, James M MAJ US USA TRADOC</cp:lastModifiedBy>
  <cp:revision>53</cp:revision>
  <dcterms:created xsi:type="dcterms:W3CDTF">2020-08-17T13:40:48Z</dcterms:created>
  <dcterms:modified xsi:type="dcterms:W3CDTF">2020-09-22T13:51:24Z</dcterms:modified>
</cp:coreProperties>
</file>