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095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>
      <p:cViewPr varScale="1">
        <p:scale>
          <a:sx n="109" d="100"/>
          <a:sy n="109" d="100"/>
        </p:scale>
        <p:origin x="-2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" y="0"/>
            <a:ext cx="914213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2339752" y="2636912"/>
            <a:ext cx="6120680" cy="1470025"/>
          </a:xfrm>
        </p:spPr>
        <p:txBody>
          <a:bodyPr/>
          <a:lstStyle>
            <a:lvl1pPr>
              <a:defRPr b="1" baseline="0">
                <a:solidFill>
                  <a:srgbClr val="095B1E"/>
                </a:solidFill>
              </a:defRPr>
            </a:lvl1pPr>
          </a:lstStyle>
          <a:p>
            <a:r>
              <a:rPr lang="es-ES" dirty="0" smtClean="0"/>
              <a:t>Escribe el título de tu presentación aquí...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2627784" y="6309320"/>
            <a:ext cx="3272408" cy="334888"/>
          </a:xfr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rgbClr val="095B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Escribe la fecha del documento…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370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t>25/10/2016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243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t>25/10/2016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39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9144000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302840" y="188640"/>
            <a:ext cx="8229600" cy="418058"/>
          </a:xfrm>
        </p:spPr>
        <p:txBody>
          <a:bodyPr>
            <a:normAutofit/>
          </a:bodyPr>
          <a:lstStyle>
            <a:lvl1pPr algn="l">
              <a:defRPr sz="3200" baseline="0">
                <a:latin typeface="Soberana Sans" pitchFamily="50" charset="0"/>
              </a:defRPr>
            </a:lvl1pPr>
          </a:lstStyle>
          <a:p>
            <a:r>
              <a:rPr lang="es-ES" dirty="0" smtClean="0"/>
              <a:t>Escribe el subtítulo…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defRPr>
            </a:lvl3pPr>
            <a:lvl4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defRPr>
            </a:lvl4pPr>
            <a:lvl5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t>25/10/2016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594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t>25/10/2016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90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t>25/10/2016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008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t>25/10/2016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17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t>25/10/2016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446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t>25/10/2016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t>25/10/2016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918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t>25/10/2016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931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C5894-968D-426B-B09E-694FB3E11320}" type="datetimeFigureOut">
              <a:rPr lang="es-MX" smtClean="0"/>
              <a:t>25/10/2016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2711D-C1E1-4687-B7C9-A99A53208E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277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sat.gob.mx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>
                <a:solidFill>
                  <a:srgbClr val="006666"/>
                </a:solidFill>
              </a:rPr>
              <a:t>Generación de Factura Electrónica a través del Portal del SAT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2016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1438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2840" y="188640"/>
            <a:ext cx="8229600" cy="792088"/>
          </a:xfrm>
        </p:spPr>
        <p:txBody>
          <a:bodyPr>
            <a:noAutofit/>
          </a:bodyPr>
          <a:lstStyle/>
          <a:p>
            <a:r>
              <a:rPr lang="es-MX" sz="2400" b="1" dirty="0"/>
              <a:t>¿Cómo hacer una Factura Electrónica en el portal del SAT?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279301"/>
            <a:ext cx="7704856" cy="4525963"/>
          </a:xfrm>
        </p:spPr>
        <p:txBody>
          <a:bodyPr>
            <a:normAutofit/>
          </a:bodyPr>
          <a:lstStyle/>
          <a:p>
            <a:r>
              <a:rPr lang="es-MX" sz="1800" dirty="0"/>
              <a:t>7.- Captura datos de la </a:t>
            </a:r>
            <a:r>
              <a:rPr lang="es-MX" sz="1800" dirty="0" smtClean="0"/>
              <a:t>Factura </a:t>
            </a:r>
            <a:r>
              <a:rPr lang="es-MX" sz="1800" dirty="0"/>
              <a:t>Electrónica </a:t>
            </a:r>
          </a:p>
          <a:p>
            <a:endParaRPr lang="es-MX" sz="1800" dirty="0"/>
          </a:p>
          <a:p>
            <a:pPr marL="457200" lvl="1" indent="0" algn="just">
              <a:buNone/>
            </a:pPr>
            <a:endParaRPr lang="es-MX" sz="1800" dirty="0"/>
          </a:p>
          <a:p>
            <a:pPr marL="457200" lvl="1" indent="0" algn="just">
              <a:buNone/>
            </a:pPr>
            <a:endParaRPr lang="es-MX" sz="1800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es-MX" dirty="0"/>
          </a:p>
          <a:p>
            <a:pPr marL="342900" indent="-342900">
              <a:buFont typeface="Arial" pitchFamily="34" charset="0"/>
              <a:buChar char="•"/>
            </a:pPr>
            <a:endParaRPr lang="es-MX" dirty="0"/>
          </a:p>
          <a:p>
            <a:endParaRPr lang="es-MX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772816"/>
            <a:ext cx="4896544" cy="4377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6501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2840" y="188640"/>
            <a:ext cx="8229600" cy="792088"/>
          </a:xfrm>
        </p:spPr>
        <p:txBody>
          <a:bodyPr>
            <a:noAutofit/>
          </a:bodyPr>
          <a:lstStyle/>
          <a:p>
            <a:r>
              <a:rPr lang="es-MX" sz="2400" b="1" dirty="0"/>
              <a:t>¿Cómo hacer una Factura Electrónica en el portal del SAT?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279301"/>
            <a:ext cx="7704856" cy="4525963"/>
          </a:xfrm>
        </p:spPr>
        <p:txBody>
          <a:bodyPr>
            <a:normAutofit/>
          </a:bodyPr>
          <a:lstStyle/>
          <a:p>
            <a:r>
              <a:rPr lang="es-MX" sz="1800" dirty="0"/>
              <a:t>8.- Factura Electrónica </a:t>
            </a:r>
            <a:r>
              <a:rPr lang="es-MX" sz="1800" dirty="0" smtClean="0"/>
              <a:t>sellada</a:t>
            </a:r>
            <a:endParaRPr lang="es-MX" sz="1800" dirty="0"/>
          </a:p>
          <a:p>
            <a:endParaRPr lang="es-MX" sz="1800" dirty="0"/>
          </a:p>
          <a:p>
            <a:pPr marL="457200" lvl="1" indent="0" algn="just">
              <a:buNone/>
            </a:pPr>
            <a:endParaRPr lang="es-MX" sz="1800" dirty="0"/>
          </a:p>
          <a:p>
            <a:pPr marL="457200" lvl="1" indent="0" algn="just">
              <a:buNone/>
            </a:pPr>
            <a:endParaRPr lang="es-MX" sz="1800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es-MX" dirty="0"/>
          </a:p>
          <a:p>
            <a:pPr marL="342900" indent="-342900">
              <a:buFont typeface="Arial" pitchFamily="34" charset="0"/>
              <a:buChar char="•"/>
            </a:pPr>
            <a:endParaRPr lang="es-MX" dirty="0"/>
          </a:p>
          <a:p>
            <a:endParaRPr lang="es-MX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4725" y="2132856"/>
            <a:ext cx="3960440" cy="3788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4392488" cy="215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6855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2840" y="188640"/>
            <a:ext cx="8229600" cy="792088"/>
          </a:xfrm>
        </p:spPr>
        <p:txBody>
          <a:bodyPr>
            <a:noAutofit/>
          </a:bodyPr>
          <a:lstStyle/>
          <a:p>
            <a:r>
              <a:rPr lang="es-MX" sz="2400" b="1" dirty="0"/>
              <a:t>¿Cómo hacer una Factura Electrónica en el portal del SAT?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279301"/>
            <a:ext cx="8712968" cy="4525963"/>
          </a:xfrm>
        </p:spPr>
        <p:txBody>
          <a:bodyPr>
            <a:normAutofit/>
          </a:bodyPr>
          <a:lstStyle/>
          <a:p>
            <a:endParaRPr lang="es-MX" sz="1800" dirty="0"/>
          </a:p>
          <a:p>
            <a:pPr indent="-285750" algn="just"/>
            <a:r>
              <a:rPr lang="es-MX" sz="1800" dirty="0" smtClean="0"/>
              <a:t>Para mayor información consulte </a:t>
            </a:r>
            <a:r>
              <a:rPr lang="es-MX" sz="1800" dirty="0"/>
              <a:t>nuestros servicios gratuitos: </a:t>
            </a:r>
            <a:endParaRPr lang="es-MX" sz="1800" dirty="0" smtClean="0"/>
          </a:p>
          <a:p>
            <a:pPr indent="-285750" algn="just"/>
            <a:endParaRPr lang="es-MX" sz="1800" dirty="0"/>
          </a:p>
          <a:p>
            <a:pPr indent="-285750" algn="just"/>
            <a:endParaRPr lang="es-MX" sz="1800" dirty="0" smtClean="0"/>
          </a:p>
          <a:p>
            <a:pPr indent="-285750" algn="just"/>
            <a:r>
              <a:rPr lang="es-MX" sz="1800" dirty="0"/>
              <a:t>Desde nuestro portal de internet: </a:t>
            </a:r>
            <a:endParaRPr lang="es-MX" sz="1800" dirty="0" smtClean="0"/>
          </a:p>
          <a:p>
            <a:pPr indent="-285750" algn="just"/>
            <a:r>
              <a:rPr lang="es-MX" sz="1800" b="1" dirty="0" smtClean="0"/>
              <a:t>www.sat.gob.mx/Información/Factura Electrónica</a:t>
            </a:r>
          </a:p>
          <a:p>
            <a:pPr indent="-285750" algn="just"/>
            <a:endParaRPr lang="es-MX" sz="1800" b="1" dirty="0"/>
          </a:p>
          <a:p>
            <a:pPr indent="-285750" algn="just"/>
            <a:r>
              <a:rPr lang="es-MX" sz="1800" dirty="0"/>
              <a:t>Llame </a:t>
            </a:r>
            <a:r>
              <a:rPr lang="es-MX" sz="1800" dirty="0" smtClean="0"/>
              <a:t>a </a:t>
            </a:r>
            <a:r>
              <a:rPr lang="es-MX" sz="1800" dirty="0" err="1" smtClean="0"/>
              <a:t>MarcaSAT</a:t>
            </a:r>
            <a:r>
              <a:rPr lang="es-MX" sz="1800" dirty="0" smtClean="0"/>
              <a:t> sin </a:t>
            </a:r>
            <a:r>
              <a:rPr lang="es-MX" sz="1800" dirty="0"/>
              <a:t>costo: </a:t>
            </a:r>
            <a:r>
              <a:rPr lang="es-MX" sz="1800" b="1" dirty="0"/>
              <a:t>627 22 728</a:t>
            </a:r>
            <a:r>
              <a:rPr lang="es-MX" sz="1800" dirty="0"/>
              <a:t> desde la ciudad de </a:t>
            </a:r>
            <a:r>
              <a:rPr lang="es-MX" sz="1800" dirty="0" smtClean="0"/>
              <a:t>México,</a:t>
            </a:r>
          </a:p>
          <a:p>
            <a:pPr indent="-285750" algn="just"/>
            <a:r>
              <a:rPr lang="es-MX" sz="1800" dirty="0" smtClean="0"/>
              <a:t>o </a:t>
            </a:r>
            <a:r>
              <a:rPr lang="es-MX" sz="1800" b="1" dirty="0"/>
              <a:t>01 55 627 22 728</a:t>
            </a:r>
            <a:r>
              <a:rPr lang="es-MX" sz="1800" dirty="0"/>
              <a:t> del resto del </a:t>
            </a:r>
            <a:r>
              <a:rPr lang="es-MX" sz="1800" dirty="0" smtClean="0"/>
              <a:t>país</a:t>
            </a:r>
            <a:r>
              <a:rPr lang="es-MX" sz="1800" dirty="0"/>
              <a:t>.</a:t>
            </a:r>
            <a:endParaRPr lang="es-MX" sz="1800" dirty="0" smtClean="0"/>
          </a:p>
          <a:p>
            <a:pPr indent="-285750" algn="just"/>
            <a:endParaRPr lang="es-MX" sz="1800" dirty="0"/>
          </a:p>
          <a:p>
            <a:pPr indent="-285750" algn="just"/>
            <a:r>
              <a:rPr lang="es-MX" sz="1800" dirty="0" smtClean="0"/>
              <a:t>Redes </a:t>
            </a:r>
            <a:r>
              <a:rPr lang="es-MX" sz="1800" dirty="0"/>
              <a:t>Sociales youtube.com/</a:t>
            </a:r>
            <a:r>
              <a:rPr lang="es-MX" sz="1800" dirty="0" err="1"/>
              <a:t>satmx</a:t>
            </a:r>
            <a:r>
              <a:rPr lang="es-MX" sz="1800" dirty="0"/>
              <a:t>, twiter.com/</a:t>
            </a:r>
            <a:r>
              <a:rPr lang="es-MX" sz="1800" dirty="0" err="1"/>
              <a:t>satmx</a:t>
            </a:r>
            <a:r>
              <a:rPr lang="es-MX" sz="1800" dirty="0"/>
              <a:t> </a:t>
            </a:r>
          </a:p>
          <a:p>
            <a:pPr marL="457200" lvl="1" indent="0" algn="just">
              <a:buNone/>
            </a:pPr>
            <a:endParaRPr lang="es-MX" sz="1800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es-MX" dirty="0"/>
          </a:p>
          <a:p>
            <a:pPr marL="342900" indent="-342900">
              <a:buFont typeface="Arial" pitchFamily="34" charset="0"/>
              <a:buChar char="•"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8522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2400" b="1" dirty="0"/>
              <a:t>¿Qué necesito para utilizar el servicio?</a:t>
            </a: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395536" y="1844824"/>
            <a:ext cx="8229600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Soberana Sans" pitchFamily="50" charset="0"/>
                <a:ea typeface="+mj-ea"/>
                <a:cs typeface="+mj-cs"/>
              </a:defRPr>
            </a:lvl1pPr>
          </a:lstStyle>
          <a:p>
            <a:pPr marL="342900" indent="-342900">
              <a:buFont typeface="Arial" pitchFamily="34" charset="0"/>
              <a:buChar char="•"/>
            </a:pPr>
            <a:r>
              <a:rPr lang="es-MX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Puede ser utilizado por personas físicas y morales.</a:t>
            </a:r>
          </a:p>
          <a:p>
            <a:pPr marL="342900" indent="-342900">
              <a:buFont typeface="Arial" pitchFamily="34" charset="0"/>
              <a:buChar char="•"/>
            </a:pPr>
            <a:endParaRPr lang="es-MX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s-MX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MX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Autenticarse con Contraseña o </a:t>
            </a:r>
            <a:r>
              <a:rPr lang="es-MX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e.firma</a:t>
            </a:r>
            <a:r>
              <a:rPr lang="es-MX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(antes Firma electrónica).</a:t>
            </a:r>
          </a:p>
          <a:p>
            <a:pPr marL="342900" indent="-342900">
              <a:buFont typeface="Arial" pitchFamily="34" charset="0"/>
              <a:buChar char="•"/>
            </a:pPr>
            <a:endParaRPr lang="es-MX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s-MX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MX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Uso de la </a:t>
            </a:r>
            <a:r>
              <a:rPr lang="es-MX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e.firma</a:t>
            </a:r>
            <a:r>
              <a:rPr lang="es-MX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((antes Firma electrónica) (sólo PF)) </a:t>
            </a:r>
            <a:r>
              <a:rPr lang="es-MX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CSD para sellar.</a:t>
            </a:r>
          </a:p>
          <a:p>
            <a:pPr marL="342900" indent="-342900">
              <a:buFont typeface="Arial" pitchFamily="34" charset="0"/>
              <a:buChar char="•"/>
            </a:pP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102238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2400" b="1" dirty="0"/>
              <a:t>¿Qué características tiene el servicio?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836712"/>
            <a:ext cx="8229600" cy="532859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/>
              <a:t>Compatible con diversas plataformas y navegadores.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s-MX" sz="1800" dirty="0"/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/>
              <a:t>Captura, sellado y certificación (en línea</a:t>
            </a:r>
            <a:r>
              <a:rPr lang="es-MX" sz="1800" dirty="0" smtClean="0"/>
              <a:t>).</a:t>
            </a:r>
            <a:r>
              <a:rPr lang="es-MX" sz="1800" dirty="0"/>
              <a:t> </a:t>
            </a:r>
            <a:endParaRPr lang="es-MX" sz="1800" dirty="0" smtClean="0"/>
          </a:p>
          <a:p>
            <a:pPr algn="just">
              <a:lnSpc>
                <a:spcPct val="150000"/>
              </a:lnSpc>
            </a:pPr>
            <a:endParaRPr lang="es-MX" sz="1800" dirty="0" smtClean="0"/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 smtClean="0"/>
              <a:t>Permite </a:t>
            </a:r>
            <a:r>
              <a:rPr lang="es-MX" sz="1800" dirty="0"/>
              <a:t>consultar y recuperar las Facturas Electrónicas.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endParaRPr lang="es-MX" sz="1800" dirty="0"/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/>
              <a:t>Genera el comprobante en XML y la representación impresa</a:t>
            </a:r>
            <a:r>
              <a:rPr lang="es-MX" sz="1800" dirty="0" smtClean="0"/>
              <a:t>.</a:t>
            </a:r>
            <a:r>
              <a:rPr lang="es-MX" sz="1800" dirty="0"/>
              <a:t> </a:t>
            </a:r>
            <a:endParaRPr lang="es-MX" sz="1800" dirty="0" smtClean="0"/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endParaRPr lang="es-MX" sz="1800" dirty="0" smtClean="0"/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 smtClean="0"/>
              <a:t>Almacena </a:t>
            </a:r>
            <a:r>
              <a:rPr lang="es-MX" sz="1800" dirty="0"/>
              <a:t>comprobantes en captura hasta por 72 horas.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endParaRPr lang="es-MX" sz="1800" dirty="0"/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/>
              <a:t>No administra catálogos de clientes o productos.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s-MX" sz="1800" dirty="0"/>
          </a:p>
          <a:p>
            <a:pPr marL="342900" indent="-342900">
              <a:buFont typeface="Arial" pitchFamily="34" charset="0"/>
              <a:buChar char="•"/>
            </a:pPr>
            <a:endParaRPr lang="es-MX" sz="1800" dirty="0"/>
          </a:p>
          <a:p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36681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2400" b="1" dirty="0"/>
              <a:t>¿Qué características tiene el servicio?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279301"/>
            <a:ext cx="8229600" cy="4813995"/>
          </a:xfrm>
        </p:spPr>
        <p:txBody>
          <a:bodyPr>
            <a:normAutofit lnSpcReduction="10000"/>
          </a:bodyPr>
          <a:lstStyle/>
          <a:p>
            <a:pPr marL="285750" lvl="1" algn="just">
              <a:buFont typeface="Arial" pitchFamily="34" charset="0"/>
              <a:buChar char="•"/>
            </a:pPr>
            <a:r>
              <a:rPr lang="es-MX" sz="1800" dirty="0"/>
              <a:t>No realiza cálculos de </a:t>
            </a:r>
            <a:r>
              <a:rPr lang="es-MX" sz="1800" dirty="0" smtClean="0"/>
              <a:t>impuestos</a:t>
            </a:r>
          </a:p>
          <a:p>
            <a:pPr marL="0" lvl="1" indent="0" algn="just">
              <a:buNone/>
            </a:pPr>
            <a:endParaRPr lang="es-MX" sz="1800" dirty="0" smtClean="0"/>
          </a:p>
          <a:p>
            <a:pPr marL="285750" lvl="1" algn="just">
              <a:buFont typeface="Arial" pitchFamily="34" charset="0"/>
              <a:buChar char="•"/>
            </a:pPr>
            <a:endParaRPr lang="es-MX" sz="1800" dirty="0"/>
          </a:p>
          <a:p>
            <a:pPr marL="285750" lvl="1" algn="just">
              <a:buFont typeface="Arial" pitchFamily="34" charset="0"/>
              <a:buChar char="•"/>
            </a:pPr>
            <a:r>
              <a:rPr lang="es-MX" sz="1800" dirty="0" smtClean="0"/>
              <a:t>El </a:t>
            </a:r>
            <a:r>
              <a:rPr lang="es-MX" sz="1800" dirty="0"/>
              <a:t>servicio no está limitado para generar un número determinado de facturas.</a:t>
            </a:r>
          </a:p>
          <a:p>
            <a:pPr algn="just"/>
            <a:endParaRPr lang="es-MX" sz="1800" dirty="0"/>
          </a:p>
          <a:p>
            <a:pPr algn="just"/>
            <a:endParaRPr lang="es-MX" sz="1800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s-MX" sz="1800" dirty="0"/>
              <a:t>Complementos</a:t>
            </a:r>
          </a:p>
          <a:p>
            <a:pPr marL="800100" lvl="1" indent="-342900" algn="just">
              <a:buFont typeface="Soberana Sans" pitchFamily="50" charset="0"/>
              <a:buChar char="–"/>
            </a:pPr>
            <a:r>
              <a:rPr lang="es-MX" sz="1800" dirty="0"/>
              <a:t>Leyendas fiscales</a:t>
            </a:r>
          </a:p>
          <a:p>
            <a:pPr marL="800100" lvl="1" indent="-342900" algn="just">
              <a:buFont typeface="Soberana Sans" pitchFamily="50" charset="0"/>
              <a:buChar char="–"/>
            </a:pPr>
            <a:r>
              <a:rPr lang="es-MX" sz="1800" dirty="0"/>
              <a:t>Donatarias</a:t>
            </a:r>
          </a:p>
          <a:p>
            <a:pPr marL="800100" lvl="1" indent="-342900" algn="just">
              <a:buFont typeface="Soberana Sans" pitchFamily="50" charset="0"/>
              <a:buChar char="–"/>
            </a:pPr>
            <a:r>
              <a:rPr lang="es-MX" sz="1800" dirty="0"/>
              <a:t>SPEI</a:t>
            </a:r>
          </a:p>
          <a:p>
            <a:pPr marL="800100" lvl="1" indent="-342900" algn="just">
              <a:buFont typeface="Soberana Sans" pitchFamily="50" charset="0"/>
              <a:buChar char="–"/>
            </a:pPr>
            <a:r>
              <a:rPr lang="es-MX" sz="1800" dirty="0"/>
              <a:t>Nómina</a:t>
            </a:r>
          </a:p>
          <a:p>
            <a:pPr marL="800100" lvl="1" indent="-342900" algn="just">
              <a:buFont typeface="Soberana Sans" pitchFamily="50" charset="0"/>
              <a:buChar char="–"/>
            </a:pPr>
            <a:r>
              <a:rPr lang="es-MX" sz="1800" dirty="0"/>
              <a:t>Pago en </a:t>
            </a:r>
            <a:r>
              <a:rPr lang="es-MX" sz="1800" dirty="0" smtClean="0"/>
              <a:t>Especie</a:t>
            </a:r>
          </a:p>
          <a:p>
            <a:pPr marL="800100" lvl="1" indent="-342900" algn="just">
              <a:buFont typeface="Soberana Sans" pitchFamily="50" charset="0"/>
              <a:buChar char="–"/>
            </a:pPr>
            <a:r>
              <a:rPr lang="es-MX" sz="1800" dirty="0" smtClean="0"/>
              <a:t>Certificado de destrucción</a:t>
            </a:r>
          </a:p>
          <a:p>
            <a:pPr marL="800100" lvl="1" indent="-342900" algn="just">
              <a:buFont typeface="Soberana Sans" pitchFamily="50" charset="0"/>
              <a:buChar char="–"/>
            </a:pPr>
            <a:r>
              <a:rPr lang="es-MX" sz="1800" dirty="0" smtClean="0"/>
              <a:t>Renovación y sustitución de vehículos</a:t>
            </a:r>
            <a:endParaRPr lang="es-MX" sz="1800" dirty="0" smtClean="0"/>
          </a:p>
          <a:p>
            <a:pPr marL="457200" lvl="1" indent="0" algn="just">
              <a:buNone/>
            </a:pPr>
            <a:endParaRPr lang="es-MX" sz="1800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es-MX" dirty="0"/>
          </a:p>
          <a:p>
            <a:pPr marL="342900" indent="-342900">
              <a:buFont typeface="Arial" pitchFamily="34" charset="0"/>
              <a:buChar char="•"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81187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2840" y="188640"/>
            <a:ext cx="8229600" cy="792088"/>
          </a:xfrm>
        </p:spPr>
        <p:txBody>
          <a:bodyPr>
            <a:noAutofit/>
          </a:bodyPr>
          <a:lstStyle/>
          <a:p>
            <a:r>
              <a:rPr lang="es-MX" sz="2400" b="1" dirty="0"/>
              <a:t>¿Cómo hacer una Factura Electrónica en el portal del SAT?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279301"/>
            <a:ext cx="8229600" cy="4525963"/>
          </a:xfrm>
        </p:spPr>
        <p:txBody>
          <a:bodyPr>
            <a:normAutofit/>
          </a:bodyPr>
          <a:lstStyle/>
          <a:p>
            <a:pPr indent="-285750"/>
            <a:r>
              <a:rPr lang="es-MX" sz="1800" dirty="0" smtClean="0"/>
              <a:t>1</a:t>
            </a:r>
            <a:r>
              <a:rPr lang="es-MX" sz="1800" dirty="0"/>
              <a:t>.- </a:t>
            </a:r>
            <a:r>
              <a:rPr lang="es-MX" sz="1800" dirty="0" smtClean="0"/>
              <a:t>Ingresa </a:t>
            </a:r>
            <a:r>
              <a:rPr lang="es-MX" sz="1800" dirty="0"/>
              <a:t>a </a:t>
            </a:r>
            <a:r>
              <a:rPr lang="es-MX" sz="1800" dirty="0">
                <a:hlinkClick r:id="rId2"/>
              </a:rPr>
              <a:t>www.sat.gob.mx</a:t>
            </a:r>
            <a:r>
              <a:rPr lang="es-MX" sz="1800" dirty="0"/>
              <a:t> </a:t>
            </a:r>
            <a:r>
              <a:rPr lang="es-MX" sz="1800" dirty="0" smtClean="0"/>
              <a:t>opción Trámites</a:t>
            </a:r>
            <a:endParaRPr lang="es-MX" sz="1800" dirty="0" smtClean="0"/>
          </a:p>
          <a:p>
            <a:pPr marL="457200" lvl="1" indent="0" algn="just">
              <a:buNone/>
            </a:pPr>
            <a:endParaRPr lang="es-MX" sz="1800" dirty="0"/>
          </a:p>
          <a:p>
            <a:pPr marL="457200" lvl="1" indent="0" algn="just">
              <a:buNone/>
            </a:pPr>
            <a:endParaRPr lang="es-MX" sz="1800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es-MX" dirty="0"/>
          </a:p>
          <a:p>
            <a:pPr marL="342900" indent="-342900">
              <a:buFont typeface="Arial" pitchFamily="34" charset="0"/>
              <a:buChar char="•"/>
            </a:pPr>
            <a:endParaRPr lang="es-MX" dirty="0"/>
          </a:p>
          <a:p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988840"/>
            <a:ext cx="5155734" cy="3666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382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2840" y="188640"/>
            <a:ext cx="8229600" cy="792088"/>
          </a:xfrm>
        </p:spPr>
        <p:txBody>
          <a:bodyPr>
            <a:noAutofit/>
          </a:bodyPr>
          <a:lstStyle/>
          <a:p>
            <a:r>
              <a:rPr lang="es-MX" sz="2400" b="1" dirty="0"/>
              <a:t>¿Cómo hacer una Factura Electrónica en el portal del SAT?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279301"/>
            <a:ext cx="8229600" cy="4525963"/>
          </a:xfrm>
        </p:spPr>
        <p:txBody>
          <a:bodyPr>
            <a:normAutofit/>
          </a:bodyPr>
          <a:lstStyle/>
          <a:p>
            <a:r>
              <a:rPr lang="es-MX" sz="1800" dirty="0"/>
              <a:t>2.- </a:t>
            </a:r>
            <a:r>
              <a:rPr lang="es-MX" sz="1800" dirty="0" smtClean="0"/>
              <a:t>Menú Factura electrónica Seguido </a:t>
            </a:r>
            <a:r>
              <a:rPr lang="es-MX" sz="1800" dirty="0"/>
              <a:t>de </a:t>
            </a:r>
            <a:r>
              <a:rPr lang="es-MX" sz="1800" dirty="0" smtClean="0"/>
              <a:t>Generación Gratuita</a:t>
            </a:r>
            <a:endParaRPr lang="es-MX" sz="1800" dirty="0"/>
          </a:p>
          <a:p>
            <a:pPr marL="457200" lvl="1" indent="0" algn="just">
              <a:buNone/>
            </a:pPr>
            <a:endParaRPr lang="es-MX" sz="1800" dirty="0"/>
          </a:p>
          <a:p>
            <a:pPr marL="457200" lvl="1" indent="0" algn="just">
              <a:buNone/>
            </a:pPr>
            <a:endParaRPr lang="es-MX" sz="1800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es-MX" dirty="0"/>
          </a:p>
          <a:p>
            <a:pPr marL="342900" indent="-342900">
              <a:buFont typeface="Arial" pitchFamily="34" charset="0"/>
              <a:buChar char="•"/>
            </a:pPr>
            <a:endParaRPr lang="es-MX" dirty="0"/>
          </a:p>
          <a:p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3" y="2281238"/>
            <a:ext cx="5807925" cy="316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7529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2840" y="188640"/>
            <a:ext cx="8229600" cy="792088"/>
          </a:xfrm>
        </p:spPr>
        <p:txBody>
          <a:bodyPr>
            <a:noAutofit/>
          </a:bodyPr>
          <a:lstStyle/>
          <a:p>
            <a:r>
              <a:rPr lang="es-MX" sz="2400" b="1" dirty="0"/>
              <a:t>¿Cómo hacer una Factura Electrónica en el portal del SAT?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279301"/>
            <a:ext cx="8229600" cy="4525963"/>
          </a:xfrm>
        </p:spPr>
        <p:txBody>
          <a:bodyPr>
            <a:normAutofit/>
          </a:bodyPr>
          <a:lstStyle/>
          <a:p>
            <a:r>
              <a:rPr lang="es-MX" sz="1800" dirty="0" smtClean="0"/>
              <a:t>3.Autenticación con </a:t>
            </a:r>
            <a:r>
              <a:rPr lang="es-MX" sz="1800" dirty="0" err="1" smtClean="0"/>
              <a:t>e.firma</a:t>
            </a:r>
            <a:r>
              <a:rPr lang="es-MX" sz="1800" dirty="0" smtClean="0"/>
              <a:t> (antes firma electrónica) o Contraseña</a:t>
            </a:r>
            <a:endParaRPr lang="es-MX" sz="1800" dirty="0"/>
          </a:p>
          <a:p>
            <a:pPr marL="457200" lvl="1" indent="0" algn="just">
              <a:buNone/>
            </a:pPr>
            <a:endParaRPr lang="es-MX" sz="1800" dirty="0"/>
          </a:p>
          <a:p>
            <a:pPr marL="457200" lvl="1" indent="0" algn="just">
              <a:buNone/>
            </a:pPr>
            <a:endParaRPr lang="es-MX" sz="1800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es-MX" dirty="0"/>
          </a:p>
          <a:p>
            <a:pPr marL="342900" indent="-342900">
              <a:buFont typeface="Arial" pitchFamily="34" charset="0"/>
              <a:buChar char="•"/>
            </a:pPr>
            <a:endParaRPr lang="es-MX" dirty="0"/>
          </a:p>
          <a:p>
            <a:endParaRPr lang="es-MX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5370883" cy="35052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864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2840" y="188640"/>
            <a:ext cx="8229600" cy="792088"/>
          </a:xfrm>
        </p:spPr>
        <p:txBody>
          <a:bodyPr>
            <a:noAutofit/>
          </a:bodyPr>
          <a:lstStyle/>
          <a:p>
            <a:r>
              <a:rPr lang="es-MX" sz="2400" b="1" dirty="0"/>
              <a:t>¿Cómo hacer una Factura Electrónica en el portal del SAT?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279301"/>
            <a:ext cx="8229600" cy="4525963"/>
          </a:xfrm>
        </p:spPr>
        <p:txBody>
          <a:bodyPr>
            <a:normAutofit/>
          </a:bodyPr>
          <a:lstStyle/>
          <a:p>
            <a:r>
              <a:rPr lang="es-MX" sz="1800" dirty="0"/>
              <a:t>4.- Firma de Términos y Condiciones</a:t>
            </a:r>
          </a:p>
          <a:p>
            <a:pPr marL="457200" lvl="1" indent="0" algn="just">
              <a:buNone/>
            </a:pPr>
            <a:endParaRPr lang="es-MX" sz="1800" dirty="0"/>
          </a:p>
          <a:p>
            <a:pPr marL="457200" lvl="1" indent="0" algn="just">
              <a:buNone/>
            </a:pPr>
            <a:endParaRPr lang="es-MX" sz="1800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es-MX" dirty="0"/>
          </a:p>
          <a:p>
            <a:pPr marL="342900" indent="-342900">
              <a:buFont typeface="Arial" pitchFamily="34" charset="0"/>
              <a:buChar char="•"/>
            </a:pPr>
            <a:endParaRPr lang="es-MX" dirty="0"/>
          </a:p>
          <a:p>
            <a:endParaRPr lang="es-MX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 r="7250" b="27073"/>
          <a:stretch>
            <a:fillRect/>
          </a:stretch>
        </p:blipFill>
        <p:spPr bwMode="auto">
          <a:xfrm>
            <a:off x="1400385" y="2348880"/>
            <a:ext cx="6875823" cy="327998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1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2840" y="188640"/>
            <a:ext cx="8229600" cy="792088"/>
          </a:xfrm>
        </p:spPr>
        <p:txBody>
          <a:bodyPr>
            <a:noAutofit/>
          </a:bodyPr>
          <a:lstStyle/>
          <a:p>
            <a:r>
              <a:rPr lang="es-MX" sz="2400" b="1" dirty="0"/>
              <a:t>¿Cómo hacer una Factura Electrónica en el portal del SAT?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279301"/>
            <a:ext cx="4250769" cy="4525963"/>
          </a:xfrm>
        </p:spPr>
        <p:txBody>
          <a:bodyPr>
            <a:normAutofit/>
          </a:bodyPr>
          <a:lstStyle/>
          <a:p>
            <a:r>
              <a:rPr lang="es-MX" sz="1800" dirty="0" smtClean="0"/>
              <a:t>5</a:t>
            </a:r>
            <a:r>
              <a:rPr lang="es-MX" sz="1800" dirty="0"/>
              <a:t>.- Registra </a:t>
            </a:r>
            <a:r>
              <a:rPr lang="es-MX" sz="1800" dirty="0" smtClean="0"/>
              <a:t> datos </a:t>
            </a:r>
            <a:r>
              <a:rPr lang="es-MX" sz="1800" dirty="0"/>
              <a:t>emisor</a:t>
            </a:r>
          </a:p>
          <a:p>
            <a:endParaRPr lang="es-MX" sz="1800" dirty="0"/>
          </a:p>
          <a:p>
            <a:pPr marL="457200" lvl="1" indent="0" algn="just">
              <a:buNone/>
            </a:pPr>
            <a:endParaRPr lang="es-MX" sz="1800" dirty="0"/>
          </a:p>
          <a:p>
            <a:pPr marL="457200" lvl="1" indent="0" algn="just">
              <a:buNone/>
            </a:pPr>
            <a:endParaRPr lang="es-MX" sz="1800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es-MX" dirty="0"/>
          </a:p>
          <a:p>
            <a:pPr marL="342900" indent="-342900">
              <a:buFont typeface="Arial" pitchFamily="34" charset="0"/>
              <a:buChar char="•"/>
            </a:pPr>
            <a:endParaRPr lang="es-MX" dirty="0"/>
          </a:p>
          <a:p>
            <a:endParaRPr lang="es-MX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060848"/>
            <a:ext cx="3960439" cy="3084723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  <p:sp>
        <p:nvSpPr>
          <p:cNvPr id="7" name="2 Marcador de contenido"/>
          <p:cNvSpPr txBox="1">
            <a:spLocks/>
          </p:cNvSpPr>
          <p:nvPr/>
        </p:nvSpPr>
        <p:spPr>
          <a:xfrm>
            <a:off x="4788024" y="1279301"/>
            <a:ext cx="425076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dirty="0"/>
              <a:t>6.- Captura </a:t>
            </a:r>
            <a:r>
              <a:rPr lang="es-MX" sz="1800" dirty="0" smtClean="0"/>
              <a:t>datos </a:t>
            </a:r>
            <a:r>
              <a:rPr lang="es-MX" sz="1800" dirty="0"/>
              <a:t>receptor</a:t>
            </a:r>
          </a:p>
          <a:p>
            <a:endParaRPr lang="es-MX" sz="1800" dirty="0" smtClean="0"/>
          </a:p>
          <a:p>
            <a:pPr marL="457200" lvl="1" indent="0" algn="just">
              <a:buFont typeface="Arial" pitchFamily="34" charset="0"/>
              <a:buNone/>
            </a:pPr>
            <a:endParaRPr lang="es-MX" sz="1800" dirty="0" smtClean="0"/>
          </a:p>
          <a:p>
            <a:pPr marL="457200" lvl="1" indent="0" algn="just">
              <a:buFont typeface="Arial" pitchFamily="34" charset="0"/>
              <a:buNone/>
            </a:pPr>
            <a:endParaRPr lang="es-MX" sz="1800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es-MX" dirty="0" smtClean="0"/>
          </a:p>
          <a:p>
            <a:pPr marL="342900" indent="-342900">
              <a:buFont typeface="Arial" pitchFamily="34" charset="0"/>
              <a:buChar char="•"/>
            </a:pPr>
            <a:endParaRPr lang="es-MX" dirty="0" smtClean="0"/>
          </a:p>
          <a:p>
            <a:endParaRPr lang="es-MX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064684"/>
            <a:ext cx="4248472" cy="30808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013876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355</Words>
  <Application>Microsoft Office PowerPoint</Application>
  <PresentationFormat>Presentación en pantalla (4:3)</PresentationFormat>
  <Paragraphs>97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Generación de Factura Electrónica a través del Portal del SAT</vt:lpstr>
      <vt:lpstr>¿Qué necesito para utilizar el servicio?</vt:lpstr>
      <vt:lpstr>¿Qué características tiene el servicio?</vt:lpstr>
      <vt:lpstr>¿Qué características tiene el servicio?</vt:lpstr>
      <vt:lpstr>¿Cómo hacer una Factura Electrónica en el portal del SAT?</vt:lpstr>
      <vt:lpstr>¿Cómo hacer una Factura Electrónica en el portal del SAT?</vt:lpstr>
      <vt:lpstr>¿Cómo hacer una Factura Electrónica en el portal del SAT?</vt:lpstr>
      <vt:lpstr>¿Cómo hacer una Factura Electrónica en el portal del SAT?</vt:lpstr>
      <vt:lpstr>¿Cómo hacer una Factura Electrónica en el portal del SAT?</vt:lpstr>
      <vt:lpstr>¿Cómo hacer una Factura Electrónica en el portal del SAT?</vt:lpstr>
      <vt:lpstr>¿Cómo hacer una Factura Electrónica en el portal del SAT?</vt:lpstr>
      <vt:lpstr>¿Cómo hacer una Factura Electrónica en el portal del SAT?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María Isabel Vázquez Vázquez</dc:creator>
  <cp:lastModifiedBy>Bianca Gabriela Peralta Zenteno</cp:lastModifiedBy>
  <cp:revision>9</cp:revision>
  <dcterms:created xsi:type="dcterms:W3CDTF">2015-02-16T19:32:04Z</dcterms:created>
  <dcterms:modified xsi:type="dcterms:W3CDTF">2016-10-25T15:32:41Z</dcterms:modified>
</cp:coreProperties>
</file>