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95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>
      <p:cViewPr varScale="1">
        <p:scale>
          <a:sx n="103" d="100"/>
          <a:sy n="10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" y="0"/>
            <a:ext cx="91421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339752" y="2636912"/>
            <a:ext cx="6120680" cy="1470025"/>
          </a:xfrm>
        </p:spPr>
        <p:txBody>
          <a:bodyPr/>
          <a:lstStyle>
            <a:lvl1pPr>
              <a:defRPr b="1" baseline="0">
                <a:solidFill>
                  <a:srgbClr val="095B1E"/>
                </a:solidFill>
              </a:defRPr>
            </a:lvl1pPr>
          </a:lstStyle>
          <a:p>
            <a:r>
              <a:rPr lang="es-ES" dirty="0" smtClean="0"/>
              <a:t>Escribe el título de tu presentación aquí...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627784" y="6309320"/>
            <a:ext cx="3272408" cy="33488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rgbClr val="095B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Escribe la fecha del documento…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4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9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2840" y="188640"/>
            <a:ext cx="8229600" cy="418058"/>
          </a:xfrm>
        </p:spPr>
        <p:txBody>
          <a:bodyPr>
            <a:normAutofit/>
          </a:bodyPr>
          <a:lstStyle>
            <a:lvl1pPr algn="l">
              <a:defRPr sz="3200" baseline="0">
                <a:latin typeface="Soberana Sans" pitchFamily="50" charset="0"/>
              </a:defRPr>
            </a:lvl1pPr>
          </a:lstStyle>
          <a:p>
            <a:r>
              <a:rPr lang="es-ES" dirty="0" smtClean="0"/>
              <a:t>Escribe el subtítulo…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94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9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0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46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18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3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77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9752" y="2204864"/>
            <a:ext cx="6120680" cy="252028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rgbClr val="006666"/>
                </a:solidFill>
              </a:rPr>
              <a:t>Revocación y Renovación de la e.firma (antes firma electrónica) desde el </a:t>
            </a:r>
            <a:r>
              <a:rPr lang="es-MX" dirty="0">
                <a:solidFill>
                  <a:srgbClr val="006666"/>
                </a:solidFill>
              </a:rPr>
              <a:t>P</a:t>
            </a:r>
            <a:r>
              <a:rPr lang="es-MX" dirty="0" smtClean="0">
                <a:solidFill>
                  <a:srgbClr val="006666"/>
                </a:solidFill>
              </a:rPr>
              <a:t>ortal del SAT</a:t>
            </a:r>
            <a:endParaRPr lang="es-MX" dirty="0">
              <a:solidFill>
                <a:srgbClr val="006666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43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45377" y="143526"/>
            <a:ext cx="8747103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Renovación </a:t>
            </a:r>
            <a:r>
              <a:rPr lang="es-MX" dirty="0"/>
              <a:t>desde el </a:t>
            </a:r>
            <a:r>
              <a:rPr lang="es-MX" dirty="0" smtClean="0"/>
              <a:t>Portal del </a:t>
            </a:r>
            <a:r>
              <a:rPr lang="es-MX" dirty="0"/>
              <a:t>SAT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637695"/>
            <a:ext cx="823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algn="just"/>
            <a:endParaRPr lang="es-MX" sz="2000" dirty="0" smtClean="0">
              <a:solidFill>
                <a:srgbClr val="002060"/>
              </a:solidFill>
              <a:latin typeface="Soberana Sans" pitchFamily="50" charset="0"/>
            </a:endParaRPr>
          </a:p>
          <a:p>
            <a:pPr marL="363538" indent="-363538" algn="just"/>
            <a:r>
              <a:rPr lang="es-MX" sz="2000" dirty="0" smtClean="0">
                <a:latin typeface="Soberana Sans" pitchFamily="50" charset="0"/>
              </a:rPr>
              <a:t>Recuperación de nuevo certificado de e.firma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23528" y="1405225"/>
            <a:ext cx="8308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s-MX" sz="2000" dirty="0" smtClean="0">
                <a:latin typeface="Soberana Sans" pitchFamily="50" charset="0"/>
              </a:rPr>
              <a:t>1. En el menú izquierdo da clic en Recuperación de certificados.    Ingresa tu RFC.</a:t>
            </a:r>
          </a:p>
          <a:p>
            <a:pPr marL="457200" indent="-457200" algn="just"/>
            <a:endParaRPr lang="es-MX" sz="2000" dirty="0" smtClean="0">
              <a:solidFill>
                <a:srgbClr val="002060"/>
              </a:solidFill>
              <a:latin typeface="Soberana Sans" pitchFamily="50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61068" y="371703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s-MX" dirty="0" smtClean="0">
                <a:latin typeface="Soberana Sans" pitchFamily="50" charset="0"/>
              </a:rPr>
              <a:t>2.  Da clic sobre el número de serie del certificado activo y guarda tu nuevo archivo junto con los archivos de extensión *.</a:t>
            </a:r>
            <a:r>
              <a:rPr lang="es-MX" dirty="0" err="1" smtClean="0">
                <a:latin typeface="Soberana Sans" pitchFamily="50" charset="0"/>
              </a:rPr>
              <a:t>ren</a:t>
            </a:r>
            <a:r>
              <a:rPr lang="es-MX" dirty="0" smtClean="0">
                <a:latin typeface="Soberana Sans" pitchFamily="50" charset="0"/>
              </a:rPr>
              <a:t> y *.</a:t>
            </a:r>
            <a:r>
              <a:rPr lang="es-MX" dirty="0" err="1" smtClean="0">
                <a:latin typeface="Soberana Sans" pitchFamily="50" charset="0"/>
              </a:rPr>
              <a:t>key</a:t>
            </a:r>
            <a:r>
              <a:rPr lang="es-MX" dirty="0" smtClean="0">
                <a:latin typeface="Soberana Sans" pitchFamily="50" charset="0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10" y="2276872"/>
            <a:ext cx="7158604" cy="107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5976">
            <a:off x="8043024" y="2628736"/>
            <a:ext cx="413741" cy="37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97152"/>
            <a:ext cx="6827490" cy="7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5976">
            <a:off x="1976897" y="5065107"/>
            <a:ext cx="413741" cy="37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2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rmAutofit fontScale="90000"/>
          </a:bodyPr>
          <a:lstStyle/>
          <a:p>
            <a:r>
              <a:rPr lang="es-MX" dirty="0"/>
              <a:t>Revocación desde el </a:t>
            </a:r>
            <a:r>
              <a:rPr lang="es-MX" dirty="0" smtClean="0"/>
              <a:t>Portal del </a:t>
            </a:r>
            <a:r>
              <a:rPr lang="es-MX" dirty="0"/>
              <a:t>SAT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1645" y="836712"/>
            <a:ext cx="8236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Soberana Sans" pitchFamily="50" charset="0"/>
              </a:rPr>
              <a:t>1.  Ingresa al Portal del SAT, sat.gob.mx, y sigue la ruta:</a:t>
            </a:r>
          </a:p>
          <a:p>
            <a:pPr algn="just"/>
            <a:r>
              <a:rPr lang="es-MX" sz="2000" dirty="0" smtClean="0">
                <a:latin typeface="Soberana Sans" pitchFamily="50" charset="0"/>
              </a:rPr>
              <a:t>   </a:t>
            </a:r>
          </a:p>
          <a:p>
            <a:pPr marL="363538" indent="-101600" algn="just"/>
            <a:r>
              <a:rPr lang="es-MX" sz="2000" b="1" dirty="0" smtClean="0">
                <a:latin typeface="Soberana Sans" pitchFamily="50" charset="0"/>
              </a:rPr>
              <a:t> Información: e.firma (antes firma electrónica): Cómo revocar tu e.firma  : servicio de revocación.</a:t>
            </a:r>
          </a:p>
          <a:p>
            <a:pPr indent="261938" algn="just"/>
            <a:endParaRPr lang="es-MX" sz="2000" b="1" dirty="0" smtClean="0">
              <a:latin typeface="Soberana Sans" pitchFamily="50" charset="0"/>
            </a:endParaRPr>
          </a:p>
          <a:p>
            <a:pPr marL="363538" indent="-363538" algn="just"/>
            <a:r>
              <a:rPr lang="es-MX" sz="2000" dirty="0" smtClean="0">
                <a:latin typeface="Soberana Sans" pitchFamily="50" charset="0"/>
              </a:rPr>
              <a:t>2. Autentícate con tu  e.firma vigente o con tu contraseña.</a:t>
            </a:r>
          </a:p>
          <a:p>
            <a:pPr indent="261938" algn="just"/>
            <a:endParaRPr lang="es-MX" sz="2000" dirty="0" smtClean="0">
              <a:latin typeface="Soberana Sans" pitchFamily="50" charset="0"/>
            </a:endParaRPr>
          </a:p>
          <a:p>
            <a:pPr marL="261938" indent="-261938" algn="just"/>
            <a:r>
              <a:rPr lang="es-MX" sz="2000" dirty="0" smtClean="0">
                <a:latin typeface="Soberana Sans" pitchFamily="50" charset="0"/>
              </a:rPr>
              <a:t>3. En el menú izquierdo de la aplicación da clic en Revocación del </a:t>
            </a:r>
          </a:p>
          <a:p>
            <a:pPr marL="261938" indent="-261938" algn="just"/>
            <a:r>
              <a:rPr lang="es-MX" sz="2000" dirty="0" smtClean="0">
                <a:latin typeface="Soberana Sans" pitchFamily="50" charset="0"/>
              </a:rPr>
              <a:t>     certificado.     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10" y="3861048"/>
            <a:ext cx="7158604" cy="107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5976">
            <a:off x="2985009" y="3823866"/>
            <a:ext cx="413741" cy="37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4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145377" y="143526"/>
            <a:ext cx="8747103" cy="562074"/>
          </a:xfrm>
        </p:spPr>
        <p:txBody>
          <a:bodyPr>
            <a:normAutofit fontScale="90000"/>
          </a:bodyPr>
          <a:lstStyle/>
          <a:p>
            <a:r>
              <a:rPr lang="es-MX" dirty="0"/>
              <a:t>Revocación desde el </a:t>
            </a:r>
            <a:r>
              <a:rPr lang="es-MX" dirty="0" smtClean="0"/>
              <a:t>Portal del </a:t>
            </a:r>
            <a:r>
              <a:rPr lang="es-MX" dirty="0"/>
              <a:t>SAT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1196752"/>
            <a:ext cx="8236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algn="just"/>
            <a:endParaRPr lang="es-MX" sz="2000" dirty="0" smtClean="0">
              <a:solidFill>
                <a:srgbClr val="002060"/>
              </a:solidFill>
              <a:latin typeface="Soberana Sans" pitchFamily="50" charset="0"/>
            </a:endParaRPr>
          </a:p>
          <a:p>
            <a:pPr marL="363538" indent="-363538" algn="just"/>
            <a:r>
              <a:rPr lang="es-MX" sz="2000" dirty="0" smtClean="0">
                <a:latin typeface="Soberana Sans" pitchFamily="50" charset="0"/>
              </a:rPr>
              <a:t>4. En examinar ubica el certificado vigente (archivo extensión *.</a:t>
            </a:r>
            <a:r>
              <a:rPr lang="es-MX" sz="2000" dirty="0" err="1" smtClean="0">
                <a:latin typeface="Soberana Sans" pitchFamily="50" charset="0"/>
              </a:rPr>
              <a:t>cer</a:t>
            </a:r>
            <a:r>
              <a:rPr lang="es-MX" sz="2000" dirty="0" smtClean="0">
                <a:latin typeface="Soberana Sans" pitchFamily="50" charset="0"/>
              </a:rPr>
              <a:t>). Da clic  en Continuar.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2716">
            <a:off x="5038073" y="4045113"/>
            <a:ext cx="253062" cy="2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424113"/>
            <a:ext cx="5800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0829">
            <a:off x="7228652" y="2892357"/>
            <a:ext cx="465442" cy="41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0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95536" y="5025370"/>
            <a:ext cx="823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algn="just"/>
            <a:endParaRPr lang="es-MX" sz="2000" dirty="0" smtClean="0">
              <a:solidFill>
                <a:srgbClr val="002060"/>
              </a:solidFill>
              <a:latin typeface="Soberana Sans" pitchFamily="50" charset="0"/>
            </a:endParaRPr>
          </a:p>
          <a:p>
            <a:pPr marL="363538" indent="-363538" algn="just"/>
            <a:r>
              <a:rPr lang="es-MX" sz="2000" dirty="0" smtClean="0">
                <a:latin typeface="Soberana Sans" pitchFamily="50" charset="0"/>
              </a:rPr>
              <a:t>6. Imprime tu comprobante de revocación.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95536" y="908720"/>
            <a:ext cx="8236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algn="just"/>
            <a:endParaRPr lang="es-MX" sz="2000" dirty="0" smtClean="0">
              <a:solidFill>
                <a:srgbClr val="002060"/>
              </a:solidFill>
              <a:latin typeface="Soberana Sans" pitchFamily="50" charset="0"/>
            </a:endParaRPr>
          </a:p>
          <a:p>
            <a:pPr marL="363538" indent="-363538" algn="just"/>
            <a:r>
              <a:rPr lang="es-MX" sz="2000" dirty="0" smtClean="0">
                <a:latin typeface="Soberana Sans" pitchFamily="50" charset="0"/>
              </a:rPr>
              <a:t>5. Ingresa tu clave privada vigente (archivo extensión *.</a:t>
            </a:r>
            <a:r>
              <a:rPr lang="es-MX" sz="2000" dirty="0" err="1" smtClean="0">
                <a:latin typeface="Soberana Sans" pitchFamily="50" charset="0"/>
              </a:rPr>
              <a:t>key</a:t>
            </a:r>
            <a:r>
              <a:rPr lang="es-MX" sz="2000" dirty="0" smtClean="0">
                <a:latin typeface="Soberana Sans" pitchFamily="50" charset="0"/>
              </a:rPr>
              <a:t>) y  contraseña, da clic en revocar.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592">
            <a:off x="7827625" y="4558924"/>
            <a:ext cx="413741" cy="37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145377" y="143526"/>
            <a:ext cx="8603087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Revocación desde el Portal del SAT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2" y="2276872"/>
            <a:ext cx="7142244" cy="225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2716">
            <a:off x="4547805" y="3657169"/>
            <a:ext cx="253062" cy="2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839">
            <a:off x="7907964" y="3325034"/>
            <a:ext cx="253062" cy="2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9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MX" dirty="0" smtClean="0">
              <a:solidFill>
                <a:srgbClr val="002060"/>
              </a:solidFill>
              <a:latin typeface="Constantia" pitchFamily="18" charset="0"/>
            </a:endParaRPr>
          </a:p>
          <a:p>
            <a:pPr>
              <a:buNone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Renovación desde el </a:t>
            </a:r>
            <a:r>
              <a:rPr lang="es-MX" dirty="0" smtClean="0"/>
              <a:t>Portal del </a:t>
            </a:r>
            <a:r>
              <a:rPr lang="es-MX" dirty="0"/>
              <a:t>SAT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45599" y="1124744"/>
            <a:ext cx="8211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/>
            <a:r>
              <a:rPr lang="es-MX" sz="2000" dirty="0" smtClean="0">
                <a:latin typeface="Soberana Sans" pitchFamily="50" charset="0"/>
              </a:rPr>
              <a:t>Ingresa al portal del SAT, sat.gob.mx, y sigue la ruta:</a:t>
            </a:r>
          </a:p>
          <a:p>
            <a:pPr lvl="0" algn="just"/>
            <a:r>
              <a:rPr lang="es-MX" sz="2000" dirty="0">
                <a:latin typeface="Soberana Sans" pitchFamily="50" charset="0"/>
              </a:rPr>
              <a:t> </a:t>
            </a:r>
            <a:r>
              <a:rPr lang="es-MX" sz="2000" dirty="0" smtClean="0">
                <a:latin typeface="Soberana Sans" pitchFamily="50" charset="0"/>
              </a:rPr>
              <a:t>   </a:t>
            </a:r>
          </a:p>
          <a:p>
            <a:pPr lvl="0" algn="just"/>
            <a:r>
              <a:rPr lang="es-MX" sz="2000" dirty="0">
                <a:latin typeface="Soberana Sans" pitchFamily="50" charset="0"/>
              </a:rPr>
              <a:t>  </a:t>
            </a:r>
            <a:r>
              <a:rPr lang="es-MX" sz="2000" dirty="0" smtClean="0">
                <a:latin typeface="Soberana Sans" pitchFamily="50" charset="0"/>
              </a:rPr>
              <a:t>-Información; </a:t>
            </a:r>
          </a:p>
          <a:p>
            <a:pPr lvl="0" algn="just"/>
            <a:r>
              <a:rPr lang="es-MX" sz="2000" dirty="0">
                <a:latin typeface="Soberana Sans" pitchFamily="50" charset="0"/>
              </a:rPr>
              <a:t> </a:t>
            </a:r>
            <a:r>
              <a:rPr lang="es-MX" sz="2000" dirty="0" smtClean="0">
                <a:latin typeface="Soberana Sans" pitchFamily="50" charset="0"/>
              </a:rPr>
              <a:t> -e.firma (antes firma electrónica), y; </a:t>
            </a:r>
          </a:p>
          <a:p>
            <a:pPr lvl="0" algn="just"/>
            <a:r>
              <a:rPr lang="es-MX" sz="2000" dirty="0">
                <a:latin typeface="Soberana Sans" pitchFamily="50" charset="0"/>
              </a:rPr>
              <a:t> </a:t>
            </a:r>
            <a:r>
              <a:rPr lang="es-MX" sz="2000" dirty="0" smtClean="0">
                <a:latin typeface="Soberana Sans" pitchFamily="50" charset="0"/>
              </a:rPr>
              <a:t> -Como renovar tu e.firma.</a:t>
            </a:r>
          </a:p>
          <a:p>
            <a:pPr lvl="0" algn="just"/>
            <a:endParaRPr lang="es-MX" sz="2000" dirty="0">
              <a:latin typeface="Soberana Sans" pitchFamily="50" charset="0"/>
            </a:endParaRPr>
          </a:p>
          <a:p>
            <a:pPr lvl="0" algn="just"/>
            <a:r>
              <a:rPr lang="es-MX" sz="2000" dirty="0" smtClean="0">
                <a:latin typeface="Soberana Sans" pitchFamily="50" charset="0"/>
              </a:rPr>
              <a:t>Entra al programa Certifica (antes Solcedi).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52101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Flecha derecha"/>
          <p:cNvSpPr/>
          <p:nvPr/>
        </p:nvSpPr>
        <p:spPr>
          <a:xfrm rot="13512756">
            <a:off x="2563459" y="4467914"/>
            <a:ext cx="488691" cy="34081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3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988" y="96470"/>
            <a:ext cx="856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Renovación desde el </a:t>
            </a:r>
            <a:r>
              <a:rPr lang="es-MX" sz="2800" dirty="0" smtClean="0"/>
              <a:t>Portal del </a:t>
            </a:r>
            <a:r>
              <a:rPr lang="es-MX" sz="2800" dirty="0"/>
              <a:t>SAT</a:t>
            </a:r>
            <a:endParaRPr lang="es-MX" sz="2800" b="1" dirty="0">
              <a:latin typeface="Soberana Sans" pitchFamily="50" charset="0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1012666"/>
            <a:ext cx="7775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/>
            <a:r>
              <a:rPr lang="es-MX" sz="2000" dirty="0" smtClean="0">
                <a:latin typeface="Soberana Sans" pitchFamily="50" charset="0"/>
              </a:rPr>
              <a:t>Ingresa en la opción </a:t>
            </a:r>
            <a:r>
              <a:rPr lang="es-MX" sz="2000" b="1" dirty="0" smtClean="0">
                <a:latin typeface="Soberana Sans" pitchFamily="50" charset="0"/>
              </a:rPr>
              <a:t>Certifica </a:t>
            </a:r>
            <a:r>
              <a:rPr lang="es-MX" sz="2000" dirty="0" smtClean="0">
                <a:latin typeface="Soberana Sans" pitchFamily="50" charset="0"/>
              </a:rPr>
              <a:t>(32 bits).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81045" y="3861048"/>
            <a:ext cx="8655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/>
            <a:r>
              <a:rPr lang="es-MX" sz="2000" dirty="0" smtClean="0">
                <a:latin typeface="Soberana Sans" pitchFamily="50" charset="0"/>
              </a:rPr>
              <a:t>Abre o guarda en tu equipo la aplicación </a:t>
            </a:r>
            <a:r>
              <a:rPr lang="es-MX" sz="2000" b="1" dirty="0" smtClean="0">
                <a:latin typeface="Soberana Sans" pitchFamily="50" charset="0"/>
              </a:rPr>
              <a:t>Certifica</a:t>
            </a:r>
            <a:r>
              <a:rPr lang="es-MX" sz="2000" dirty="0" smtClean="0">
                <a:latin typeface="Soberana Sans" pitchFamily="50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3" y="1651729"/>
            <a:ext cx="4660179" cy="189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Flecha derecha"/>
          <p:cNvSpPr/>
          <p:nvPr/>
        </p:nvSpPr>
        <p:spPr>
          <a:xfrm rot="14924923">
            <a:off x="932643" y="3227583"/>
            <a:ext cx="365942" cy="29277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Llamada rectangular redondeada"/>
          <p:cNvSpPr/>
          <p:nvPr/>
        </p:nvSpPr>
        <p:spPr>
          <a:xfrm>
            <a:off x="4283968" y="1700808"/>
            <a:ext cx="3816424" cy="864096"/>
          </a:xfrm>
          <a:prstGeom prst="wedgeRoundRectCallout">
            <a:avLst>
              <a:gd name="adj1" fmla="val -49562"/>
              <a:gd name="adj2" fmla="val 91055"/>
              <a:gd name="adj3" fmla="val 16667"/>
            </a:avLst>
          </a:prstGeom>
          <a:solidFill>
            <a:schemeClr val="bg1"/>
          </a:solidFill>
          <a:ln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tx1"/>
                </a:solidFill>
                <a:latin typeface="Soberana Sans" pitchFamily="50" charset="0"/>
              </a:rPr>
              <a:t>Si no se ejecuta el programa, ingresa con la opción 64 bits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128"/>
            <a:ext cx="5963965" cy="42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1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5536" y="980728"/>
            <a:ext cx="8135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solidFill>
                  <a:srgbClr val="002060"/>
                </a:solidFill>
                <a:latin typeface="Soberana Sans" pitchFamily="50" charset="0"/>
              </a:rPr>
              <a:t> </a:t>
            </a:r>
            <a:r>
              <a:rPr lang="es-MX" sz="2000" dirty="0" smtClean="0">
                <a:latin typeface="Soberana Sans" pitchFamily="50" charset="0"/>
              </a:rPr>
              <a:t>Elige la opción </a:t>
            </a:r>
            <a:r>
              <a:rPr lang="es-MX" sz="2000" b="1" dirty="0" smtClean="0">
                <a:latin typeface="Soberana Sans" pitchFamily="50" charset="0"/>
              </a:rPr>
              <a:t>Requerimiento de Renovación de Firma</a:t>
            </a:r>
          </a:p>
          <a:p>
            <a:pPr algn="just"/>
            <a:r>
              <a:rPr lang="es-MX" sz="2000" b="1" dirty="0" smtClean="0">
                <a:latin typeface="Soberana Sans" pitchFamily="50" charset="0"/>
              </a:rPr>
              <a:t> Electrónica</a:t>
            </a:r>
            <a:r>
              <a:rPr lang="es-MX" sz="2000" dirty="0" smtClean="0">
                <a:latin typeface="Soberana Sans" pitchFamily="50" charset="0"/>
              </a:rPr>
              <a:t>.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3988" y="96470"/>
            <a:ext cx="863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Renovación desde el </a:t>
            </a:r>
            <a:r>
              <a:rPr lang="es-MX" sz="2800" dirty="0" smtClean="0"/>
              <a:t>Portal del </a:t>
            </a:r>
            <a:r>
              <a:rPr lang="es-MX" sz="2800" dirty="0"/>
              <a:t>SAT</a:t>
            </a:r>
            <a:endParaRPr lang="es-MX" sz="2800" b="1" dirty="0">
              <a:latin typeface="Soberana Sans" pitchFamily="50" charset="0"/>
              <a:ea typeface="+mj-ea"/>
              <a:cs typeface="+mj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544" y="5589240"/>
            <a:ext cx="813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Soberana Sans" pitchFamily="50" charset="0"/>
              </a:rPr>
              <a:t>Sigue los pasos…..</a:t>
            </a:r>
            <a:endParaRPr lang="es-MX" sz="2000" b="1" dirty="0" smtClean="0">
              <a:latin typeface="Soberana Sans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6044530" cy="360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9277">
            <a:off x="4469735" y="2539893"/>
            <a:ext cx="330002" cy="30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2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47240" y="888472"/>
            <a:ext cx="750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s-MX" sz="2000" dirty="0" smtClean="0">
                <a:latin typeface="Soberana Sans" pitchFamily="50" charset="0"/>
              </a:rPr>
              <a:t>1.  Ingresa tu certificado vigente, captura información.</a:t>
            </a: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145377" y="143526"/>
            <a:ext cx="8998623" cy="562074"/>
          </a:xfrm>
        </p:spPr>
        <p:txBody>
          <a:bodyPr>
            <a:normAutofit fontScale="90000"/>
          </a:bodyPr>
          <a:lstStyle/>
          <a:p>
            <a:r>
              <a:rPr lang="es-MX" dirty="0"/>
              <a:t>Renovación desde el </a:t>
            </a:r>
            <a:r>
              <a:rPr lang="es-MX" dirty="0" smtClean="0"/>
              <a:t>Portal del </a:t>
            </a:r>
            <a:r>
              <a:rPr lang="es-MX" dirty="0"/>
              <a:t>SAT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27584" y="3356992"/>
            <a:ext cx="7509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 startAt="2"/>
            </a:pPr>
            <a:r>
              <a:rPr lang="es-MX" sz="2000" dirty="0" smtClean="0">
                <a:latin typeface="Soberana Sans" pitchFamily="50" charset="0"/>
              </a:rPr>
              <a:t>Establece una contraseña y si lo deseas, una o dos pistas   para recordarla.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158728"/>
            <a:ext cx="5855617" cy="15025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06742"/>
            <a:ext cx="5832648" cy="17782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7" y="5661248"/>
            <a:ext cx="7344816" cy="8141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6420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32154" y="692696"/>
            <a:ext cx="7624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 startAt="3"/>
            </a:pPr>
            <a:r>
              <a:rPr lang="es-MX" sz="2000" dirty="0" smtClean="0">
                <a:latin typeface="Soberana Sans" pitchFamily="50" charset="0"/>
              </a:rPr>
              <a:t>Ingresa tu archivo con extensión *.</a:t>
            </a:r>
            <a:r>
              <a:rPr lang="es-MX" sz="2000" dirty="0" err="1" smtClean="0">
                <a:latin typeface="Soberana Sans" pitchFamily="50" charset="0"/>
              </a:rPr>
              <a:t>key</a:t>
            </a:r>
            <a:r>
              <a:rPr lang="es-MX" sz="2000" dirty="0" smtClean="0">
                <a:latin typeface="Soberana Sans" pitchFamily="50" charset="0"/>
              </a:rPr>
              <a:t> y contraseña de tu </a:t>
            </a:r>
            <a:r>
              <a:rPr lang="es-MX" sz="2000" dirty="0" err="1" smtClean="0">
                <a:latin typeface="Soberana Sans" pitchFamily="50" charset="0"/>
              </a:rPr>
              <a:t>e.firma</a:t>
            </a:r>
            <a:r>
              <a:rPr lang="es-MX" sz="2000" dirty="0" smtClean="0">
                <a:latin typeface="Soberana Sans" pitchFamily="50" charset="0"/>
              </a:rPr>
              <a:t> vigente</a:t>
            </a:r>
            <a:r>
              <a:rPr lang="es-MX" sz="2000" dirty="0" smtClean="0">
                <a:solidFill>
                  <a:srgbClr val="002060"/>
                </a:solidFill>
                <a:latin typeface="Soberana Sans" pitchFamily="50" charset="0"/>
              </a:rPr>
              <a:t>.</a:t>
            </a:r>
            <a:endParaRPr lang="es-MX" sz="2000" dirty="0">
              <a:solidFill>
                <a:srgbClr val="002060"/>
              </a:solidFill>
              <a:latin typeface="Soberana Sans" pitchFamily="50" charset="0"/>
            </a:endParaRPr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145377" y="143526"/>
            <a:ext cx="8819111" cy="562074"/>
          </a:xfrm>
        </p:spPr>
        <p:txBody>
          <a:bodyPr>
            <a:normAutofit fontScale="90000"/>
          </a:bodyPr>
          <a:lstStyle/>
          <a:p>
            <a:r>
              <a:rPr lang="es-MX" dirty="0"/>
              <a:t>Renovación desde el </a:t>
            </a:r>
            <a:r>
              <a:rPr lang="es-MX" dirty="0" smtClean="0"/>
              <a:t>	Portal del </a:t>
            </a:r>
            <a:r>
              <a:rPr lang="es-MX" dirty="0"/>
              <a:t>SAT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68541"/>
            <a:ext cx="6120680" cy="41217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0" name="9 CuadroTexto"/>
          <p:cNvSpPr txBox="1"/>
          <p:nvPr/>
        </p:nvSpPr>
        <p:spPr>
          <a:xfrm>
            <a:off x="755576" y="5589240"/>
            <a:ext cx="7624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 startAt="4"/>
            </a:pPr>
            <a:r>
              <a:rPr lang="es-MX" sz="2000" dirty="0" smtClean="0">
                <a:latin typeface="Soberana Sans" pitchFamily="50" charset="0"/>
              </a:rPr>
              <a:t>Da clic en firmar y guardar, establece la ruta donde se</a:t>
            </a:r>
          </a:p>
          <a:p>
            <a:pPr marL="457200" indent="-457200" algn="just"/>
            <a:r>
              <a:rPr lang="es-MX" sz="2000" dirty="0" smtClean="0">
                <a:latin typeface="Soberana Sans" pitchFamily="50" charset="0"/>
              </a:rPr>
              <a:t>        guardaran los archivos.   </a:t>
            </a:r>
            <a:endParaRPr lang="es-MX" sz="2000" dirty="0">
              <a:latin typeface="Soberana Sans" pitchFamily="50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9277">
            <a:off x="7134030" y="3836037"/>
            <a:ext cx="330002" cy="30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7988">
            <a:off x="6139332" y="5075668"/>
            <a:ext cx="398095" cy="36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5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39968" y="784091"/>
            <a:ext cx="823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s-MX" sz="2000" dirty="0" smtClean="0">
                <a:latin typeface="Soberana Sans" pitchFamily="50" charset="0"/>
              </a:rPr>
              <a:t>5.  Si cuentas con acceso a internet, puedes terminar el proceso de renovación, elige la opción </a:t>
            </a:r>
            <a:r>
              <a:rPr lang="es-MX" sz="2000" b="1" dirty="0" smtClean="0">
                <a:latin typeface="Soberana Sans" pitchFamily="50" charset="0"/>
              </a:rPr>
              <a:t>sí</a:t>
            </a:r>
            <a:r>
              <a:rPr lang="es-MX" sz="2000" dirty="0" smtClean="0">
                <a:latin typeface="Soberana Sans" pitchFamily="50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4032448" cy="16969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86935">
            <a:off x="1988646" y="3108641"/>
            <a:ext cx="329837" cy="29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39552" y="3277433"/>
            <a:ext cx="8236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s-MX" sz="2000" dirty="0" smtClean="0">
                <a:latin typeface="Soberana Sans" pitchFamily="50" charset="0"/>
              </a:rPr>
              <a:t>6.  Imprime tu comprobante y descarga tu nuevo certificado en </a:t>
            </a:r>
            <a:r>
              <a:rPr lang="es-MX" sz="2000" b="1" dirty="0" smtClean="0">
                <a:latin typeface="Soberana Sans" pitchFamily="50" charset="0"/>
              </a:rPr>
              <a:t>aquí</a:t>
            </a:r>
            <a:r>
              <a:rPr lang="es-MX" sz="2000" dirty="0" smtClean="0">
                <a:latin typeface="Soberana Sans" pitchFamily="50" charset="0"/>
              </a:rPr>
              <a:t>,  guarda tu certificado junto con tu nuevo archivo con extensión *. </a:t>
            </a:r>
            <a:r>
              <a:rPr lang="es-MX" sz="2000" dirty="0" err="1" smtClean="0">
                <a:latin typeface="Soberana Sans" pitchFamily="50" charset="0"/>
              </a:rPr>
              <a:t>key</a:t>
            </a:r>
            <a:r>
              <a:rPr lang="es-MX" sz="2000" dirty="0" smtClean="0">
                <a:latin typeface="Soberana Sans" pitchFamily="50" charset="0"/>
              </a:rPr>
              <a:t>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93096"/>
            <a:ext cx="3960440" cy="19442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857">
            <a:off x="1755152" y="4810563"/>
            <a:ext cx="219585" cy="1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3882" y="4581129"/>
            <a:ext cx="3638597" cy="10081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1493">
            <a:off x="8288946" y="5505786"/>
            <a:ext cx="212644" cy="19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2 Título"/>
          <p:cNvSpPr>
            <a:spLocks noGrp="1"/>
          </p:cNvSpPr>
          <p:nvPr>
            <p:ph type="title"/>
          </p:nvPr>
        </p:nvSpPr>
        <p:spPr>
          <a:xfrm>
            <a:off x="145377" y="143526"/>
            <a:ext cx="8819111" cy="562074"/>
          </a:xfrm>
        </p:spPr>
        <p:txBody>
          <a:bodyPr>
            <a:normAutofit fontScale="90000"/>
          </a:bodyPr>
          <a:lstStyle/>
          <a:p>
            <a:r>
              <a:rPr lang="es-MX" dirty="0"/>
              <a:t>Renovación desde el </a:t>
            </a:r>
            <a:r>
              <a:rPr lang="es-MX" dirty="0" smtClean="0"/>
              <a:t>Portal del </a:t>
            </a:r>
            <a:r>
              <a:rPr lang="es-MX" dirty="0"/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38817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145377" y="143526"/>
            <a:ext cx="8702671" cy="562074"/>
          </a:xfrm>
        </p:spPr>
        <p:txBody>
          <a:bodyPr>
            <a:normAutofit fontScale="90000"/>
          </a:bodyPr>
          <a:lstStyle/>
          <a:p>
            <a:r>
              <a:rPr lang="es-MX" dirty="0"/>
              <a:t>Renovación desde el </a:t>
            </a:r>
            <a:r>
              <a:rPr lang="es-MX" dirty="0" smtClean="0"/>
              <a:t>Portal del </a:t>
            </a:r>
            <a:r>
              <a:rPr lang="es-MX" dirty="0"/>
              <a:t>SAT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39968" y="920914"/>
            <a:ext cx="823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Soberana Sans" pitchFamily="50" charset="0"/>
              </a:rPr>
              <a:t>Si elegiste la opción </a:t>
            </a:r>
            <a:r>
              <a:rPr lang="es-MX" sz="2000" b="1" dirty="0" smtClean="0">
                <a:latin typeface="Soberana Sans" pitchFamily="50" charset="0"/>
              </a:rPr>
              <a:t>No</a:t>
            </a:r>
            <a:r>
              <a:rPr lang="es-MX" sz="2000" dirty="0" smtClean="0">
                <a:latin typeface="Soberana Sans" pitchFamily="50" charset="0"/>
              </a:rPr>
              <a:t> contabas con internet en ese momento, haz lo siguiente.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11560" y="1772816"/>
            <a:ext cx="82364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Soberana Sans" pitchFamily="50" charset="0"/>
              </a:rPr>
              <a:t>1.  Ingresa al Portal del SAT, sat.gob.mx, y sigue la ruta:</a:t>
            </a:r>
          </a:p>
          <a:p>
            <a:pPr algn="just"/>
            <a:r>
              <a:rPr lang="es-MX" sz="2000" dirty="0" smtClean="0">
                <a:latin typeface="Soberana Sans" pitchFamily="50" charset="0"/>
              </a:rPr>
              <a:t>   </a:t>
            </a:r>
          </a:p>
          <a:p>
            <a:pPr marL="363538" indent="-101600" algn="just"/>
            <a:r>
              <a:rPr lang="es-MX" sz="2000" b="1" dirty="0" smtClean="0">
                <a:latin typeface="Soberana Sans" pitchFamily="50" charset="0"/>
              </a:rPr>
              <a:t> Información: e.firma (antes firma electrónica): Cómo renovar tu e.firma : </a:t>
            </a:r>
            <a:r>
              <a:rPr lang="es-MX" sz="2000" b="1" dirty="0" err="1" smtClean="0">
                <a:latin typeface="Soberana Sans" pitchFamily="50" charset="0"/>
              </a:rPr>
              <a:t>Certisat</a:t>
            </a:r>
            <a:r>
              <a:rPr lang="es-MX" sz="2000" b="1" dirty="0" smtClean="0">
                <a:latin typeface="Soberana Sans" pitchFamily="50" charset="0"/>
              </a:rPr>
              <a:t> Web.</a:t>
            </a:r>
          </a:p>
          <a:p>
            <a:pPr indent="261938" algn="just"/>
            <a:endParaRPr lang="es-MX" sz="2000" b="1" dirty="0" smtClean="0">
              <a:solidFill>
                <a:srgbClr val="002060"/>
              </a:solidFill>
              <a:latin typeface="Soberana Sans" pitchFamily="50" charset="0"/>
            </a:endParaRPr>
          </a:p>
          <a:p>
            <a:pPr marL="363538" indent="-363538" algn="just"/>
            <a:r>
              <a:rPr lang="es-MX" sz="2000" dirty="0" smtClean="0">
                <a:latin typeface="Soberana Sans" pitchFamily="50" charset="0"/>
              </a:rPr>
              <a:t>2. Autentícate con tu e.firma vigente o con tu contraseña.</a:t>
            </a:r>
          </a:p>
          <a:p>
            <a:pPr indent="261938" algn="just">
              <a:buFont typeface="Arial" pitchFamily="34" charset="0"/>
              <a:buChar char="•"/>
            </a:pPr>
            <a:endParaRPr lang="es-MX" sz="2000" dirty="0" smtClean="0">
              <a:latin typeface="Soberana Sans" pitchFamily="50" charset="0"/>
            </a:endParaRPr>
          </a:p>
          <a:p>
            <a:pPr marL="261938" indent="-261938" algn="just"/>
            <a:r>
              <a:rPr lang="es-MX" sz="2000" dirty="0" smtClean="0">
                <a:latin typeface="Soberana Sans" pitchFamily="50" charset="0"/>
              </a:rPr>
              <a:t>3. En el menú izquierdo de la aplicación da clic en Renovación del </a:t>
            </a:r>
          </a:p>
          <a:p>
            <a:pPr marL="261938" indent="-261938" algn="just"/>
            <a:r>
              <a:rPr lang="es-MX" sz="2000" dirty="0" smtClean="0">
                <a:latin typeface="Soberana Sans" pitchFamily="50" charset="0"/>
              </a:rPr>
              <a:t>     certificado.      </a:t>
            </a:r>
          </a:p>
          <a:p>
            <a:pPr marL="261938" indent="-261938" algn="just"/>
            <a:r>
              <a:rPr lang="es-MX" sz="2000" dirty="0" smtClean="0">
                <a:solidFill>
                  <a:srgbClr val="002060"/>
                </a:solidFill>
                <a:latin typeface="Soberana Sans" pitchFamily="50" charset="0"/>
              </a:rPr>
              <a:t>     </a:t>
            </a:r>
          </a:p>
          <a:p>
            <a:pPr marL="261938" algn="just"/>
            <a:endParaRPr lang="es-MX" sz="2000" dirty="0" smtClean="0">
              <a:solidFill>
                <a:srgbClr val="002060"/>
              </a:solidFill>
              <a:latin typeface="Soberana Sans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10" y="4713198"/>
            <a:ext cx="7158604" cy="107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5976">
            <a:off x="7930643" y="4666468"/>
            <a:ext cx="413741" cy="37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7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312409" y="764704"/>
            <a:ext cx="8236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algn="just"/>
            <a:endParaRPr lang="es-MX" sz="2000" dirty="0" smtClean="0">
              <a:latin typeface="Soberana Sans" pitchFamily="50" charset="0"/>
            </a:endParaRPr>
          </a:p>
          <a:p>
            <a:pPr marL="363538" indent="-363538" algn="just"/>
            <a:r>
              <a:rPr lang="es-MX" sz="2000" dirty="0" smtClean="0">
                <a:latin typeface="Soberana Sans" pitchFamily="50" charset="0"/>
              </a:rPr>
              <a:t>4. En Examinar ubica el archivo con extensión *.</a:t>
            </a:r>
            <a:r>
              <a:rPr lang="es-MX" sz="2000" dirty="0" err="1" smtClean="0">
                <a:latin typeface="Soberana Sans" pitchFamily="50" charset="0"/>
              </a:rPr>
              <a:t>ren</a:t>
            </a:r>
            <a:r>
              <a:rPr lang="es-MX" sz="2000" dirty="0" smtClean="0">
                <a:latin typeface="Soberana Sans" pitchFamily="50" charset="0"/>
              </a:rPr>
              <a:t> que acabas de generar. Da clic  en Renovar.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312409" y="3717032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algn="just"/>
            <a:r>
              <a:rPr lang="es-MX" dirty="0" smtClean="0">
                <a:latin typeface="Soberana Sans" pitchFamily="50" charset="0"/>
              </a:rPr>
              <a:t>5. Imprime el comprobante que emite la aplicación.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149080"/>
            <a:ext cx="2836880" cy="21328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4" name="2 Título"/>
          <p:cNvSpPr>
            <a:spLocks noGrp="1"/>
          </p:cNvSpPr>
          <p:nvPr>
            <p:ph type="title"/>
          </p:nvPr>
        </p:nvSpPr>
        <p:spPr>
          <a:xfrm>
            <a:off x="145377" y="143526"/>
            <a:ext cx="8531079" cy="562074"/>
          </a:xfrm>
        </p:spPr>
        <p:txBody>
          <a:bodyPr>
            <a:normAutofit fontScale="90000"/>
          </a:bodyPr>
          <a:lstStyle/>
          <a:p>
            <a:r>
              <a:rPr lang="es-MX" dirty="0"/>
              <a:t>Renovación desde el </a:t>
            </a:r>
            <a:r>
              <a:rPr lang="es-MX" dirty="0" smtClean="0"/>
              <a:t>Portal del </a:t>
            </a:r>
            <a:r>
              <a:rPr lang="es-MX" dirty="0"/>
              <a:t>SAT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19677"/>
            <a:ext cx="4486448" cy="149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8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553</Words>
  <Application>Microsoft Office PowerPoint</Application>
  <PresentationFormat>Presentación en pantalla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Revocación y Renovación de la e.firma (antes firma electrónica) desde el Portal del SAT</vt:lpstr>
      <vt:lpstr>Renovación desde el Portal del SAT</vt:lpstr>
      <vt:lpstr>Presentación de PowerPoint</vt:lpstr>
      <vt:lpstr>Presentación de PowerPoint</vt:lpstr>
      <vt:lpstr>Renovación desde el Portal del SAT</vt:lpstr>
      <vt:lpstr>Renovación desde el  Portal del SAT</vt:lpstr>
      <vt:lpstr>Renovación desde el Portal del SAT</vt:lpstr>
      <vt:lpstr>Renovación desde el Portal del SAT</vt:lpstr>
      <vt:lpstr>Renovación desde el Portal del SAT</vt:lpstr>
      <vt:lpstr>Renovación desde el Portal del SAT</vt:lpstr>
      <vt:lpstr>Revocación desde el Portal del SAT</vt:lpstr>
      <vt:lpstr>Revocación desde el Portal del SAT</vt:lpstr>
      <vt:lpstr>Revocación desde el Portal del SAT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Isabel Vázquez Vázquez</dc:creator>
  <cp:lastModifiedBy>Isabel Magali Cortes Trejo</cp:lastModifiedBy>
  <cp:revision>9</cp:revision>
  <dcterms:created xsi:type="dcterms:W3CDTF">2015-02-16T19:32:04Z</dcterms:created>
  <dcterms:modified xsi:type="dcterms:W3CDTF">2016-09-29T15:55:10Z</dcterms:modified>
</cp:coreProperties>
</file>