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6" r:id="rId5"/>
    <p:sldId id="268" r:id="rId6"/>
    <p:sldId id="264" r:id="rId7"/>
    <p:sldId id="269" r:id="rId8"/>
    <p:sldId id="270" r:id="rId9"/>
    <p:sldId id="272" r:id="rId10"/>
    <p:sldId id="271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095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60"/>
  </p:normalViewPr>
  <p:slideViewPr>
    <p:cSldViewPr>
      <p:cViewPr varScale="1">
        <p:scale>
          <a:sx n="103" d="100"/>
          <a:sy n="103" d="100"/>
        </p:scale>
        <p:origin x="-4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" y="0"/>
            <a:ext cx="914213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2339752" y="2636912"/>
            <a:ext cx="6120680" cy="1470025"/>
          </a:xfrm>
        </p:spPr>
        <p:txBody>
          <a:bodyPr/>
          <a:lstStyle>
            <a:lvl1pPr>
              <a:defRPr b="1" baseline="0">
                <a:solidFill>
                  <a:srgbClr val="095B1E"/>
                </a:solidFill>
              </a:defRPr>
            </a:lvl1pPr>
          </a:lstStyle>
          <a:p>
            <a:r>
              <a:rPr lang="es-ES" dirty="0" smtClean="0"/>
              <a:t>Escribe el título de tu presentación aquí...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2627784" y="6309320"/>
            <a:ext cx="3272408" cy="334888"/>
          </a:xfr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rgbClr val="095B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Escribe la fecha del documento…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370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pPr/>
              <a:t>26/02/2016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243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pPr/>
              <a:t>26/02/2016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39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914400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02840" y="188640"/>
            <a:ext cx="8229600" cy="418058"/>
          </a:xfrm>
        </p:spPr>
        <p:txBody>
          <a:bodyPr>
            <a:normAutofit/>
          </a:bodyPr>
          <a:lstStyle>
            <a:lvl1pPr algn="l">
              <a:defRPr sz="3200" baseline="0">
                <a:latin typeface="Soberana Sans" pitchFamily="50" charset="0"/>
              </a:defRPr>
            </a:lvl1pPr>
          </a:lstStyle>
          <a:p>
            <a:r>
              <a:rPr lang="es-ES" dirty="0" smtClean="0"/>
              <a:t>Escribe el subtítulo…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defRPr>
            </a:lvl3pPr>
            <a:lvl4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defRPr>
            </a:lvl4pPr>
            <a:lvl5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pPr/>
              <a:t>26/02/2016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594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pPr/>
              <a:t>26/02/2016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90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pPr/>
              <a:t>26/02/2016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008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pPr/>
              <a:t>26/02/2016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17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pPr/>
              <a:t>26/02/2016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446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pPr/>
              <a:t>26/02/2016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pPr/>
              <a:t>26/02/2016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918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pPr/>
              <a:t>26/02/2016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931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C5894-968D-426B-B09E-694FB3E11320}" type="datetimeFigureOut">
              <a:rPr lang="es-MX" smtClean="0"/>
              <a:pPr/>
              <a:t>26/02/2016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277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sat.gob.mx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ln w="1905"/>
                <a:solidFill>
                  <a:srgbClr val="0066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Restablecimiento de Contraseña</a:t>
            </a:r>
            <a:endParaRPr lang="es-MX" dirty="0">
              <a:solidFill>
                <a:srgbClr val="006666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627784" y="6143644"/>
            <a:ext cx="3272408" cy="500564"/>
          </a:xfrm>
        </p:spPr>
        <p:txBody>
          <a:bodyPr>
            <a:normAutofit/>
          </a:bodyPr>
          <a:lstStyle/>
          <a:p>
            <a:r>
              <a:rPr lang="es-MX" sz="2400" b="1" dirty="0" smtClean="0"/>
              <a:t>2016</a:t>
            </a:r>
          </a:p>
          <a:p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51438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arcador de texto"/>
          <p:cNvSpPr txBox="1">
            <a:spLocks/>
          </p:cNvSpPr>
          <p:nvPr/>
        </p:nvSpPr>
        <p:spPr>
          <a:xfrm>
            <a:off x="285720" y="571480"/>
            <a:ext cx="4214842" cy="785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just"/>
            <a:r>
              <a:rPr lang="es-MX" sz="2000" dirty="0" smtClean="0">
                <a:latin typeface="Soberana Sans" pitchFamily="50" charset="0"/>
              </a:rPr>
              <a:t>7. Captura y confirma la nueva contraseña.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571604" y="2500306"/>
            <a:ext cx="857256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8 Marcador de texto"/>
          <p:cNvSpPr txBox="1">
            <a:spLocks/>
          </p:cNvSpPr>
          <p:nvPr/>
        </p:nvSpPr>
        <p:spPr>
          <a:xfrm>
            <a:off x="4714876" y="571480"/>
            <a:ext cx="4041775" cy="928694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</a:pPr>
            <a:r>
              <a:rPr lang="es-MX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8. La aplicación confirma que el trámite termino correctamente.</a:t>
            </a:r>
          </a:p>
          <a:p>
            <a:pPr lvl="0" algn="just"/>
            <a:endParaRPr lang="es-MX" sz="2000" dirty="0">
              <a:latin typeface="Soberana Sans" pitchFamily="50" charset="0"/>
            </a:endParaRPr>
          </a:p>
        </p:txBody>
      </p:sp>
      <p:sp>
        <p:nvSpPr>
          <p:cNvPr id="9" name="2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480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ln w="1905"/>
                <a:solidFill>
                  <a:srgbClr val="0066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Restablecimiento de contraseña</a:t>
            </a:r>
            <a:endParaRPr lang="es-MX" b="1" dirty="0">
              <a:ln w="1905"/>
              <a:solidFill>
                <a:srgbClr val="0066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3" name="12 Imagen"/>
          <p:cNvPicPr/>
          <p:nvPr/>
        </p:nvPicPr>
        <p:blipFill>
          <a:blip r:embed="rId2"/>
          <a:srcRect l="16293" t="27717" r="36965" b="13859"/>
          <a:stretch>
            <a:fillRect/>
          </a:stretch>
        </p:blipFill>
        <p:spPr bwMode="auto">
          <a:xfrm>
            <a:off x="214282" y="1571612"/>
            <a:ext cx="4214842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13 Rectángulo"/>
          <p:cNvSpPr/>
          <p:nvPr/>
        </p:nvSpPr>
        <p:spPr>
          <a:xfrm>
            <a:off x="1500166" y="2928934"/>
            <a:ext cx="1000132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5" name="14 Imagen"/>
          <p:cNvPicPr/>
          <p:nvPr/>
        </p:nvPicPr>
        <p:blipFill>
          <a:blip r:embed="rId3"/>
          <a:srcRect l="15980" t="39674" r="58181" b="23641"/>
          <a:stretch>
            <a:fillRect/>
          </a:stretch>
        </p:blipFill>
        <p:spPr bwMode="auto">
          <a:xfrm>
            <a:off x="5000628" y="1428736"/>
            <a:ext cx="314327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>
                <a:ln w="1905"/>
                <a:solidFill>
                  <a:srgbClr val="0066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Restablecimiento de contraseña</a:t>
            </a:r>
            <a:endParaRPr lang="es-MX" b="1" dirty="0">
              <a:ln w="1905"/>
              <a:solidFill>
                <a:srgbClr val="0066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1 Marcador de contenido"/>
          <p:cNvSpPr txBox="1">
            <a:spLocks/>
          </p:cNvSpPr>
          <p:nvPr/>
        </p:nvSpPr>
        <p:spPr>
          <a:xfrm>
            <a:off x="251520" y="980728"/>
            <a:ext cx="5844480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MX" sz="22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berana Sans" pitchFamily="50" charset="0"/>
                <a:ea typeface="+mn-ea"/>
                <a:cs typeface="+mn-cs"/>
              </a:rPr>
              <a:t>Persona Física y Persona Moral</a:t>
            </a:r>
          </a:p>
        </p:txBody>
      </p:sp>
      <p:sp>
        <p:nvSpPr>
          <p:cNvPr id="8" name="1 Marcador de contenido"/>
          <p:cNvSpPr txBox="1">
            <a:spLocks/>
          </p:cNvSpPr>
          <p:nvPr/>
        </p:nvSpPr>
        <p:spPr>
          <a:xfrm>
            <a:off x="1835696" y="1628800"/>
            <a:ext cx="6120680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 algn="ctr">
              <a:buNone/>
            </a:pPr>
            <a:r>
              <a:rPr lang="es-MX" sz="2000" dirty="0" smtClean="0">
                <a:latin typeface="Soberana Sans" pitchFamily="50" charset="0"/>
              </a:rPr>
              <a:t>Ingrese al portal del SAT; </a:t>
            </a:r>
            <a:r>
              <a:rPr lang="es-MX" sz="2000" dirty="0" smtClean="0">
                <a:latin typeface="Soberana Sans" pitchFamily="50" charset="0"/>
                <a:hlinkClick r:id="rId2"/>
              </a:rPr>
              <a:t>www.sat.gob.mx</a:t>
            </a:r>
            <a:endParaRPr lang="es-MX" sz="2000" dirty="0" smtClean="0">
              <a:latin typeface="Soberana Sans" pitchFamily="50" charset="0"/>
            </a:endParaRPr>
          </a:p>
          <a:p>
            <a:pPr marL="457200" indent="-457200" algn="ctr">
              <a:buNone/>
            </a:pPr>
            <a:r>
              <a:rPr lang="es-MX" sz="2000" dirty="0" smtClean="0"/>
              <a:t> 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251522" y="2746665"/>
            <a:ext cx="2102242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>
              <a:buAutoNum type="arabicPeriod"/>
            </a:pPr>
            <a:r>
              <a:rPr lang="es-MX" sz="2000" dirty="0" smtClean="0">
                <a:latin typeface="Soberana Sans" pitchFamily="50" charset="0"/>
              </a:rPr>
              <a:t>Trámites</a:t>
            </a:r>
          </a:p>
          <a:p>
            <a:pPr marL="457200" indent="-457200" algn="just">
              <a:buAutoNum type="arabicPeriod"/>
            </a:pPr>
            <a:endParaRPr lang="es-MX" sz="2000" dirty="0" smtClean="0">
              <a:latin typeface="Soberana Sans" pitchFamily="50" charset="0"/>
            </a:endParaRPr>
          </a:p>
          <a:p>
            <a:pPr marL="457200" indent="-457200" algn="just">
              <a:buAutoNum type="arabicPeriod"/>
            </a:pPr>
            <a:r>
              <a:rPr lang="es-MX" sz="2000" dirty="0" smtClean="0">
                <a:latin typeface="Soberana Sans" pitchFamily="50" charset="0"/>
              </a:rPr>
              <a:t>Servicios</a:t>
            </a:r>
          </a:p>
          <a:p>
            <a:pPr marL="457200" indent="-457200" algn="just">
              <a:buAutoNum type="arabicPeriod"/>
            </a:pPr>
            <a:endParaRPr lang="es-MX" sz="2000" dirty="0" smtClean="0">
              <a:latin typeface="Soberana Sans" pitchFamily="50" charset="0"/>
            </a:endParaRPr>
          </a:p>
          <a:p>
            <a:pPr marL="457200" indent="-457200" algn="just">
              <a:buAutoNum type="arabicPeriod"/>
            </a:pPr>
            <a:endParaRPr lang="es-MX" sz="2000" dirty="0" smtClean="0">
              <a:latin typeface="Soberana Sans" pitchFamily="50" charset="0"/>
            </a:endParaRPr>
          </a:p>
          <a:p>
            <a:pPr marL="457200" indent="-457200" algn="just">
              <a:buAutoNum type="arabicPeriod"/>
            </a:pPr>
            <a:endParaRPr lang="es-MX" sz="2000" dirty="0" smtClean="0">
              <a:latin typeface="Soberana Sans" pitchFamily="50" charset="0"/>
            </a:endParaRPr>
          </a:p>
          <a:p>
            <a:pPr marL="457200" indent="-457200" algn="just">
              <a:buAutoNum type="arabicPeriod"/>
            </a:pPr>
            <a:endParaRPr lang="es-MX" sz="2000" dirty="0" smtClean="0">
              <a:latin typeface="Soberana Sans" pitchFamily="50" charset="0"/>
            </a:endParaRPr>
          </a:p>
          <a:p>
            <a:pPr marL="457200" indent="-457200" algn="just">
              <a:buAutoNum type="arabicPeriod"/>
            </a:pPr>
            <a:endParaRPr lang="es-MX" sz="2000" dirty="0" smtClean="0">
              <a:latin typeface="Soberana Sans" pitchFamily="50" charset="0"/>
            </a:endParaRPr>
          </a:p>
          <a:p>
            <a:pPr marL="457200" indent="-457200" algn="just">
              <a:buAutoNum type="arabicPeriod"/>
            </a:pPr>
            <a:r>
              <a:rPr lang="es-MX" sz="2000" dirty="0" smtClean="0">
                <a:latin typeface="Soberana Sans" pitchFamily="50" charset="0"/>
              </a:rPr>
              <a:t>Restablecer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9741" t="17813" r="9935" b="68800"/>
          <a:stretch>
            <a:fillRect/>
          </a:stretch>
        </p:blipFill>
        <p:spPr bwMode="auto">
          <a:xfrm>
            <a:off x="2411760" y="2348882"/>
            <a:ext cx="6264696" cy="78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13 Flecha arriba"/>
          <p:cNvSpPr/>
          <p:nvPr/>
        </p:nvSpPr>
        <p:spPr>
          <a:xfrm rot="20152470">
            <a:off x="3048826" y="2968084"/>
            <a:ext cx="288032" cy="360040"/>
          </a:xfrm>
          <a:prstGeom prst="upArrow">
            <a:avLst/>
          </a:prstGeom>
          <a:solidFill>
            <a:srgbClr val="92D050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 l="17187" t="28334" r="27604" b="14999"/>
          <a:stretch>
            <a:fillRect/>
          </a:stretch>
        </p:blipFill>
        <p:spPr bwMode="auto">
          <a:xfrm>
            <a:off x="2500298" y="3286124"/>
            <a:ext cx="564360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15 Flecha arriba"/>
          <p:cNvSpPr/>
          <p:nvPr/>
        </p:nvSpPr>
        <p:spPr>
          <a:xfrm rot="20152470">
            <a:off x="7887370" y="3424384"/>
            <a:ext cx="452908" cy="589334"/>
          </a:xfrm>
          <a:prstGeom prst="upArrow">
            <a:avLst/>
          </a:prstGeom>
          <a:solidFill>
            <a:srgbClr val="92D050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Flecha arriba"/>
          <p:cNvSpPr/>
          <p:nvPr/>
        </p:nvSpPr>
        <p:spPr>
          <a:xfrm rot="3536920">
            <a:off x="2129253" y="4896609"/>
            <a:ext cx="383398" cy="517893"/>
          </a:xfrm>
          <a:prstGeom prst="upArrow">
            <a:avLst/>
          </a:prstGeom>
          <a:solidFill>
            <a:srgbClr val="92D050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1214422"/>
            <a:ext cx="8229600" cy="1143008"/>
          </a:xfrm>
        </p:spPr>
        <p:txBody>
          <a:bodyPr>
            <a:noAutofit/>
          </a:bodyPr>
          <a:lstStyle/>
          <a:p>
            <a:pPr algn="ctr"/>
            <a:r>
              <a:rPr lang="es-MX" sz="2900" b="1" dirty="0" smtClean="0">
                <a:ln w="1905"/>
                <a:solidFill>
                  <a:srgbClr val="0066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Restablecimiento de Contraseña por medio de la </a:t>
            </a:r>
            <a:r>
              <a:rPr lang="es-MX" sz="2900" b="1" dirty="0" err="1" smtClean="0">
                <a:ln w="1905"/>
                <a:solidFill>
                  <a:srgbClr val="0066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e.firma</a:t>
            </a:r>
            <a:r>
              <a:rPr lang="es-MX" sz="2900" b="1" dirty="0" smtClean="0">
                <a:ln w="1905"/>
                <a:solidFill>
                  <a:srgbClr val="0066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(antes firma electrónica)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00100" y="2928934"/>
            <a:ext cx="7411292" cy="2151409"/>
          </a:xfrm>
        </p:spPr>
        <p:txBody>
          <a:bodyPr/>
          <a:lstStyle/>
          <a:p>
            <a:pPr algn="ctr"/>
            <a:r>
              <a:rPr lang="es-MX" dirty="0" smtClean="0"/>
              <a:t>Esta opción aplica para Personas Físicas y Personas Morales.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arcador de texto"/>
          <p:cNvSpPr txBox="1">
            <a:spLocks/>
          </p:cNvSpPr>
          <p:nvPr/>
        </p:nvSpPr>
        <p:spPr>
          <a:xfrm>
            <a:off x="357158" y="642918"/>
            <a:ext cx="4040188" cy="1357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just">
              <a:spcBef>
                <a:spcPct val="20000"/>
              </a:spcBef>
              <a:defRPr/>
            </a:pPr>
            <a:r>
              <a:rPr kumimoji="0" lang="es-MX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berana Sans" pitchFamily="50" charset="0"/>
                <a:ea typeface="+mn-ea"/>
                <a:cs typeface="+mn-cs"/>
              </a:rPr>
              <a:t>1. Al ingresar a la aplicación el sistema te pregunta si cuentas con </a:t>
            </a:r>
            <a:r>
              <a:rPr kumimoji="0" lang="es-MX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berana Sans" pitchFamily="50" charset="0"/>
                <a:ea typeface="+mn-ea"/>
                <a:cs typeface="+mn-cs"/>
              </a:rPr>
              <a:t>e.firma</a:t>
            </a:r>
            <a:r>
              <a:rPr lang="es-MX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.</a:t>
            </a:r>
            <a:endParaRPr lang="es-MX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Soberana Sans" pitchFamily="50" charset="0"/>
            </a:endParaRPr>
          </a:p>
        </p:txBody>
      </p:sp>
      <p:pic>
        <p:nvPicPr>
          <p:cNvPr id="5" name="10 Marcador de contenido"/>
          <p:cNvPicPr>
            <a:picLocks noGrp="1"/>
          </p:cNvPicPr>
          <p:nvPr>
            <p:ph sz="half" idx="4294967295"/>
          </p:nvPr>
        </p:nvPicPr>
        <p:blipFill>
          <a:blip r:embed="rId2"/>
          <a:srcRect l="16633" t="48098" r="57909" b="11957"/>
          <a:stretch>
            <a:fillRect/>
          </a:stretch>
        </p:blipFill>
        <p:spPr bwMode="auto">
          <a:xfrm>
            <a:off x="642910" y="2143116"/>
            <a:ext cx="3491819" cy="342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8 Marcador de texto"/>
          <p:cNvSpPr txBox="1">
            <a:spLocks/>
          </p:cNvSpPr>
          <p:nvPr/>
        </p:nvSpPr>
        <p:spPr>
          <a:xfrm>
            <a:off x="4714876" y="571480"/>
            <a:ext cx="4041775" cy="1285884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s-MX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2. Si la respuesta es Sí, proporciona los archivos .</a:t>
            </a:r>
            <a:r>
              <a:rPr lang="es-MX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cer</a:t>
            </a:r>
            <a:r>
              <a:rPr lang="es-MX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 , .</a:t>
            </a:r>
            <a:r>
              <a:rPr lang="es-MX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key</a:t>
            </a:r>
            <a:r>
              <a:rPr lang="es-MX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 y captura la contraseña de la clave privada.</a:t>
            </a:r>
          </a:p>
        </p:txBody>
      </p:sp>
      <p:pic>
        <p:nvPicPr>
          <p:cNvPr id="7" name="12 Marcador de contenido"/>
          <p:cNvPicPr>
            <a:picLocks noGrp="1"/>
          </p:cNvPicPr>
          <p:nvPr>
            <p:ph sz="quarter" idx="4294967295"/>
          </p:nvPr>
        </p:nvPicPr>
        <p:blipFill>
          <a:blip r:embed="rId3"/>
          <a:srcRect l="16482" t="25815" r="40190" b="10870"/>
          <a:stretch>
            <a:fillRect/>
          </a:stretch>
        </p:blipFill>
        <p:spPr bwMode="auto">
          <a:xfrm>
            <a:off x="4857752" y="1928802"/>
            <a:ext cx="4041775" cy="3691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2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480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ln w="1905"/>
                <a:solidFill>
                  <a:srgbClr val="0066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Restablecimiento de contraseña</a:t>
            </a:r>
            <a:endParaRPr lang="es-MX" b="1" dirty="0">
              <a:ln w="1905"/>
              <a:solidFill>
                <a:srgbClr val="0066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arcador de texto"/>
          <p:cNvSpPr txBox="1">
            <a:spLocks/>
          </p:cNvSpPr>
          <p:nvPr/>
        </p:nvSpPr>
        <p:spPr>
          <a:xfrm>
            <a:off x="285720" y="571480"/>
            <a:ext cx="4040188" cy="928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berana Sans" pitchFamily="50" charset="0"/>
                <a:ea typeface="+mn-ea"/>
                <a:cs typeface="+mn-cs"/>
              </a:rPr>
              <a:t>3. Si los datos son correctos,  captura la nueva contraseña y confirma la contraseña.</a:t>
            </a:r>
            <a:endParaRPr kumimoji="0" lang="es-MX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berana Sans" pitchFamily="50" charset="0"/>
              <a:ea typeface="+mn-ea"/>
              <a:cs typeface="+mn-cs"/>
            </a:endParaRPr>
          </a:p>
        </p:txBody>
      </p:sp>
      <p:pic>
        <p:nvPicPr>
          <p:cNvPr id="5" name="4 Imagen"/>
          <p:cNvPicPr/>
          <p:nvPr/>
        </p:nvPicPr>
        <p:blipFill>
          <a:blip r:embed="rId2"/>
          <a:srcRect l="16140" t="32065" r="33401" b="16576"/>
          <a:stretch>
            <a:fillRect/>
          </a:stretch>
        </p:blipFill>
        <p:spPr bwMode="auto">
          <a:xfrm>
            <a:off x="357158" y="1857364"/>
            <a:ext cx="4071966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1571604" y="2928934"/>
            <a:ext cx="1000132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8 Marcador de texto"/>
          <p:cNvSpPr txBox="1">
            <a:spLocks/>
          </p:cNvSpPr>
          <p:nvPr/>
        </p:nvSpPr>
        <p:spPr>
          <a:xfrm>
            <a:off x="4714876" y="500042"/>
            <a:ext cx="4041775" cy="7112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</a:pPr>
            <a:r>
              <a:rPr lang="es-MX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4. La aplicación confirma que el trámite termino correctamente.</a:t>
            </a:r>
            <a:endParaRPr lang="es-MX" sz="2000" dirty="0">
              <a:solidFill>
                <a:schemeClr val="tx1">
                  <a:lumMod val="75000"/>
                  <a:lumOff val="25000"/>
                </a:schemeClr>
              </a:solidFill>
              <a:latin typeface="Soberana Sans" pitchFamily="50" charset="0"/>
            </a:endParaRPr>
          </a:p>
        </p:txBody>
      </p:sp>
      <p:sp>
        <p:nvSpPr>
          <p:cNvPr id="9" name="2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480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ln w="1905"/>
                <a:solidFill>
                  <a:srgbClr val="0066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Restablecimiento de contraseña</a:t>
            </a:r>
            <a:endParaRPr lang="es-MX" b="1" dirty="0">
              <a:ln w="1905"/>
              <a:solidFill>
                <a:srgbClr val="0066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" name="9 Imagen"/>
          <p:cNvPicPr/>
          <p:nvPr/>
        </p:nvPicPr>
        <p:blipFill>
          <a:blip r:embed="rId3"/>
          <a:srcRect l="16293" t="40217" r="56314" b="21196"/>
          <a:stretch>
            <a:fillRect/>
          </a:stretch>
        </p:blipFill>
        <p:spPr bwMode="auto">
          <a:xfrm>
            <a:off x="5286380" y="1571612"/>
            <a:ext cx="2857520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1214422"/>
            <a:ext cx="8229600" cy="846686"/>
          </a:xfrm>
        </p:spPr>
        <p:txBody>
          <a:bodyPr>
            <a:noAutofit/>
          </a:bodyPr>
          <a:lstStyle/>
          <a:p>
            <a:pPr algn="ctr"/>
            <a:r>
              <a:rPr lang="es-MX" sz="2900" b="1" dirty="0" smtClean="0">
                <a:ln w="1905"/>
                <a:solidFill>
                  <a:srgbClr val="0066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Restablecimiento de Contraseña por medio del Correo Electrónico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00100" y="2928934"/>
            <a:ext cx="7411292" cy="2151409"/>
          </a:xfrm>
        </p:spPr>
        <p:txBody>
          <a:bodyPr/>
          <a:lstStyle/>
          <a:p>
            <a:pPr algn="ctr"/>
            <a:r>
              <a:rPr lang="es-MX" dirty="0" smtClean="0"/>
              <a:t>Esta opción aplica únicamente para Personas Físicas.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arcador de texto"/>
          <p:cNvSpPr txBox="1">
            <a:spLocks/>
          </p:cNvSpPr>
          <p:nvPr/>
        </p:nvSpPr>
        <p:spPr>
          <a:xfrm>
            <a:off x="357158" y="642918"/>
            <a:ext cx="4040188" cy="1285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just">
              <a:spcBef>
                <a:spcPct val="20000"/>
              </a:spcBef>
              <a:defRPr/>
            </a:pPr>
            <a:r>
              <a:rPr kumimoji="0" lang="es-MX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berana Sans" pitchFamily="50" charset="0"/>
                <a:ea typeface="+mn-ea"/>
                <a:cs typeface="+mn-cs"/>
              </a:rPr>
              <a:t>1. Al ingresar a la aplicación el sistema te pregunta si cuentas con </a:t>
            </a:r>
            <a:r>
              <a:rPr kumimoji="0" lang="es-MX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berana Sans" pitchFamily="50" charset="0"/>
                <a:ea typeface="+mn-ea"/>
                <a:cs typeface="+mn-cs"/>
              </a:rPr>
              <a:t>e.firma</a:t>
            </a:r>
            <a:r>
              <a:rPr kumimoji="0" lang="es-MX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oberana Sans" pitchFamily="50" charset="0"/>
                <a:ea typeface="+mn-ea"/>
                <a:cs typeface="+mn-cs"/>
              </a:rPr>
              <a:t>.</a:t>
            </a:r>
            <a:endParaRPr lang="es-MX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Soberana Sans" pitchFamily="50" charset="0"/>
            </a:endParaRPr>
          </a:p>
        </p:txBody>
      </p:sp>
      <p:pic>
        <p:nvPicPr>
          <p:cNvPr id="5" name="10 Marcador de contenido"/>
          <p:cNvPicPr>
            <a:picLocks noGrp="1"/>
          </p:cNvPicPr>
          <p:nvPr>
            <p:ph sz="half" idx="4294967295"/>
          </p:nvPr>
        </p:nvPicPr>
        <p:blipFill>
          <a:blip r:embed="rId2"/>
          <a:srcRect l="16633" t="48098" r="57909" b="11957"/>
          <a:stretch>
            <a:fillRect/>
          </a:stretch>
        </p:blipFill>
        <p:spPr bwMode="auto">
          <a:xfrm>
            <a:off x="642910" y="2143116"/>
            <a:ext cx="3491819" cy="342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8 Marcador de texto"/>
          <p:cNvSpPr txBox="1">
            <a:spLocks/>
          </p:cNvSpPr>
          <p:nvPr/>
        </p:nvSpPr>
        <p:spPr>
          <a:xfrm>
            <a:off x="4714876" y="571480"/>
            <a:ext cx="4041775" cy="1285884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just">
              <a:lnSpc>
                <a:spcPct val="80000"/>
              </a:lnSpc>
              <a:spcBef>
                <a:spcPct val="20000"/>
              </a:spcBef>
            </a:pPr>
            <a:r>
              <a:rPr lang="es-MX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rPr>
              <a:t>2. </a:t>
            </a:r>
            <a:r>
              <a:rPr lang="es-MX" sz="2000" dirty="0" smtClean="0">
                <a:latin typeface="Soberana Sans" pitchFamily="50" charset="0"/>
              </a:rPr>
              <a:t>Si la respuesta es No, proporciona el R.F.C.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endParaRPr lang="es-MX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Soberana Sans" pitchFamily="50" charset="0"/>
            </a:endParaRPr>
          </a:p>
        </p:txBody>
      </p:sp>
      <p:sp>
        <p:nvSpPr>
          <p:cNvPr id="8" name="2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480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ln w="1905"/>
                <a:solidFill>
                  <a:srgbClr val="0066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Restablecimiento de contraseña</a:t>
            </a:r>
            <a:endParaRPr lang="es-MX" b="1" dirty="0">
              <a:ln w="1905"/>
              <a:solidFill>
                <a:srgbClr val="0066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" name="9 Imagen"/>
          <p:cNvPicPr/>
          <p:nvPr/>
        </p:nvPicPr>
        <p:blipFill>
          <a:blip r:embed="rId3"/>
          <a:srcRect l="15275" t="25000" r="46470" b="8967"/>
          <a:stretch>
            <a:fillRect/>
          </a:stretch>
        </p:blipFill>
        <p:spPr bwMode="auto">
          <a:xfrm>
            <a:off x="4786314" y="1571612"/>
            <a:ext cx="350046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arcador de texto"/>
          <p:cNvSpPr txBox="1">
            <a:spLocks/>
          </p:cNvSpPr>
          <p:nvPr/>
        </p:nvSpPr>
        <p:spPr>
          <a:xfrm>
            <a:off x="285720" y="571480"/>
            <a:ext cx="4214842" cy="1928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just"/>
            <a:r>
              <a:rPr lang="es-MX" sz="2000" dirty="0" smtClean="0">
                <a:latin typeface="Soberana Sans" pitchFamily="50" charset="0"/>
              </a:rPr>
              <a:t>3. La aplicación mostrara el (los) correo (s) electrónico (s) registrados en el SAT. </a:t>
            </a:r>
          </a:p>
          <a:p>
            <a:pPr lvl="0" algn="just"/>
            <a:r>
              <a:rPr lang="es-MX" sz="2000" dirty="0" smtClean="0">
                <a:latin typeface="Soberana Sans" pitchFamily="50" charset="0"/>
              </a:rPr>
              <a:t>Selecciona el correo con el cual se desea recibir el mensaje para continuar con el trámite.</a:t>
            </a:r>
            <a:endParaRPr lang="es-MX" sz="2000" dirty="0">
              <a:latin typeface="Soberana Sans" pitchFamily="50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571604" y="2500306"/>
            <a:ext cx="857256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8 Marcador de texto"/>
          <p:cNvSpPr txBox="1">
            <a:spLocks/>
          </p:cNvSpPr>
          <p:nvPr/>
        </p:nvSpPr>
        <p:spPr>
          <a:xfrm>
            <a:off x="4714876" y="571480"/>
            <a:ext cx="4041775" cy="178595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just"/>
            <a:r>
              <a:rPr lang="es-MX" sz="2000" dirty="0" smtClean="0">
                <a:latin typeface="Soberana Sans" pitchFamily="50" charset="0"/>
              </a:rPr>
              <a:t>4. Se muestra el siguiente mensaje, indicando consultes tu correo electrónico.</a:t>
            </a:r>
            <a:endParaRPr lang="es-MX" sz="2000" dirty="0">
              <a:latin typeface="Soberana Sans" pitchFamily="50" charset="0"/>
            </a:endParaRPr>
          </a:p>
        </p:txBody>
      </p:sp>
      <p:sp>
        <p:nvSpPr>
          <p:cNvPr id="9" name="2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480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ln w="1905"/>
                <a:solidFill>
                  <a:srgbClr val="0066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Restablecimiento de contraseña</a:t>
            </a:r>
            <a:endParaRPr lang="es-MX" b="1" dirty="0">
              <a:ln w="1905"/>
              <a:solidFill>
                <a:srgbClr val="0066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" name="9 Imagen"/>
          <p:cNvPicPr/>
          <p:nvPr/>
        </p:nvPicPr>
        <p:blipFill>
          <a:blip r:embed="rId2"/>
          <a:srcRect l="16309" t="40489" r="30686" b="10326"/>
          <a:stretch>
            <a:fillRect/>
          </a:stretch>
        </p:blipFill>
        <p:spPr bwMode="auto">
          <a:xfrm>
            <a:off x="142844" y="2643182"/>
            <a:ext cx="442915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12 Imagen"/>
          <p:cNvPicPr/>
          <p:nvPr/>
        </p:nvPicPr>
        <p:blipFill>
          <a:blip r:embed="rId3"/>
          <a:srcRect l="16293" t="38044" r="45451" b="29891"/>
          <a:stretch>
            <a:fillRect/>
          </a:stretch>
        </p:blipFill>
        <p:spPr bwMode="auto">
          <a:xfrm>
            <a:off x="4929190" y="2571744"/>
            <a:ext cx="3930988" cy="199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arcador de texto"/>
          <p:cNvSpPr txBox="1">
            <a:spLocks/>
          </p:cNvSpPr>
          <p:nvPr/>
        </p:nvSpPr>
        <p:spPr>
          <a:xfrm>
            <a:off x="285720" y="571480"/>
            <a:ext cx="4214842" cy="1928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just"/>
            <a:r>
              <a:rPr lang="es-MX" sz="2000" dirty="0" smtClean="0">
                <a:latin typeface="Soberana Sans" pitchFamily="50" charset="0"/>
              </a:rPr>
              <a:t>5. Vía correo electrónico el sistema envía el mensaje </a:t>
            </a:r>
            <a:r>
              <a:rPr lang="es-MX" sz="2000" i="1" dirty="0" smtClean="0">
                <a:latin typeface="Soberana Sans" pitchFamily="50" charset="0"/>
              </a:rPr>
              <a:t>«Para restablecer tu contraseña da clic </a:t>
            </a:r>
            <a:r>
              <a:rPr lang="es-MX" sz="2000" b="1" i="1" dirty="0" smtClean="0">
                <a:latin typeface="Soberana Sans" pitchFamily="50" charset="0"/>
              </a:rPr>
              <a:t>aquí</a:t>
            </a:r>
            <a:r>
              <a:rPr lang="es-MX" sz="2000" i="1" dirty="0" smtClean="0">
                <a:latin typeface="Soberana Sans" pitchFamily="50" charset="0"/>
              </a:rPr>
              <a:t>».</a:t>
            </a:r>
          </a:p>
          <a:p>
            <a:pPr lvl="0" algn="just"/>
            <a:r>
              <a:rPr lang="es-MX" sz="2000" dirty="0" smtClean="0">
                <a:latin typeface="Soberana Sans" pitchFamily="50" charset="0"/>
              </a:rPr>
              <a:t>Ingresa a la liga.</a:t>
            </a:r>
            <a:endParaRPr lang="es-MX" sz="2000" dirty="0">
              <a:latin typeface="Soberana Sans" pitchFamily="50" charset="0"/>
            </a:endParaRPr>
          </a:p>
        </p:txBody>
      </p:sp>
      <p:sp>
        <p:nvSpPr>
          <p:cNvPr id="7" name="8 Marcador de texto"/>
          <p:cNvSpPr txBox="1">
            <a:spLocks/>
          </p:cNvSpPr>
          <p:nvPr/>
        </p:nvSpPr>
        <p:spPr>
          <a:xfrm>
            <a:off x="4714876" y="571480"/>
            <a:ext cx="4041775" cy="107157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just"/>
            <a:r>
              <a:rPr lang="es-MX" sz="2000" dirty="0" smtClean="0">
                <a:latin typeface="Soberana Sans" pitchFamily="50" charset="0"/>
              </a:rPr>
              <a:t>6. Una vez abierta la liga, captura nuevamente el R.F.C.</a:t>
            </a:r>
          </a:p>
        </p:txBody>
      </p:sp>
      <p:sp>
        <p:nvSpPr>
          <p:cNvPr id="9" name="2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480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ln w="1905"/>
                <a:solidFill>
                  <a:srgbClr val="0066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Restablecimiento de contraseña</a:t>
            </a:r>
            <a:endParaRPr lang="es-MX" b="1" dirty="0">
              <a:ln w="1905"/>
              <a:solidFill>
                <a:srgbClr val="0066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4" name="13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357430"/>
            <a:ext cx="414340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4 Rectángulo"/>
          <p:cNvSpPr/>
          <p:nvPr/>
        </p:nvSpPr>
        <p:spPr>
          <a:xfrm>
            <a:off x="857224" y="3357562"/>
            <a:ext cx="785818" cy="1428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6" name="15 Imagen"/>
          <p:cNvPicPr/>
          <p:nvPr/>
        </p:nvPicPr>
        <p:blipFill>
          <a:blip r:embed="rId3"/>
          <a:srcRect l="15275" t="33696" r="48167" b="19293"/>
          <a:stretch>
            <a:fillRect/>
          </a:stretch>
        </p:blipFill>
        <p:spPr bwMode="auto">
          <a:xfrm>
            <a:off x="4857752" y="2000240"/>
            <a:ext cx="3214710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287</Words>
  <Application>Microsoft Office PowerPoint</Application>
  <PresentationFormat>Presentación en pantalla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Restablecimiento de Contraseña</vt:lpstr>
      <vt:lpstr>Restablecimiento de contraseña</vt:lpstr>
      <vt:lpstr>Restablecimiento de Contraseña por medio de la e.firma (antes firma electrónica)</vt:lpstr>
      <vt:lpstr>Restablecimiento de contraseña</vt:lpstr>
      <vt:lpstr>Restablecimiento de contraseña</vt:lpstr>
      <vt:lpstr>Restablecimiento de Contraseña por medio del Correo Electrónico</vt:lpstr>
      <vt:lpstr>Restablecimiento de contraseña</vt:lpstr>
      <vt:lpstr>Restablecimiento de contraseña</vt:lpstr>
      <vt:lpstr>Restablecimiento de contraseña</vt:lpstr>
      <vt:lpstr>Restablecimiento de contraseña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María Isabel Vázquez Vázquez</dc:creator>
  <cp:lastModifiedBy>Isabel Magali Cortes Trejo</cp:lastModifiedBy>
  <cp:revision>23</cp:revision>
  <dcterms:created xsi:type="dcterms:W3CDTF">2015-02-16T19:32:04Z</dcterms:created>
  <dcterms:modified xsi:type="dcterms:W3CDTF">2016-02-26T18:51:19Z</dcterms:modified>
</cp:coreProperties>
</file>