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70" r:id="rId3"/>
    <p:sldId id="259" r:id="rId4"/>
    <p:sldId id="267" r:id="rId5"/>
    <p:sldId id="269" r:id="rId6"/>
    <p:sldId id="271" r:id="rId7"/>
    <p:sldId id="273" r:id="rId8"/>
    <p:sldId id="274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96C-9A58-4028-AC8A-14ACA8BE63A0}" type="doc">
      <dgm:prSet loTypeId="urn:microsoft.com/office/officeart/2005/8/layout/radial4" loCatId="relationship" qsTypeId="urn:microsoft.com/office/officeart/2005/8/quickstyle/simple1#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60C9A1A-7B5D-430E-A1DC-5F678915732F}">
      <dgm:prSet custT="1"/>
      <dgm:spPr/>
      <dgm:t>
        <a:bodyPr/>
        <a:lstStyle/>
        <a:p>
          <a:pPr rtl="0">
            <a:spcBef>
              <a:spcPts val="600"/>
            </a:spcBef>
            <a:spcAft>
              <a:spcPts val="600"/>
            </a:spcAft>
          </a:pPr>
          <a:r>
            <a:rPr lang="en-US" sz="2400"/>
            <a:t>Testing</a:t>
          </a:r>
        </a:p>
        <a:p>
          <a:pPr rtl="0">
            <a:spcBef>
              <a:spcPts val="600"/>
            </a:spcBef>
            <a:spcAft>
              <a:spcPts val="600"/>
            </a:spcAft>
          </a:pPr>
          <a:r>
            <a:rPr lang="en-US" sz="2400"/>
            <a:t>for differences</a:t>
          </a:r>
          <a:endParaRPr lang="en-US" sz="2400" dirty="0"/>
        </a:p>
      </dgm:t>
    </dgm:pt>
    <dgm:pt modelId="{765DF7AD-78A7-4464-96E2-BC18630ECB3A}" type="parTrans" cxnId="{5D3CAF77-0CFB-447D-9071-7FB8E7EB44D5}">
      <dgm:prSet/>
      <dgm:spPr/>
      <dgm:t>
        <a:bodyPr/>
        <a:lstStyle/>
        <a:p>
          <a:endParaRPr lang="en-US"/>
        </a:p>
      </dgm:t>
    </dgm:pt>
    <dgm:pt modelId="{2727DD83-1CC4-4C72-8C30-7079E16EF698}" type="sibTrans" cxnId="{5D3CAF77-0CFB-447D-9071-7FB8E7EB44D5}">
      <dgm:prSet/>
      <dgm:spPr/>
      <dgm:t>
        <a:bodyPr/>
        <a:lstStyle/>
        <a:p>
          <a:endParaRPr lang="en-US"/>
        </a:p>
      </dgm:t>
    </dgm:pt>
    <dgm:pt modelId="{9D8741EA-C1C4-4D92-BEF5-220CD05DD7BB}">
      <dgm:prSet/>
      <dgm:spPr/>
      <dgm:t>
        <a:bodyPr/>
        <a:lstStyle/>
        <a:p>
          <a:pPr rtl="0"/>
          <a:r>
            <a:rPr lang="en-US"/>
            <a:t>Chi-square</a:t>
          </a:r>
        </a:p>
        <a:p>
          <a:pPr rtl="0"/>
          <a:r>
            <a:rPr lang="en-US" b="0" i="1">
              <a:latin typeface="Times New Roman" pitchFamily="18" charset="0"/>
              <a:cs typeface="Times New Roman" pitchFamily="18" charset="0"/>
            </a:rPr>
            <a:t>χ</a:t>
          </a:r>
          <a:r>
            <a:rPr lang="en-US" baseline="30000"/>
            <a:t>2</a:t>
          </a:r>
          <a:endParaRPr lang="en-US" baseline="30000" dirty="0"/>
        </a:p>
      </dgm:t>
    </dgm:pt>
    <dgm:pt modelId="{49CD7173-B475-414E-9A20-3B2EB51CC293}" type="parTrans" cxnId="{DFFB7DC1-2D79-4364-9260-7808C3F0DBDD}">
      <dgm:prSet/>
      <dgm:spPr/>
      <dgm:t>
        <a:bodyPr/>
        <a:lstStyle/>
        <a:p>
          <a:endParaRPr lang="en-US"/>
        </a:p>
      </dgm:t>
    </dgm:pt>
    <dgm:pt modelId="{20603F16-AB70-45C6-AFD3-3B58365A584E}" type="sibTrans" cxnId="{DFFB7DC1-2D79-4364-9260-7808C3F0DBDD}">
      <dgm:prSet/>
      <dgm:spPr/>
      <dgm:t>
        <a:bodyPr/>
        <a:lstStyle/>
        <a:p>
          <a:endParaRPr lang="en-US"/>
        </a:p>
      </dgm:t>
    </dgm:pt>
    <dgm:pt modelId="{F52668BB-130A-458C-8995-2D79D88D2BA5}">
      <dgm:prSet/>
      <dgm:spPr/>
      <dgm:t>
        <a:bodyPr/>
        <a:lstStyle/>
        <a:p>
          <a:pPr rtl="0"/>
          <a:r>
            <a:rPr lang="en-US" i="1"/>
            <a:t>t</a:t>
          </a:r>
          <a:r>
            <a:rPr lang="en-US"/>
            <a:t>-test</a:t>
          </a:r>
        </a:p>
        <a:p>
          <a:pPr rtl="0"/>
          <a:r>
            <a:rPr lang="en-US" i="1">
              <a:latin typeface="Times New Roman" pitchFamily="18" charset="0"/>
              <a:cs typeface="Times New Roman" pitchFamily="18" charset="0"/>
            </a:rPr>
            <a:t>t</a:t>
          </a:r>
          <a:endParaRPr lang="en-US" i="1" dirty="0">
            <a:latin typeface="Times New Roman" pitchFamily="18" charset="0"/>
            <a:cs typeface="Times New Roman" pitchFamily="18" charset="0"/>
          </a:endParaRPr>
        </a:p>
      </dgm:t>
    </dgm:pt>
    <dgm:pt modelId="{A4D4C2CC-E538-4E20-B5B4-09CEEABB96F6}" type="parTrans" cxnId="{D7C4183A-CE4E-47B9-853A-F838695ABDC8}">
      <dgm:prSet/>
      <dgm:spPr/>
      <dgm:t>
        <a:bodyPr/>
        <a:lstStyle/>
        <a:p>
          <a:endParaRPr lang="en-US"/>
        </a:p>
      </dgm:t>
    </dgm:pt>
    <dgm:pt modelId="{BE904CBF-3593-477B-819C-2D909513AF8D}" type="sibTrans" cxnId="{D7C4183A-CE4E-47B9-853A-F838695ABDC8}">
      <dgm:prSet/>
      <dgm:spPr/>
      <dgm:t>
        <a:bodyPr/>
        <a:lstStyle/>
        <a:p>
          <a:endParaRPr lang="en-US"/>
        </a:p>
      </dgm:t>
    </dgm:pt>
    <dgm:pt modelId="{CE4FE855-E396-47E5-B5E7-2578D40E3581}">
      <dgm:prSet/>
      <dgm:spPr/>
      <dgm:t>
        <a:bodyPr/>
        <a:lstStyle/>
        <a:p>
          <a:pPr rtl="0"/>
          <a:r>
            <a:rPr lang="en-US"/>
            <a:t>ANOVA</a:t>
          </a:r>
        </a:p>
        <a:p>
          <a:pPr rtl="0"/>
          <a:r>
            <a:rPr lang="en-US" i="1">
              <a:latin typeface="Times New Roman" pitchFamily="18" charset="0"/>
              <a:cs typeface="Times New Roman" pitchFamily="18" charset="0"/>
            </a:rPr>
            <a:t>F</a:t>
          </a:r>
          <a:endParaRPr lang="en-US" i="1" dirty="0">
            <a:latin typeface="Times New Roman" pitchFamily="18" charset="0"/>
            <a:cs typeface="Times New Roman" pitchFamily="18" charset="0"/>
          </a:endParaRPr>
        </a:p>
      </dgm:t>
    </dgm:pt>
    <dgm:pt modelId="{8867D8F6-CD33-4858-A784-3B1AE9F8A9D3}" type="parTrans" cxnId="{8B23BF5A-138B-4489-99BD-81ACAB90FE26}">
      <dgm:prSet/>
      <dgm:spPr/>
      <dgm:t>
        <a:bodyPr/>
        <a:lstStyle/>
        <a:p>
          <a:endParaRPr lang="en-US"/>
        </a:p>
      </dgm:t>
    </dgm:pt>
    <dgm:pt modelId="{797AF5B3-357D-4A22-956B-778562F835B7}" type="sibTrans" cxnId="{8B23BF5A-138B-4489-99BD-81ACAB90FE26}">
      <dgm:prSet/>
      <dgm:spPr/>
      <dgm:t>
        <a:bodyPr/>
        <a:lstStyle/>
        <a:p>
          <a:endParaRPr lang="en-US"/>
        </a:p>
      </dgm:t>
    </dgm:pt>
    <dgm:pt modelId="{F45755CC-A086-4C4E-ADE7-7800BC89212E}" type="pres">
      <dgm:prSet presAssocID="{EB94096C-9A58-4028-AC8A-14ACA8BE63A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157123-ED20-4752-85C4-2045FA463AC1}" type="pres">
      <dgm:prSet presAssocID="{860C9A1A-7B5D-430E-A1DC-5F678915732F}" presName="centerShape" presStyleLbl="node0" presStyleIdx="0" presStyleCnt="1" custScaleX="107375" custLinFactNeighborX="-626" custLinFactNeighborY="-474"/>
      <dgm:spPr/>
    </dgm:pt>
    <dgm:pt modelId="{BF90E6BE-DE3C-4E12-9087-FE35A4BA74F0}" type="pres">
      <dgm:prSet presAssocID="{49CD7173-B475-414E-9A20-3B2EB51CC293}" presName="parTrans" presStyleLbl="bgSibTrans2D1" presStyleIdx="0" presStyleCnt="3"/>
      <dgm:spPr/>
    </dgm:pt>
    <dgm:pt modelId="{011BD9BF-960E-4BFD-A086-3E7834D6825C}" type="pres">
      <dgm:prSet presAssocID="{9D8741EA-C1C4-4D92-BEF5-220CD05DD7BB}" presName="node" presStyleLbl="node1" presStyleIdx="0" presStyleCnt="3">
        <dgm:presLayoutVars>
          <dgm:bulletEnabled val="1"/>
        </dgm:presLayoutVars>
      </dgm:prSet>
      <dgm:spPr/>
    </dgm:pt>
    <dgm:pt modelId="{0ED2AE5A-E29C-49BB-BDA9-5BD34ED81528}" type="pres">
      <dgm:prSet presAssocID="{A4D4C2CC-E538-4E20-B5B4-09CEEABB96F6}" presName="parTrans" presStyleLbl="bgSibTrans2D1" presStyleIdx="1" presStyleCnt="3"/>
      <dgm:spPr/>
    </dgm:pt>
    <dgm:pt modelId="{FA4A75E6-DFC8-492C-B518-DC201E2137FC}" type="pres">
      <dgm:prSet presAssocID="{F52668BB-130A-458C-8995-2D79D88D2BA5}" presName="node" presStyleLbl="node1" presStyleIdx="1" presStyleCnt="3">
        <dgm:presLayoutVars>
          <dgm:bulletEnabled val="1"/>
        </dgm:presLayoutVars>
      </dgm:prSet>
      <dgm:spPr/>
    </dgm:pt>
    <dgm:pt modelId="{0D31EA8F-06C1-40A3-B2C8-7A3A8686C0F6}" type="pres">
      <dgm:prSet presAssocID="{8867D8F6-CD33-4858-A784-3B1AE9F8A9D3}" presName="parTrans" presStyleLbl="bgSibTrans2D1" presStyleIdx="2" presStyleCnt="3"/>
      <dgm:spPr/>
    </dgm:pt>
    <dgm:pt modelId="{5D4ABAE5-BB24-4C25-8E0D-B2B3113C0B5F}" type="pres">
      <dgm:prSet presAssocID="{CE4FE855-E396-47E5-B5E7-2578D40E3581}" presName="node" presStyleLbl="node1" presStyleIdx="2" presStyleCnt="3">
        <dgm:presLayoutVars>
          <dgm:bulletEnabled val="1"/>
        </dgm:presLayoutVars>
      </dgm:prSet>
      <dgm:spPr/>
    </dgm:pt>
  </dgm:ptLst>
  <dgm:cxnLst>
    <dgm:cxn modelId="{35A56907-1F83-4142-959C-C08B54297EB6}" type="presOf" srcId="{49CD7173-B475-414E-9A20-3B2EB51CC293}" destId="{BF90E6BE-DE3C-4E12-9087-FE35A4BA74F0}" srcOrd="0" destOrd="0" presId="urn:microsoft.com/office/officeart/2005/8/layout/radial4"/>
    <dgm:cxn modelId="{D7C4183A-CE4E-47B9-853A-F838695ABDC8}" srcId="{860C9A1A-7B5D-430E-A1DC-5F678915732F}" destId="{F52668BB-130A-458C-8995-2D79D88D2BA5}" srcOrd="1" destOrd="0" parTransId="{A4D4C2CC-E538-4E20-B5B4-09CEEABB96F6}" sibTransId="{BE904CBF-3593-477B-819C-2D909513AF8D}"/>
    <dgm:cxn modelId="{76D9624E-51B1-4E8F-A702-C8D830647210}" type="presOf" srcId="{860C9A1A-7B5D-430E-A1DC-5F678915732F}" destId="{13157123-ED20-4752-85C4-2045FA463AC1}" srcOrd="0" destOrd="0" presId="urn:microsoft.com/office/officeart/2005/8/layout/radial4"/>
    <dgm:cxn modelId="{8B23BF5A-138B-4489-99BD-81ACAB90FE26}" srcId="{860C9A1A-7B5D-430E-A1DC-5F678915732F}" destId="{CE4FE855-E396-47E5-B5E7-2578D40E3581}" srcOrd="2" destOrd="0" parTransId="{8867D8F6-CD33-4858-A784-3B1AE9F8A9D3}" sibTransId="{797AF5B3-357D-4A22-956B-778562F835B7}"/>
    <dgm:cxn modelId="{AD104360-ED59-4913-A657-44E7A804CF49}" type="presOf" srcId="{F52668BB-130A-458C-8995-2D79D88D2BA5}" destId="{FA4A75E6-DFC8-492C-B518-DC201E2137FC}" srcOrd="0" destOrd="0" presId="urn:microsoft.com/office/officeart/2005/8/layout/radial4"/>
    <dgm:cxn modelId="{5D3CAF77-0CFB-447D-9071-7FB8E7EB44D5}" srcId="{EB94096C-9A58-4028-AC8A-14ACA8BE63A0}" destId="{860C9A1A-7B5D-430E-A1DC-5F678915732F}" srcOrd="0" destOrd="0" parTransId="{765DF7AD-78A7-4464-96E2-BC18630ECB3A}" sibTransId="{2727DD83-1CC4-4C72-8C30-7079E16EF698}"/>
    <dgm:cxn modelId="{6922917F-2712-458C-8659-A3A78F7E12CA}" type="presOf" srcId="{A4D4C2CC-E538-4E20-B5B4-09CEEABB96F6}" destId="{0ED2AE5A-E29C-49BB-BDA9-5BD34ED81528}" srcOrd="0" destOrd="0" presId="urn:microsoft.com/office/officeart/2005/8/layout/radial4"/>
    <dgm:cxn modelId="{BD718E95-38FB-41B9-BC3E-FE927082CC40}" type="presOf" srcId="{CE4FE855-E396-47E5-B5E7-2578D40E3581}" destId="{5D4ABAE5-BB24-4C25-8E0D-B2B3113C0B5F}" srcOrd="0" destOrd="0" presId="urn:microsoft.com/office/officeart/2005/8/layout/radial4"/>
    <dgm:cxn modelId="{53FA59C0-F4DD-45F7-A337-7622247B1F4F}" type="presOf" srcId="{EB94096C-9A58-4028-AC8A-14ACA8BE63A0}" destId="{F45755CC-A086-4C4E-ADE7-7800BC89212E}" srcOrd="0" destOrd="0" presId="urn:microsoft.com/office/officeart/2005/8/layout/radial4"/>
    <dgm:cxn modelId="{DFFB7DC1-2D79-4364-9260-7808C3F0DBDD}" srcId="{860C9A1A-7B5D-430E-A1DC-5F678915732F}" destId="{9D8741EA-C1C4-4D92-BEF5-220CD05DD7BB}" srcOrd="0" destOrd="0" parTransId="{49CD7173-B475-414E-9A20-3B2EB51CC293}" sibTransId="{20603F16-AB70-45C6-AFD3-3B58365A584E}"/>
    <dgm:cxn modelId="{3EC430D1-6059-408A-883B-F7862F5D903B}" type="presOf" srcId="{8867D8F6-CD33-4858-A784-3B1AE9F8A9D3}" destId="{0D31EA8F-06C1-40A3-B2C8-7A3A8686C0F6}" srcOrd="0" destOrd="0" presId="urn:microsoft.com/office/officeart/2005/8/layout/radial4"/>
    <dgm:cxn modelId="{6B0C53E6-B4F2-42F1-BB09-0F5962D621D4}" type="presOf" srcId="{9D8741EA-C1C4-4D92-BEF5-220CD05DD7BB}" destId="{011BD9BF-960E-4BFD-A086-3E7834D6825C}" srcOrd="0" destOrd="0" presId="urn:microsoft.com/office/officeart/2005/8/layout/radial4"/>
    <dgm:cxn modelId="{18AE1624-4F19-4194-B19F-F9D3DD3DCED8}" type="presParOf" srcId="{F45755CC-A086-4C4E-ADE7-7800BC89212E}" destId="{13157123-ED20-4752-85C4-2045FA463AC1}" srcOrd="0" destOrd="0" presId="urn:microsoft.com/office/officeart/2005/8/layout/radial4"/>
    <dgm:cxn modelId="{608FC1D7-E761-4DD0-835F-71A4AAF97AE5}" type="presParOf" srcId="{F45755CC-A086-4C4E-ADE7-7800BC89212E}" destId="{BF90E6BE-DE3C-4E12-9087-FE35A4BA74F0}" srcOrd="1" destOrd="0" presId="urn:microsoft.com/office/officeart/2005/8/layout/radial4"/>
    <dgm:cxn modelId="{6C2FBB83-41B2-47D1-924B-65685079E996}" type="presParOf" srcId="{F45755CC-A086-4C4E-ADE7-7800BC89212E}" destId="{011BD9BF-960E-4BFD-A086-3E7834D6825C}" srcOrd="2" destOrd="0" presId="urn:microsoft.com/office/officeart/2005/8/layout/radial4"/>
    <dgm:cxn modelId="{B6D4E47E-343D-4AD6-8A3D-07D15CADFE68}" type="presParOf" srcId="{F45755CC-A086-4C4E-ADE7-7800BC89212E}" destId="{0ED2AE5A-E29C-49BB-BDA9-5BD34ED81528}" srcOrd="3" destOrd="0" presId="urn:microsoft.com/office/officeart/2005/8/layout/radial4"/>
    <dgm:cxn modelId="{E919C11C-794E-4E63-8C72-E5AE1A1DB2A5}" type="presParOf" srcId="{F45755CC-A086-4C4E-ADE7-7800BC89212E}" destId="{FA4A75E6-DFC8-492C-B518-DC201E2137FC}" srcOrd="4" destOrd="0" presId="urn:microsoft.com/office/officeart/2005/8/layout/radial4"/>
    <dgm:cxn modelId="{902F2CDE-37DB-4C91-B914-FE04F4E4236C}" type="presParOf" srcId="{F45755CC-A086-4C4E-ADE7-7800BC89212E}" destId="{0D31EA8F-06C1-40A3-B2C8-7A3A8686C0F6}" srcOrd="5" destOrd="0" presId="urn:microsoft.com/office/officeart/2005/8/layout/radial4"/>
    <dgm:cxn modelId="{3C572263-12F5-4984-BC62-E3E387ECD74A}" type="presParOf" srcId="{F45755CC-A086-4C4E-ADE7-7800BC89212E}" destId="{5D4ABAE5-BB24-4C25-8E0D-B2B3113C0B5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57123-ED20-4752-85C4-2045FA463AC1}">
      <dsp:nvSpPr>
        <dsp:cNvPr id="0" name=""/>
        <dsp:cNvSpPr/>
      </dsp:nvSpPr>
      <dsp:spPr>
        <a:xfrm>
          <a:off x="2925285" y="2337246"/>
          <a:ext cx="2126634" cy="19805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400" kern="1200"/>
            <a:t>Testing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400" kern="1200"/>
            <a:t>for differences</a:t>
          </a:r>
          <a:endParaRPr lang="en-US" sz="2400" kern="1200" dirty="0"/>
        </a:p>
      </dsp:txBody>
      <dsp:txXfrm>
        <a:off x="3236723" y="2627293"/>
        <a:ext cx="1503758" cy="1400473"/>
      </dsp:txXfrm>
    </dsp:sp>
    <dsp:sp modelId="{BF90E6BE-DE3C-4E12-9087-FE35A4BA74F0}">
      <dsp:nvSpPr>
        <dsp:cNvPr id="0" name=""/>
        <dsp:cNvSpPr/>
      </dsp:nvSpPr>
      <dsp:spPr>
        <a:xfrm rot="12897959">
          <a:off x="1762829" y="1991097"/>
          <a:ext cx="1436626" cy="56446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BD9BF-960E-4BFD-A086-3E7834D6825C}">
      <dsp:nvSpPr>
        <dsp:cNvPr id="0" name=""/>
        <dsp:cNvSpPr/>
      </dsp:nvSpPr>
      <dsp:spPr>
        <a:xfrm>
          <a:off x="951721" y="1109054"/>
          <a:ext cx="1881538" cy="15052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Chi-square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1" kern="1200">
              <a:latin typeface="Times New Roman" pitchFamily="18" charset="0"/>
              <a:cs typeface="Times New Roman" pitchFamily="18" charset="0"/>
            </a:rPr>
            <a:t>χ</a:t>
          </a:r>
          <a:r>
            <a:rPr lang="en-US" sz="3100" kern="1200" baseline="30000"/>
            <a:t>2</a:t>
          </a:r>
          <a:endParaRPr lang="en-US" sz="3100" kern="1200" baseline="30000" dirty="0"/>
        </a:p>
      </dsp:txBody>
      <dsp:txXfrm>
        <a:off x="995808" y="1153141"/>
        <a:ext cx="1793364" cy="1417057"/>
      </dsp:txXfrm>
    </dsp:sp>
    <dsp:sp modelId="{0ED2AE5A-E29C-49BB-BDA9-5BD34ED81528}">
      <dsp:nvSpPr>
        <dsp:cNvPr id="0" name=""/>
        <dsp:cNvSpPr/>
      </dsp:nvSpPr>
      <dsp:spPr>
        <a:xfrm rot="16243450">
          <a:off x="3263298" y="1219657"/>
          <a:ext cx="1496761" cy="56446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07210"/>
            <a:satOff val="-297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A75E6-DFC8-492C-B518-DC201E2137FC}">
      <dsp:nvSpPr>
        <dsp:cNvPr id="0" name=""/>
        <dsp:cNvSpPr/>
      </dsp:nvSpPr>
      <dsp:spPr>
        <a:xfrm>
          <a:off x="3080368" y="951"/>
          <a:ext cx="1881538" cy="1505231"/>
        </a:xfrm>
        <a:prstGeom prst="roundRect">
          <a:avLst>
            <a:gd name="adj" fmla="val 10000"/>
          </a:avLst>
        </a:prstGeom>
        <a:solidFill>
          <a:schemeClr val="accent4">
            <a:hueOff val="907210"/>
            <a:satOff val="-297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/>
            <a:t>t</a:t>
          </a:r>
          <a:r>
            <a:rPr lang="en-US" sz="3100" kern="1200"/>
            <a:t>-test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>
              <a:latin typeface="Times New Roman" pitchFamily="18" charset="0"/>
              <a:cs typeface="Times New Roman" pitchFamily="18" charset="0"/>
            </a:rPr>
            <a:t>t</a:t>
          </a:r>
          <a:endParaRPr lang="en-US" sz="3100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24455" y="45038"/>
        <a:ext cx="1793364" cy="1417057"/>
      </dsp:txXfrm>
    </dsp:sp>
    <dsp:sp modelId="{0D31EA8F-06C1-40A3-B2C8-7A3A8686C0F6}">
      <dsp:nvSpPr>
        <dsp:cNvPr id="0" name=""/>
        <dsp:cNvSpPr/>
      </dsp:nvSpPr>
      <dsp:spPr>
        <a:xfrm rot="19551133">
          <a:off x="4791594" y="1996595"/>
          <a:ext cx="1486315" cy="56446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814420"/>
            <a:satOff val="-594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ABAE5-BB24-4C25-8E0D-B2B3113C0B5F}">
      <dsp:nvSpPr>
        <dsp:cNvPr id="0" name=""/>
        <dsp:cNvSpPr/>
      </dsp:nvSpPr>
      <dsp:spPr>
        <a:xfrm>
          <a:off x="5209014" y="1109054"/>
          <a:ext cx="1881538" cy="1505231"/>
        </a:xfrm>
        <a:prstGeom prst="roundRect">
          <a:avLst>
            <a:gd name="adj" fmla="val 10000"/>
          </a:avLst>
        </a:prstGeom>
        <a:solidFill>
          <a:schemeClr val="accent4">
            <a:hueOff val="1814420"/>
            <a:satOff val="-594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ANOVA</a:t>
          </a:r>
        </a:p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>
              <a:latin typeface="Times New Roman" pitchFamily="18" charset="0"/>
              <a:cs typeface="Times New Roman" pitchFamily="18" charset="0"/>
            </a:rPr>
            <a:t>F</a:t>
          </a:r>
          <a:endParaRPr lang="en-US" sz="3100" i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53101" y="1153141"/>
        <a:ext cx="1793364" cy="1417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757C85-9DBA-43BE-A9DF-F7D6FB051EB9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3EE710-C54C-401F-8721-87EA937939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u="sng" dirty="0"/>
              <a:t>Descriptive</a:t>
            </a:r>
            <a:r>
              <a:rPr lang="en-US" dirty="0"/>
              <a:t> = describe the sample.</a:t>
            </a:r>
            <a:br>
              <a:rPr lang="en-US" dirty="0"/>
            </a:br>
            <a:br>
              <a:rPr lang="en-US" dirty="0"/>
            </a:br>
            <a:r>
              <a:rPr lang="en-US" u="sng" dirty="0"/>
              <a:t>Inferential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make statements (inferences) and predictions about the population based on the sample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530286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Estimation</a:t>
            </a:r>
          </a:p>
          <a:p>
            <a:pPr lvl="1"/>
            <a:r>
              <a:rPr lang="en-US" dirty="0"/>
              <a:t>Estimating the characteristics of a population from sample data</a:t>
            </a:r>
          </a:p>
          <a:p>
            <a:pPr lvl="2"/>
            <a:r>
              <a:rPr lang="en-US" dirty="0"/>
              <a:t>How likely is it that your sample data reflects the population?</a:t>
            </a:r>
          </a:p>
          <a:p>
            <a:r>
              <a:rPr lang="en-US" dirty="0"/>
              <a:t>Significance Testing</a:t>
            </a:r>
          </a:p>
          <a:p>
            <a:pPr lvl="1"/>
            <a:r>
              <a:rPr lang="en-US" dirty="0"/>
              <a:t>Testing for significant statistical differences between groups OR statistical relationships among variables</a:t>
            </a:r>
          </a:p>
          <a:p>
            <a:pPr lvl="2"/>
            <a:r>
              <a:rPr lang="en-US" dirty="0"/>
              <a:t>How likely is it that your findings occurred by chance?</a:t>
            </a:r>
          </a:p>
          <a:p>
            <a:pPr lvl="3"/>
            <a:r>
              <a:rPr lang="en-US" dirty="0"/>
              <a:t>As a researcher, you don’t want your findings to occur by chance, you want them to occur because you actually found the right answer!</a:t>
            </a:r>
          </a:p>
        </p:txBody>
      </p:sp>
      <p:sp>
        <p:nvSpPr>
          <p:cNvPr id="6" name="Rectangle 5"/>
          <p:cNvSpPr/>
          <p:nvPr/>
        </p:nvSpPr>
        <p:spPr>
          <a:xfrm>
            <a:off x="7321222" y="-151543"/>
            <a:ext cx="1571264" cy="175432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FULL</a:t>
            </a:r>
            <a:b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399" y="-535126"/>
            <a:ext cx="2192909" cy="175432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b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2208" y="61865"/>
            <a:ext cx="6049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Statistics:</a:t>
            </a:r>
          </a:p>
          <a:p>
            <a:pPr algn="ctr"/>
            <a:r>
              <a:rPr lang="en-US" sz="3200" b="1" cap="small" dirty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Dynamic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268" y="76200"/>
            <a:ext cx="11849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ras Light ITC" pitchFamily="34" charset="0"/>
              </a:rPr>
              <a:t>Super</a:t>
            </a:r>
          </a:p>
          <a:p>
            <a:pPr algn="ctr"/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ras Light ITC" pitchFamily="34" charset="0"/>
              </a:rPr>
              <a:t>Savvy</a:t>
            </a:r>
          </a:p>
          <a:p>
            <a:pPr algn="ctr"/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ras Light ITC" pitchFamily="34" charset="0"/>
              </a:rPr>
              <a:t>Simplified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Eras Light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0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59AF35-0EC3-4A42-85FB-D5757DF3AE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4440" y="1371600"/>
            <a:ext cx="6675120" cy="32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 Make a Prediction!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2667000"/>
            <a:ext cx="8153400" cy="3429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Hypothesis</a:t>
            </a:r>
          </a:p>
          <a:p>
            <a:r>
              <a:rPr lang="en-US" dirty="0"/>
              <a:t>	H1:  Laptop and tablet users will differ in their 			likelihood to make a digital purchase.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Null Hypothesis</a:t>
            </a:r>
            <a:r>
              <a:rPr lang="en-US" dirty="0"/>
              <a:t> --- The One You Want to Reject</a:t>
            </a:r>
            <a:br>
              <a:rPr lang="en-US" dirty="0"/>
            </a:br>
            <a:r>
              <a:rPr lang="en-US" dirty="0"/>
              <a:t>	Ho:  Laptop and tablet users will not differ in their</a:t>
            </a:r>
            <a:br>
              <a:rPr lang="en-US" dirty="0"/>
            </a:br>
            <a:r>
              <a:rPr lang="en-US" dirty="0"/>
              <a:t>		likelihood to make a digital purchase.</a:t>
            </a:r>
          </a:p>
        </p:txBody>
      </p:sp>
    </p:spTree>
    <p:extLst>
      <p:ext uri="{BB962C8B-B14F-4D97-AF65-F5344CB8AC3E}">
        <p14:creationId xmlns:p14="http://schemas.microsoft.com/office/powerpoint/2010/main" val="84420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Significance Level</a:t>
            </a:r>
            <a:br>
              <a:rPr lang="en-US" sz="3600" dirty="0"/>
            </a:br>
            <a:r>
              <a:rPr lang="en-US" sz="3600" dirty="0"/>
              <a:t>Setting a Decision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degree of error the researcher finds acceptable in a statistical test</a:t>
            </a:r>
          </a:p>
          <a:p>
            <a:pPr lvl="1"/>
            <a:r>
              <a:rPr lang="en-US" dirty="0"/>
              <a:t>An estimate of what would happed if the study were actually repeated many times</a:t>
            </a:r>
          </a:p>
          <a:p>
            <a:pPr lvl="2"/>
            <a:r>
              <a:rPr lang="en-US" dirty="0"/>
              <a:t>Also called the P-Value (Probability Level)</a:t>
            </a:r>
          </a:p>
          <a:p>
            <a:pPr lvl="1"/>
            <a:r>
              <a:rPr lang="en-US" dirty="0"/>
              <a:t>In social science/ market research, it has been set for you</a:t>
            </a:r>
          </a:p>
          <a:p>
            <a:pPr lvl="2"/>
            <a:r>
              <a:rPr lang="en-US" dirty="0"/>
              <a:t>(p &lt;.05) is the accepted level</a:t>
            </a:r>
          </a:p>
          <a:p>
            <a:pPr lvl="1"/>
            <a:r>
              <a:rPr lang="en-US" dirty="0"/>
              <a:t>Less than 5% likelihood that our findings occurred by chance</a:t>
            </a:r>
          </a:p>
          <a:p>
            <a:pPr lvl="3"/>
            <a:r>
              <a:rPr lang="en-US" dirty="0"/>
              <a:t>Sidebar:  for medical research, it is much more strict (cannot say 5 in 100 will die)</a:t>
            </a:r>
          </a:p>
          <a:p>
            <a:pPr lvl="2"/>
            <a:r>
              <a:rPr lang="en-US" dirty="0"/>
              <a:t>Social scientists can be a little more loose</a:t>
            </a:r>
          </a:p>
          <a:p>
            <a:pPr lvl="1"/>
            <a:r>
              <a:rPr lang="en-US" dirty="0"/>
              <a:t>The P-Value helps determine the CV (Critical Value)</a:t>
            </a:r>
          </a:p>
          <a:p>
            <a:pPr lvl="2"/>
            <a:r>
              <a:rPr lang="en-US" dirty="0"/>
              <a:t>Critical Value= the decision point or cut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0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  <a:br>
              <a:rPr lang="en-US" sz="3200" dirty="0"/>
            </a:br>
            <a:r>
              <a:rPr lang="en-US" sz="3200" dirty="0"/>
              <a:t>Making a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Looking at your scores (91%)</a:t>
            </a:r>
          </a:p>
          <a:p>
            <a:r>
              <a:rPr lang="en-US" dirty="0"/>
              <a:t>And then comparing the H to the decision point</a:t>
            </a:r>
          </a:p>
          <a:p>
            <a:pPr lvl="1"/>
            <a:r>
              <a:rPr lang="en-US" dirty="0"/>
              <a:t>(Example)</a:t>
            </a:r>
          </a:p>
          <a:p>
            <a:pPr lvl="2"/>
            <a:r>
              <a:rPr lang="en-US" dirty="0"/>
              <a:t>100%-92% = A</a:t>
            </a:r>
          </a:p>
          <a:p>
            <a:pPr lvl="2"/>
            <a:r>
              <a:rPr lang="en-US" dirty="0"/>
              <a:t>91%-75% = B</a:t>
            </a:r>
          </a:p>
          <a:p>
            <a:pPr lvl="2"/>
            <a:r>
              <a:rPr lang="en-US" dirty="0"/>
              <a:t>74%-60% = C</a:t>
            </a:r>
          </a:p>
          <a:p>
            <a:pPr lvl="3"/>
            <a:r>
              <a:rPr lang="en-US" dirty="0"/>
              <a:t>Chris got a 91%=B, not an A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From the data you obtained, testing whether or not your number meets the criterion</a:t>
            </a:r>
          </a:p>
        </p:txBody>
      </p:sp>
    </p:spTree>
    <p:extLst>
      <p:ext uri="{BB962C8B-B14F-4D97-AF65-F5344CB8AC3E}">
        <p14:creationId xmlns:p14="http://schemas.microsoft.com/office/powerpoint/2010/main" val="102952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990600"/>
          </a:xfrm>
        </p:spPr>
        <p:txBody>
          <a:bodyPr/>
          <a:lstStyle/>
          <a:p>
            <a:r>
              <a:rPr lang="en-US" dirty="0"/>
              <a:t>Hypothesis Testing (continued…)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86328"/>
              </p:ext>
            </p:extLst>
          </p:nvPr>
        </p:nvGraphicFramePr>
        <p:xfrm>
          <a:off x="1371600" y="1219200"/>
          <a:ext cx="60960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Ho</a:t>
                      </a:r>
                      <a:br>
                        <a:rPr lang="en-US" dirty="0">
                          <a:latin typeface="Georgia" pitchFamily="18" charset="0"/>
                        </a:rPr>
                      </a:br>
                      <a:r>
                        <a:rPr lang="en-US" dirty="0">
                          <a:latin typeface="Georgia" pitchFamily="18" charset="0"/>
                        </a:rPr>
                        <a:t>Probably</a:t>
                      </a:r>
                      <a:r>
                        <a:rPr lang="en-US" baseline="0" dirty="0">
                          <a:latin typeface="Georgia" pitchFamily="18" charset="0"/>
                        </a:rPr>
                        <a:t> True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Ho</a:t>
                      </a:r>
                      <a:br>
                        <a:rPr lang="en-US" dirty="0">
                          <a:latin typeface="Georgia" pitchFamily="18" charset="0"/>
                        </a:rPr>
                      </a:br>
                      <a:r>
                        <a:rPr lang="en-US" dirty="0">
                          <a:latin typeface="Georgia" pitchFamily="18" charset="0"/>
                        </a:rPr>
                        <a:t>Probably</a:t>
                      </a:r>
                      <a:r>
                        <a:rPr lang="en-US" baseline="0" dirty="0">
                          <a:latin typeface="Georgia" pitchFamily="18" charset="0"/>
                        </a:rPr>
                        <a:t> Not True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Accept 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Correct</a:t>
                      </a:r>
                      <a:r>
                        <a:rPr lang="en-US" baseline="0" dirty="0">
                          <a:latin typeface="Georgia" pitchFamily="18" charset="0"/>
                        </a:rPr>
                        <a:t> = …meh</a:t>
                      </a:r>
                      <a:r>
                        <a:rPr lang="en-US" baseline="0" dirty="0">
                          <a:latin typeface="Georgia" pitchFamily="18" charset="0"/>
                          <a:sym typeface="Wingdings" pitchFamily="2" charset="2"/>
                        </a:rPr>
                        <a:t></a:t>
                      </a:r>
                      <a:br>
                        <a:rPr lang="en-US" baseline="0" dirty="0">
                          <a:latin typeface="Georgia" pitchFamily="18" charset="0"/>
                          <a:sym typeface="Wingdings" pitchFamily="2" charset="2"/>
                        </a:rPr>
                      </a:br>
                      <a:br>
                        <a:rPr lang="en-US" baseline="0" dirty="0">
                          <a:latin typeface="Georgia" pitchFamily="18" charset="0"/>
                          <a:sym typeface="Wingdings" pitchFamily="2" charset="2"/>
                        </a:rPr>
                      </a:br>
                      <a:r>
                        <a:rPr lang="en-US" baseline="0" dirty="0">
                          <a:latin typeface="Georgia" pitchFamily="18" charset="0"/>
                          <a:sym typeface="Wingdings" pitchFamily="2" charset="2"/>
                        </a:rPr>
                        <a:t>you did the right thing but your H just got dumped!</a:t>
                      </a:r>
                    </a:p>
                    <a:p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Type 2 Error</a:t>
                      </a:r>
                      <a:br>
                        <a:rPr lang="en-US" dirty="0">
                          <a:latin typeface="Georgia" pitchFamily="18" charset="0"/>
                        </a:rPr>
                      </a:br>
                      <a:br>
                        <a:rPr lang="en-US" dirty="0">
                          <a:latin typeface="Georgia" pitchFamily="18" charset="0"/>
                        </a:rPr>
                      </a:br>
                      <a:r>
                        <a:rPr lang="en-US" dirty="0">
                          <a:latin typeface="Georgia" pitchFamily="18" charset="0"/>
                        </a:rPr>
                        <a:t>Beta</a:t>
                      </a:r>
                      <a:r>
                        <a:rPr lang="en-US" baseline="0" dirty="0">
                          <a:latin typeface="Georgia" pitchFamily="18" charset="0"/>
                        </a:rPr>
                        <a:t> Error</a:t>
                      </a:r>
                      <a:br>
                        <a:rPr lang="en-US" baseline="0" dirty="0">
                          <a:latin typeface="Georgia" pitchFamily="18" charset="0"/>
                        </a:rPr>
                      </a:br>
                      <a:r>
                        <a:rPr lang="en-US" baseline="0" dirty="0">
                          <a:latin typeface="Georgia" pitchFamily="18" charset="0"/>
                        </a:rPr>
                        <a:t>(losers)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Reject</a:t>
                      </a:r>
                      <a:r>
                        <a:rPr lang="en-US" baseline="0" dirty="0">
                          <a:latin typeface="Georgia" pitchFamily="18" charset="0"/>
                        </a:rPr>
                        <a:t> H0</a:t>
                      </a:r>
                      <a:endParaRPr lang="en-US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Type 1 error</a:t>
                      </a:r>
                      <a:br>
                        <a:rPr lang="en-US" dirty="0">
                          <a:latin typeface="Georgia" pitchFamily="18" charset="0"/>
                        </a:rPr>
                      </a:br>
                      <a:br>
                        <a:rPr lang="en-US" dirty="0">
                          <a:latin typeface="Georgia" pitchFamily="18" charset="0"/>
                        </a:rPr>
                      </a:br>
                      <a:r>
                        <a:rPr lang="en-US" dirty="0">
                          <a:latin typeface="Georgia" pitchFamily="18" charset="0"/>
                        </a:rPr>
                        <a:t>Alpha</a:t>
                      </a:r>
                      <a:r>
                        <a:rPr lang="en-US" baseline="0" dirty="0">
                          <a:latin typeface="Georgia" pitchFamily="18" charset="0"/>
                        </a:rPr>
                        <a:t> Error</a:t>
                      </a:r>
                      <a:br>
                        <a:rPr lang="en-US" baseline="0" dirty="0">
                          <a:latin typeface="Georgia" pitchFamily="18" charset="0"/>
                        </a:rPr>
                      </a:br>
                      <a:r>
                        <a:rPr lang="en-US" baseline="0" dirty="0">
                          <a:latin typeface="Georgia" pitchFamily="18" charset="0"/>
                        </a:rPr>
                        <a:t>(LIARS)</a:t>
                      </a:r>
                    </a:p>
                    <a:p>
                      <a:endParaRPr lang="en-US" baseline="0" dirty="0">
                        <a:latin typeface="Georgia" pitchFamily="18" charset="0"/>
                      </a:endParaRPr>
                    </a:p>
                    <a:p>
                      <a:r>
                        <a:rPr lang="en-US" sz="1200" baseline="0" dirty="0">
                          <a:latin typeface="Georgia" pitchFamily="18" charset="0"/>
                        </a:rPr>
                        <a:t>You think you found something significant but you didn’t really</a:t>
                      </a:r>
                      <a:br>
                        <a:rPr lang="en-US" sz="1200" baseline="0" dirty="0">
                          <a:latin typeface="Georgia" pitchFamily="18" charset="0"/>
                        </a:rPr>
                      </a:br>
                      <a:br>
                        <a:rPr lang="en-US" sz="1200" baseline="0" dirty="0">
                          <a:latin typeface="Georgia" pitchFamily="18" charset="0"/>
                        </a:rPr>
                      </a:br>
                      <a:r>
                        <a:rPr lang="en-US" sz="1200" baseline="0" dirty="0">
                          <a:latin typeface="Georgia" pitchFamily="18" charset="0"/>
                        </a:rPr>
                        <a:t>(example)  you thought 91% was an A but it wasn’t</a:t>
                      </a:r>
                    </a:p>
                    <a:p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itchFamily="18" charset="0"/>
                        </a:rPr>
                        <a:t>Correct</a:t>
                      </a:r>
                      <a:r>
                        <a:rPr lang="en-US" baseline="0" dirty="0">
                          <a:latin typeface="Georgia" pitchFamily="18" charset="0"/>
                        </a:rPr>
                        <a:t> = yay!! </a:t>
                      </a:r>
                      <a:r>
                        <a:rPr lang="en-US" baseline="0" dirty="0">
                          <a:latin typeface="Georgia" pitchFamily="18" charset="0"/>
                          <a:sym typeface="Wingdings" pitchFamily="2" charset="2"/>
                        </a:rPr>
                        <a:t></a:t>
                      </a:r>
                    </a:p>
                    <a:p>
                      <a:br>
                        <a:rPr lang="en-US" baseline="0" dirty="0">
                          <a:latin typeface="Georgia" pitchFamily="18" charset="0"/>
                          <a:sym typeface="Wingdings" pitchFamily="2" charset="2"/>
                        </a:rPr>
                      </a:br>
                      <a:r>
                        <a:rPr lang="en-US" baseline="0" dirty="0">
                          <a:latin typeface="Georgia" pitchFamily="18" charset="0"/>
                          <a:sym typeface="Wingdings" pitchFamily="2" charset="2"/>
                        </a:rPr>
                        <a:t>Your H/RQ is supported – yay!!</a:t>
                      </a:r>
                    </a:p>
                    <a:p>
                      <a:endParaRPr lang="en-US" baseline="0" dirty="0">
                        <a:latin typeface="Georgia" pitchFamily="18" charset="0"/>
                        <a:sym typeface="Wingdings" pitchFamily="2" charset="2"/>
                      </a:endParaRPr>
                    </a:p>
                    <a:p>
                      <a:r>
                        <a:rPr lang="en-US" sz="1200" baseline="0" dirty="0">
                          <a:latin typeface="Georgia" pitchFamily="18" charset="0"/>
                          <a:sym typeface="Wingdings" pitchFamily="2" charset="2"/>
                        </a:rPr>
                        <a:t>This is where you </a:t>
                      </a:r>
                      <a:r>
                        <a:rPr lang="en-US" sz="1200" baseline="0" dirty="0" err="1">
                          <a:latin typeface="Georgia" pitchFamily="18" charset="0"/>
                          <a:sym typeface="Wingdings" pitchFamily="2" charset="2"/>
                        </a:rPr>
                        <a:t>wanna</a:t>
                      </a:r>
                      <a:r>
                        <a:rPr lang="en-US" sz="1200" baseline="0" dirty="0">
                          <a:latin typeface="Georgia" pitchFamily="18" charset="0"/>
                          <a:sym typeface="Wingdings" pitchFamily="2" charset="2"/>
                        </a:rPr>
                        <a:t> be!</a:t>
                      </a:r>
                      <a:endParaRPr lang="en-US" sz="1200" dirty="0"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1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of Difference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448021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28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152400" y="1752600"/>
            <a:ext cx="3886200" cy="4800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/>
              <a:t>Determines if the TWO groups/ categories of the IV significantly differ on the DV</a:t>
            </a:r>
          </a:p>
          <a:p>
            <a:pPr lvl="1"/>
            <a:r>
              <a:rPr lang="en-US" dirty="0"/>
              <a:t>IV=  List all the categories! (make it sound categorical) [nominal]</a:t>
            </a:r>
          </a:p>
          <a:p>
            <a:pPr lvl="1"/>
            <a:r>
              <a:rPr lang="en-US" dirty="0"/>
              <a:t>DV= make it sound continuous</a:t>
            </a:r>
          </a:p>
          <a:p>
            <a:r>
              <a:rPr lang="en-US" dirty="0"/>
              <a:t>Only do a T-Test if there are two groups</a:t>
            </a:r>
          </a:p>
          <a:p>
            <a:pPr lvl="1"/>
            <a:r>
              <a:rPr lang="en-US" dirty="0"/>
              <a:t>Variables determine whether or not you do this test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29200" y="1752600"/>
            <a:ext cx="3886200" cy="4800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/>
              <a:t>1.  Compute the appropriate statistical tests to determine if a difference exists (t-test)</a:t>
            </a:r>
          </a:p>
          <a:p>
            <a:r>
              <a:rPr lang="en-US" dirty="0"/>
              <a:t>2.  Examine results to determine if the difference found is in the direction you predicted</a:t>
            </a:r>
          </a:p>
          <a:p>
            <a:r>
              <a:rPr lang="en-US" dirty="0"/>
              <a:t>3.  Determine if the difference is statistically significant</a:t>
            </a:r>
          </a:p>
          <a:p>
            <a:pPr lvl="1"/>
            <a:r>
              <a:rPr lang="en-US" dirty="0"/>
              <a:t>Compare your resulting # to the critical value</a:t>
            </a:r>
          </a:p>
          <a:p>
            <a:pPr lvl="2"/>
            <a:r>
              <a:rPr lang="en-US" dirty="0"/>
              <a:t>Critical value= the smallest possible # to pass the statistical test</a:t>
            </a:r>
          </a:p>
          <a:p>
            <a:pPr lvl="3"/>
            <a:r>
              <a:rPr lang="en-US" dirty="0"/>
              <a:t>Example:  C=70%</a:t>
            </a:r>
          </a:p>
          <a:p>
            <a:pPr lvl="2"/>
            <a:r>
              <a:rPr lang="en-US" dirty="0"/>
              <a:t>IMPORTANT:  if you end with a negative t number, use disregard the (-) sign [i.e., use the absolute value] when comparing the t to the CV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52400" y="1066800"/>
            <a:ext cx="3886200" cy="640080"/>
          </a:xfrm>
        </p:spPr>
        <p:txBody>
          <a:bodyPr/>
          <a:lstStyle/>
          <a:p>
            <a:pPr algn="ctr"/>
            <a:r>
              <a:rPr lang="en-US" dirty="0"/>
              <a:t>When to do a T-Test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29200" y="1066800"/>
            <a:ext cx="3886200" cy="640080"/>
          </a:xfrm>
        </p:spPr>
        <p:txBody>
          <a:bodyPr/>
          <a:lstStyle/>
          <a:p>
            <a:pPr algn="ctr"/>
            <a:r>
              <a:rPr lang="en-US" dirty="0"/>
              <a:t>Steps in the Analytical Process</a:t>
            </a:r>
          </a:p>
        </p:txBody>
      </p:sp>
    </p:spTree>
    <p:extLst>
      <p:ext uri="{BB962C8B-B14F-4D97-AF65-F5344CB8AC3E}">
        <p14:creationId xmlns:p14="http://schemas.microsoft.com/office/powerpoint/2010/main" val="165511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For A T-Test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A6C566-2D3D-8147-987D-34EFCB11F4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4440" y="1623060"/>
            <a:ext cx="6675120" cy="49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0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41EFE-C7C3-2B4E-A5DA-B6595DB732C7}"/>
              </a:ext>
            </a:extLst>
          </p:cNvPr>
          <p:cNvPicPr/>
          <p:nvPr/>
        </p:nvPicPr>
        <p:blipFill>
          <a:blip r:embed="rId2">
            <a:duotone>
              <a:srgbClr val="4472C4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371600" y="0"/>
            <a:ext cx="655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1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ustom 1">
      <a:majorFont>
        <a:latin typeface="Franklin Gothic Demi Cond"/>
        <a:ea typeface=""/>
        <a:cs typeface=""/>
      </a:majorFont>
      <a:minorFont>
        <a:latin typeface="Franklin Gothic Demi Co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</TotalTime>
  <Words>490</Words>
  <Application>Microsoft Macintosh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Eras Light ITC</vt:lpstr>
      <vt:lpstr>Franklin Gothic Demi Cond</vt:lpstr>
      <vt:lpstr>Georgia</vt:lpstr>
      <vt:lpstr>Times New Roman</vt:lpstr>
      <vt:lpstr>Wingdings</vt:lpstr>
      <vt:lpstr>Wingdings 2</vt:lpstr>
      <vt:lpstr>Median</vt:lpstr>
      <vt:lpstr>PowerPoint Presentation</vt:lpstr>
      <vt:lpstr>Hypothesis:  Make a Prediction!</vt:lpstr>
      <vt:lpstr>Significance Level Setting a Decision Point</vt:lpstr>
      <vt:lpstr>Hypothesis Testing Making a Decision</vt:lpstr>
      <vt:lpstr>Hypothesis Testing (continued…)</vt:lpstr>
      <vt:lpstr>Tests of Difference</vt:lpstr>
      <vt:lpstr>The T-Test</vt:lpstr>
      <vt:lpstr>Steps For A T-Test</vt:lpstr>
      <vt:lpstr>PowerPoint Presentation</vt:lpstr>
      <vt:lpstr>PowerPoint Presentation</vt:lpstr>
    </vt:vector>
  </TitlesOfParts>
  <Company>CSU Long Beach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 User</dc:creator>
  <cp:lastModifiedBy>Chris Headquarters</cp:lastModifiedBy>
  <cp:revision>21</cp:revision>
  <dcterms:created xsi:type="dcterms:W3CDTF">2013-05-13T20:58:59Z</dcterms:created>
  <dcterms:modified xsi:type="dcterms:W3CDTF">2020-11-16T02:13:37Z</dcterms:modified>
</cp:coreProperties>
</file>