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2" r:id="rId5"/>
    <p:sldId id="283" r:id="rId6"/>
    <p:sldId id="284" r:id="rId7"/>
    <p:sldId id="292" r:id="rId8"/>
    <p:sldId id="300" r:id="rId9"/>
    <p:sldId id="301" r:id="rId10"/>
    <p:sldId id="29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74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6/24/2019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="" xmlns:a16="http://schemas.microsoft.com/office/drawing/2014/main" id="{901FAF19-EC05-4368-9C23-D1307429BBA4}"/>
              </a:ext>
            </a:extLst>
          </p:cNvPr>
          <p:cNvSpPr/>
          <p:nvPr userDrawn="1"/>
        </p:nvSpPr>
        <p:spPr>
          <a:xfrm>
            <a:off x="8266176" y="4754879"/>
            <a:ext cx="2450592" cy="1664327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6296D70-8C54-475E-8440-66769A72C583}"/>
              </a:ext>
            </a:extLst>
          </p:cNvPr>
          <p:cNvSpPr/>
          <p:nvPr userDrawn="1"/>
        </p:nvSpPr>
        <p:spPr>
          <a:xfrm>
            <a:off x="11832336" y="1097280"/>
            <a:ext cx="144000" cy="5321927"/>
          </a:xfrm>
          <a:prstGeom prst="rect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D0F16635-76F3-45F7-9385-A99504D2B90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008000"/>
            <a:ext cx="11339999" cy="4881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70C8E421-28C0-4976-A17C-22789B6F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08000"/>
            <a:ext cx="5505225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7AFEAA85-DD59-4B9B-B080-3368277EF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08000"/>
            <a:ext cx="5587800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="" xmlns:a16="http://schemas.microsoft.com/office/drawing/2014/main" id="{1EAE3C73-B1A9-4A3B-8DD2-5A349207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08000"/>
            <a:ext cx="55998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="" xmlns:a16="http://schemas.microsoft.com/office/drawing/2014/main" id="{53A52FEF-F917-4982-9855-43A0DF5DA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5912"/>
            <a:ext cx="5599800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DC1CA8AB-B7BE-4C9F-9A0A-C849A35A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08000"/>
            <a:ext cx="55655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7B0DF164-9487-4D3F-BA7D-E273D7F5A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975912"/>
            <a:ext cx="5565575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0792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4E38C26-A932-4007-84B1-21C1D9744A7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FA87EF18-D404-4A92-BE37-7AC9B7223D5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4564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5849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="" xmlns:a16="http://schemas.microsoft.com/office/drawing/2014/main" id="{4EF269EA-6AE9-449D-BE5A-03758EA8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 noProof="0" smtClean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A473F491-E8FD-4CBC-84E6-5139D516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51641"/>
            <a:ext cx="5472001" cy="5054346"/>
          </a:xfrm>
        </p:spPr>
        <p:txBody>
          <a:bodyPr anchor="b" anchorCtr="0"/>
          <a:lstStyle>
            <a:lvl1pPr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67883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AC12A5E3-4178-4927-9321-CCDE04B7D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1"/>
            <a:ext cx="4840085" cy="816076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 noProof="0" smtClean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73C2D913-09CE-4035-84E6-314496115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7" y="651641"/>
            <a:ext cx="5472002" cy="50543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6314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F6E7EBFD-F776-4FA5-B67B-AEAB104C7125}"/>
              </a:ext>
            </a:extLst>
          </p:cNvPr>
          <p:cNvSpPr/>
          <p:nvPr userDrawn="1"/>
        </p:nvSpPr>
        <p:spPr>
          <a:xfrm>
            <a:off x="8418576" y="4907280"/>
            <a:ext cx="1554480" cy="1103376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14817"/>
            <a:ext cx="11905200" cy="6060155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6901C03F-F087-4546-A9C3-5B5B81E3BD7B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F9F7BF0-5084-45F6-AF52-A3013D43946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18816" y="2673350"/>
            <a:ext cx="6754368" cy="1511300"/>
          </a:xfrm>
        </p:spPr>
        <p:txBody>
          <a:bodyPr anchor="ctr"/>
          <a:lstStyle>
            <a:lvl1pPr marL="0" indent="0" algn="ctr">
              <a:buNone/>
              <a:defRPr sz="4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5443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="" xmlns:a16="http://schemas.microsoft.com/office/drawing/2014/main" id="{1AB7A8BA-0531-4A37-BB60-9E1CA4764B40}"/>
              </a:ext>
            </a:extLst>
          </p:cNvPr>
          <p:cNvSpPr/>
          <p:nvPr userDrawn="1"/>
        </p:nvSpPr>
        <p:spPr>
          <a:xfrm>
            <a:off x="1450848" y="653845"/>
            <a:ext cx="2657856" cy="2450592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="" xmlns:a16="http://schemas.microsoft.com/office/drawing/2014/main" id="{FE842FA8-E742-4FD8-BFA1-7B8A13828E76}"/>
              </a:ext>
            </a:extLst>
          </p:cNvPr>
          <p:cNvSpPr/>
          <p:nvPr userDrawn="1"/>
        </p:nvSpPr>
        <p:spPr>
          <a:xfrm>
            <a:off x="8418576" y="49072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23F5D8CC-DBBC-4E65-A552-C98514F1E2F9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="" xmlns:a16="http://schemas.microsoft.com/office/drawing/2014/main" id="{34827DBE-7690-48BE-8673-ABB67E101D80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tx1"/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DE35ADD-8A62-4F35-950B-EA0CC678DE64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67DBAC9A-28A2-405B-8B7E-9BE425F51354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512000"/>
            <a:ext cx="11339999" cy="4377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3671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=""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tx1"/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bg1">
              <a:lumMod val="95000"/>
            </a:schemeClr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AB05C513-FBE3-4BA7-9084-69899356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=""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=""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=""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3" name="Text Placeholder 6">
            <a:extLst>
              <a:ext uri="{FF2B5EF4-FFF2-40B4-BE49-F238E27FC236}">
                <a16:creationId xmlns="" xmlns:a16="http://schemas.microsoft.com/office/drawing/2014/main" id="{94054031-2BEC-4DA9-90C3-616D2D61A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3550" y="5233270"/>
            <a:ext cx="3396887" cy="196707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73" r:id="rId6"/>
    <p:sldLayoutId id="2147483659" r:id="rId7"/>
    <p:sldLayoutId id="2147483660" r:id="rId8"/>
    <p:sldLayoutId id="2147483664" r:id="rId9"/>
    <p:sldLayoutId id="2147483650" r:id="rId10"/>
    <p:sldLayoutId id="2147483652" r:id="rId11"/>
    <p:sldLayoutId id="2147483671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2" r:id="rId18"/>
    <p:sldLayoutId id="2147483654" r:id="rId19"/>
    <p:sldLayoutId id="2147483674" r:id="rId20"/>
    <p:sldLayoutId id="2147483655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3cmHf_kt-Q" TargetMode="External"/><Relationship Id="rId2" Type="http://schemas.openxmlformats.org/officeDocument/2006/relationships/hyperlink" Target="https://www.youtube.com/watch?v=Qx0-pViyIDU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ithub.com/weavejester/integrant" TargetMode="External"/><Relationship Id="rId5" Type="http://schemas.openxmlformats.org/officeDocument/2006/relationships/hyperlink" Target="https://www.youtube.com/watch?v=zznwKCifC1A" TargetMode="External"/><Relationship Id="rId4" Type="http://schemas.openxmlformats.org/officeDocument/2006/relationships/hyperlink" Target="https://github.com/stuartsierra/compon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i.stack.imgur.com/3VBzl.jp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0" t="-2" r="150" b="-20147"/>
          <a:stretch/>
        </p:blipFill>
        <p:spPr bwMode="auto">
          <a:xfrm>
            <a:off x="1327850" y="183018"/>
            <a:ext cx="9521690" cy="483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850" y="4336027"/>
            <a:ext cx="9521690" cy="681017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3200" dirty="0" smtClean="0"/>
              <a:t>Clojure Server Process Initialization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851" y="5186518"/>
            <a:ext cx="9521690" cy="486696"/>
          </a:xfrm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/>
          <a:lstStyle/>
          <a:p>
            <a:pPr marL="182880" algn="l"/>
            <a:r>
              <a:rPr lang="en-US" dirty="0" smtClean="0"/>
              <a:t>Injecting configuration and dependencies while managing a process’s 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452284"/>
            <a:ext cx="5162555" cy="53389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My experimentation indicates: </a:t>
            </a:r>
            <a:endParaRPr lang="en-US" sz="3200" dirty="0"/>
          </a:p>
          <a:p>
            <a:r>
              <a:rPr lang="en-US" dirty="0" smtClean="0"/>
              <a:t>Initialization code written in Clojure can be</a:t>
            </a:r>
          </a:p>
          <a:p>
            <a:pPr lvl="1"/>
            <a:r>
              <a:rPr lang="en-US" dirty="0" smtClean="0"/>
              <a:t>evolvable</a:t>
            </a:r>
          </a:p>
          <a:p>
            <a:pPr lvl="1"/>
            <a:r>
              <a:rPr lang="en-US" dirty="0" smtClean="0"/>
              <a:t>small</a:t>
            </a:r>
          </a:p>
          <a:p>
            <a:pPr lvl="1"/>
            <a:r>
              <a:rPr lang="en-US" dirty="0" smtClean="0"/>
              <a:t>organized</a:t>
            </a:r>
          </a:p>
          <a:p>
            <a:pPr lvl="1"/>
            <a:r>
              <a:rPr lang="en-US" dirty="0" smtClean="0"/>
              <a:t>flexible </a:t>
            </a:r>
          </a:p>
          <a:p>
            <a:r>
              <a:rPr lang="en-US" dirty="0" smtClean="0"/>
              <a:t>Some techniques are counter-intuitive.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his knowledge was not easily found</a:t>
            </a:r>
          </a:p>
          <a:p>
            <a:r>
              <a:rPr lang="en-US" dirty="0" smtClean="0"/>
              <a:t>Same features are time consuming and expensive to achieve in more traditional languages like Java.</a:t>
            </a:r>
            <a:endParaRPr lang="en-US" dirty="0"/>
          </a:p>
        </p:txBody>
      </p:sp>
      <p:sp>
        <p:nvSpPr>
          <p:cNvPr id="25" name="Subtitle 24">
            <a:extLst>
              <a:ext uri="{FF2B5EF4-FFF2-40B4-BE49-F238E27FC236}">
                <a16:creationId xmlns=""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370348"/>
            <a:ext cx="3372329" cy="1074510"/>
          </a:xfrm>
        </p:spPr>
        <p:txBody>
          <a:bodyPr/>
          <a:lstStyle/>
          <a:p>
            <a:r>
              <a:rPr lang="en-US" dirty="0" smtClean="0"/>
              <a:t>Clojure: Dynamic compiler and concise syntax provides opportunities but not structure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2" name="Picture 4" descr="Image result for alice electric aircra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614" y="370348"/>
            <a:ext cx="6045098" cy="340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3874706" cy="879794"/>
          </a:xfrm>
        </p:spPr>
        <p:txBody>
          <a:bodyPr/>
          <a:lstStyle/>
          <a:p>
            <a:r>
              <a:rPr lang="en-US" dirty="0" smtClean="0"/>
              <a:t>The code that starts a process, from time 0 until the process is functioning normally.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41334"/>
            <a:ext cx="5472000" cy="360000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8"/>
            <a:ext cx="5472000" cy="1864696"/>
          </a:xfrm>
        </p:spPr>
        <p:txBody>
          <a:bodyPr/>
          <a:lstStyle/>
          <a:p>
            <a:r>
              <a:rPr lang="en-US" dirty="0" smtClean="0"/>
              <a:t>Common production failure</a:t>
            </a:r>
            <a:endParaRPr lang="en-US" dirty="0"/>
          </a:p>
          <a:p>
            <a:r>
              <a:rPr lang="en-US" dirty="0" smtClean="0"/>
              <a:t>Hard to test, and unlikely to be part of normal testing</a:t>
            </a:r>
          </a:p>
          <a:p>
            <a:r>
              <a:rPr lang="en-US" dirty="0"/>
              <a:t>C</a:t>
            </a:r>
            <a:r>
              <a:rPr lang="en-US" dirty="0" smtClean="0"/>
              <a:t>onfiguration changes can trigger surprise failures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 code often makes refactoring processes difficult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 code often uses magical libraries and tools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 code tends to pervade the codebase, so decisions about initialization must be made early in a project, long before requirements are known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41859"/>
            <a:ext cx="5472000" cy="358775"/>
          </a:xfrm>
        </p:spPr>
        <p:txBody>
          <a:bodyPr/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45859"/>
            <a:ext cx="5472113" cy="1865841"/>
          </a:xfrm>
        </p:spPr>
        <p:txBody>
          <a:bodyPr/>
          <a:lstStyle/>
          <a:p>
            <a:r>
              <a:rPr lang="en-US" dirty="0" smtClean="0"/>
              <a:t>Testable initialization improves uptime</a:t>
            </a:r>
          </a:p>
          <a:p>
            <a:r>
              <a:rPr lang="en-US" dirty="0" smtClean="0"/>
              <a:t>Custom initialization can facilitate otherwise difficult testing</a:t>
            </a:r>
          </a:p>
          <a:p>
            <a:r>
              <a:rPr lang="en-US" dirty="0" smtClean="0"/>
              <a:t>Robust initialization leads to resilience and easier to diagnose configuration problems</a:t>
            </a:r>
          </a:p>
          <a:p>
            <a:r>
              <a:rPr lang="en-US" dirty="0" smtClean="0"/>
              <a:t>Evolvable initialization leads to flexible software with a longer useful life.</a:t>
            </a:r>
          </a:p>
          <a:p>
            <a:r>
              <a:rPr lang="en-US" dirty="0" smtClean="0"/>
              <a:t>A smaller, more powerful, codebase is more agile, making it simple to deliver and debug new code without huge (destabilizing) refactors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winston churchill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" b="1511"/>
          <a:stretch>
            <a:fillRect/>
          </a:stretch>
        </p:blipFill>
        <p:spPr bwMode="auto">
          <a:xfrm>
            <a:off x="142800" y="114817"/>
            <a:ext cx="11905200" cy="606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3B86E961-B76E-423F-995E-11B31E921437}"/>
              </a:ext>
            </a:extLst>
          </p:cNvPr>
          <p:cNvSpPr txBox="1">
            <a:spLocks/>
          </p:cNvSpPr>
          <p:nvPr/>
        </p:nvSpPr>
        <p:spPr>
          <a:xfrm>
            <a:off x="2133599" y="4788310"/>
            <a:ext cx="8354122" cy="116020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algn="l"/>
            <a:r>
              <a:rPr lang="en-US" dirty="0" smtClean="0"/>
              <a:t>Criticism may not be agreeable, but it is necessary.  If fulfils the same function as pain in the human body.  It calls attention to an unhealthy state of things.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Winston Churchill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is easy…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43913" y="2183027"/>
            <a:ext cx="4399006" cy="23560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72000" tIns="180000" rIns="180000" bIns="0" rtlCol="0" anchor="t">
            <a:noAutofit/>
          </a:bodyPr>
          <a:lstStyle/>
          <a:p>
            <a:pPr algn="ctr">
              <a:lnSpc>
                <a:spcPts val="4700"/>
              </a:lnSpc>
              <a:spcBef>
                <a:spcPct val="0"/>
              </a:spcBef>
            </a:pPr>
            <a:r>
              <a:rPr lang="en-US" sz="4500" dirty="0" smtClean="0">
                <a:solidFill>
                  <a:schemeClr val="bg1"/>
                </a:solidFill>
                <a:latin typeface="Rockwell" panose="02060603020205020403" pitchFamily="18" charset="0"/>
                <a:ea typeface="+mj-ea"/>
                <a:cs typeface="+mj-cs"/>
              </a:rPr>
              <a:t>Read </a:t>
            </a:r>
            <a:r>
              <a:rPr lang="en-US" sz="4500" dirty="0" err="1" smtClean="0">
                <a:solidFill>
                  <a:schemeClr val="bg1"/>
                </a:solidFill>
                <a:latin typeface="Rockwell" panose="02060603020205020403" pitchFamily="18" charset="0"/>
                <a:ea typeface="+mj-ea"/>
                <a:cs typeface="+mj-cs"/>
              </a:rPr>
              <a:t>Config</a:t>
            </a:r>
            <a:r>
              <a:rPr lang="en-US" sz="4500" dirty="0" smtClean="0">
                <a:solidFill>
                  <a:schemeClr val="bg1"/>
                </a:solidFill>
                <a:latin typeface="Rockwell" panose="02060603020205020403" pitchFamily="18" charset="0"/>
                <a:ea typeface="+mj-ea"/>
                <a:cs typeface="+mj-cs"/>
              </a:rPr>
              <a:t> from the Environment</a:t>
            </a:r>
            <a:endParaRPr lang="en-US" sz="450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62119" y="2183026"/>
            <a:ext cx="4399006" cy="23560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72000" tIns="180000" rIns="180000" bIns="0" rtlCol="0" anchor="t">
            <a:noAutofit/>
          </a:bodyPr>
          <a:lstStyle/>
          <a:p>
            <a:pPr algn="ctr">
              <a:lnSpc>
                <a:spcPts val="4700"/>
              </a:lnSpc>
              <a:spcBef>
                <a:spcPct val="0"/>
              </a:spcBef>
            </a:pPr>
            <a:r>
              <a:rPr lang="en-US" sz="4500" dirty="0" smtClean="0">
                <a:solidFill>
                  <a:schemeClr val="bg1"/>
                </a:solidFill>
                <a:latin typeface="Rockwell" panose="02060603020205020403" pitchFamily="18" charset="0"/>
                <a:ea typeface="+mj-ea"/>
                <a:cs typeface="+mj-cs"/>
              </a:rPr>
              <a:t>Go</a:t>
            </a:r>
            <a:endParaRPr lang="en-US" sz="450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828270" y="3072714"/>
            <a:ext cx="848498" cy="69197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1178" y="1441622"/>
            <a:ext cx="168405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bare.core</a:t>
            </a:r>
            <a:r>
              <a:rPr lang="en-US" dirty="0" smtClean="0"/>
              <a:t>/-main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3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“Dev Mode” is just a different entry point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67698" y="2897103"/>
            <a:ext cx="2476366" cy="7785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72000" tIns="180000" rIns="180000" bIns="0" rtlCol="0" anchor="t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  <a:ea typeface="+mj-ea"/>
                <a:cs typeface="+mj-cs"/>
              </a:rPr>
              <a:t>Make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  <a:ea typeface="+mj-ea"/>
                <a:cs typeface="+mj-cs"/>
              </a:rPr>
              <a:t>Config</a:t>
            </a:r>
            <a:endParaRPr lang="en-US" sz="200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6" name="Right Arrow 5"/>
          <p:cNvSpPr/>
          <p:nvPr/>
        </p:nvSpPr>
        <p:spPr>
          <a:xfrm rot="19213177">
            <a:off x="4827583" y="2702329"/>
            <a:ext cx="477651" cy="38954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72000" tIns="180000" rIns="180000" bIns="0" rtlCol="0" anchor="t">
            <a:noAutofit/>
          </a:bodyPr>
          <a:lstStyle/>
          <a:p>
            <a:pPr algn="r">
              <a:spcBef>
                <a:spcPct val="0"/>
              </a:spcBef>
            </a:pPr>
            <a:endParaRPr lang="en-US" sz="200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217" y="3444833"/>
            <a:ext cx="948016" cy="2308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/>
              <a:t>user</a:t>
            </a:r>
            <a:endParaRPr lang="en-US" sz="900" dirty="0"/>
          </a:p>
        </p:txBody>
      </p:sp>
      <p:sp>
        <p:nvSpPr>
          <p:cNvPr id="8" name="Rounded Rectangle 7"/>
          <p:cNvSpPr/>
          <p:nvPr/>
        </p:nvSpPr>
        <p:spPr>
          <a:xfrm>
            <a:off x="2067698" y="1491270"/>
            <a:ext cx="2476366" cy="7785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72000" tIns="180000" rIns="180000" bIns="0" rtlCol="0" anchor="t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  <a:ea typeface="+mj-ea"/>
                <a:cs typeface="+mj-cs"/>
              </a:rPr>
              <a:t>Read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  <a:ea typeface="+mj-ea"/>
                <a:cs typeface="+mj-cs"/>
              </a:rPr>
              <a:t>Config</a:t>
            </a:r>
            <a:endParaRPr lang="en-US" sz="200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78163" y="1491269"/>
            <a:ext cx="2476366" cy="7785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72000" tIns="180000" rIns="180000" bIns="0" rtlCol="0" anchor="t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  <a:ea typeface="+mj-ea"/>
                <a:cs typeface="+mj-cs"/>
              </a:rPr>
              <a:t>Go</a:t>
            </a:r>
            <a:endParaRPr lang="en-US" sz="200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772288" y="1685780"/>
            <a:ext cx="477651" cy="38954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72000" tIns="180000" rIns="180000" bIns="0" rtlCol="0" anchor="t">
            <a:noAutofit/>
          </a:bodyPr>
          <a:lstStyle/>
          <a:p>
            <a:pPr algn="r">
              <a:spcBef>
                <a:spcPct val="0"/>
              </a:spcBef>
            </a:pPr>
            <a:endParaRPr lang="en-US" sz="200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0217" y="2039000"/>
            <a:ext cx="948016" cy="2308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err="1" smtClean="0"/>
              <a:t>bare.core</a:t>
            </a:r>
            <a:r>
              <a:rPr lang="en-US" sz="900" dirty="0" smtClean="0"/>
              <a:t>/main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0717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34"/>
            <p:extLst>
              <p:ext uri="{D42A27DB-BD31-4B8C-83A1-F6EECF244321}">
                <p14:modId xmlns:p14="http://schemas.microsoft.com/office/powerpoint/2010/main" val="3970167654"/>
              </p:ext>
            </p:extLst>
          </p:nvPr>
        </p:nvGraphicFramePr>
        <p:xfrm>
          <a:off x="648929" y="1368159"/>
          <a:ext cx="10923639" cy="2225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47071"/>
                <a:gridCol w="5476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Stuart </a:t>
                      </a:r>
                      <a:r>
                        <a:rPr lang="en-US" dirty="0" err="1" smtClean="0"/>
                        <a:t>Halloway</a:t>
                      </a:r>
                      <a:r>
                        <a:rPr lang="en-US" dirty="0" smtClean="0"/>
                        <a:t>, Running with Scissors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https://www.youtube.com/watch?v=Qx0-pViyIDU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Stuart Sierra, Components Just Enough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https://www.youtube.com/watch?v=13cmHf_kt-Q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Stuart Sierra, Component</a:t>
                      </a:r>
                      <a:r>
                        <a:rPr lang="en-US" baseline="0" dirty="0" smtClean="0"/>
                        <a:t> Library Github repo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4"/>
                        </a:rPr>
                        <a:t>https://github.com/stuartsierra/component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James Reeves, Transparency through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https://www.youtube.com/watch?v=zznwKCifC1A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James</a:t>
                      </a:r>
                      <a:r>
                        <a:rPr lang="en-US" baseline="0" dirty="0" smtClean="0"/>
                        <a:t> Reeves, </a:t>
                      </a:r>
                      <a:r>
                        <a:rPr lang="en-US" dirty="0" smtClean="0"/>
                        <a:t>Integrant Library Github repo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6"/>
                        </a:rPr>
                        <a:t>https://github.com/weavejester/integrant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83186">
              <a:schemeClr val="tx1"/>
            </a:gs>
            <a:gs pos="0">
              <a:schemeClr val="accent1">
                <a:alpha val="50000"/>
              </a:schemeClr>
            </a:gs>
            <a:gs pos="46000">
              <a:schemeClr val="accent1">
                <a:lumMod val="50000"/>
                <a:alpha val="90000"/>
              </a:schemeClr>
            </a:gs>
          </a:gsLst>
          <a:lin ang="3600000" scaled="0"/>
        </a:gradFill>
      </a:spPr>
      <a:bodyPr vert="horz" lIns="72000" tIns="180000" rIns="180000" bIns="0" rtlCol="0" anchor="t"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bg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TF00564740_Dark wood presentation_AAS_v7" id="{36560855-AE48-45CF-878C-1C6B3D0F1D7B}" vid="{04D836E4-5982-43F8-AA10-69270D1B38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D7CDC51-B329-4B42-A6BA-DEECCF4DD1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A2ABDF-D598-4D0B-98AA-F591A2A4B7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CF2BA7-0062-4891-9E27-12FDBCAC65DB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wood presentation</Template>
  <TotalTime>0</TotalTime>
  <Words>328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Rockwell</vt:lpstr>
      <vt:lpstr>Times New Roman</vt:lpstr>
      <vt:lpstr>Office Theme</vt:lpstr>
      <vt:lpstr>Clojure Server Process Initialization</vt:lpstr>
      <vt:lpstr>PowerPoint Presentation</vt:lpstr>
      <vt:lpstr>Initialization</vt:lpstr>
      <vt:lpstr>PowerPoint Presentation</vt:lpstr>
      <vt:lpstr>Initialization is easy…</vt:lpstr>
      <vt:lpstr>“Dev Mode” is just a different entry point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2019-06-20T19:25:24Z</dcterms:created>
  <dcterms:modified xsi:type="dcterms:W3CDTF">2019-06-24T18:58:46Z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