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 Ramirez, JULIO CESAR (uic26460)" initials="MRJC(" lastIdx="1" clrIdx="0">
    <p:extLst>
      <p:ext uri="{19B8F6BF-5375-455C-9EA6-DF929625EA0E}">
        <p15:presenceInfo xmlns:p15="http://schemas.microsoft.com/office/powerpoint/2012/main" userId="S::uic26460@contiwan.com::8e046ef9-b9d5-433d-a605-df81bba083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093" autoAdjust="0"/>
  </p:normalViewPr>
  <p:slideViewPr>
    <p:cSldViewPr snapToGrid="0">
      <p:cViewPr varScale="1">
        <p:scale>
          <a:sx n="37" d="100"/>
          <a:sy n="37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563D5-C4CB-4B55-8034-10BC305BF36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93CD-DF8E-471B-AB49-852E00186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hbalar</a:t>
            </a:r>
            <a:r>
              <a:rPr lang="en-US" dirty="0" smtClean="0"/>
              <a:t> de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estructru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, </a:t>
            </a:r>
          </a:p>
          <a:p>
            <a:r>
              <a:rPr lang="en-US" baseline="0" dirty="0" err="1" smtClean="0"/>
              <a:t>Listas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enlazadas</a:t>
            </a:r>
            <a:r>
              <a:rPr lang="en-US" baseline="0" dirty="0" smtClean="0"/>
              <a:t> simples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Hay mas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circulares</a:t>
            </a:r>
            <a:r>
              <a:rPr lang="en-US" baseline="0" dirty="0" smtClean="0"/>
              <a:t> o las </a:t>
            </a:r>
            <a:r>
              <a:rPr lang="en-US" baseline="0" dirty="0" err="1" smtClean="0"/>
              <a:t>dobles</a:t>
            </a:r>
            <a:r>
              <a:rPr lang="en-US" baseline="0" dirty="0" smtClean="0"/>
              <a:t>, que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siguientes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capitulos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primer </a:t>
            </a:r>
            <a:r>
              <a:rPr lang="en-US" baseline="0" dirty="0" err="1" smtClean="0"/>
              <a:t>lugar</a:t>
            </a:r>
            <a:r>
              <a:rPr lang="en-US" baseline="0" dirty="0" smtClean="0"/>
              <a:t>….que se </a:t>
            </a:r>
            <a:r>
              <a:rPr lang="en-US" baseline="0" dirty="0" err="1" smtClean="0"/>
              <a:t>supone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?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1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Alguno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dira</a:t>
            </a:r>
            <a:r>
              <a:rPr lang="en-US" baseline="0" dirty="0" smtClean="0"/>
              <a:t>…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secuencia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entiendo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estasrefiriendo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arrays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No, las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arrays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diferencias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estudiaremos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adelante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Por</a:t>
            </a:r>
            <a:r>
              <a:rPr lang="en-US" baseline="0" dirty="0" smtClean="0"/>
              <a:t> l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guarder un element que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enteros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aqunue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cadena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carcater,una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estrucutra</a:t>
            </a:r>
            <a:r>
              <a:rPr lang="en-US" baseline="0" dirty="0" smtClean="0"/>
              <a:t> de C,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clase</a:t>
            </a:r>
            <a:r>
              <a:rPr lang="en-US" baseline="0" dirty="0" smtClean="0"/>
              <a:t> de java….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Pero no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perfecto,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opcion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indice</a:t>
            </a:r>
            <a:r>
              <a:rPr lang="en-US" baseline="0" dirty="0" smtClean="0"/>
              <a:t>, lo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imposibilita</a:t>
            </a:r>
            <a:r>
              <a:rPr lang="en-US" baseline="0" dirty="0" smtClean="0"/>
              <a:t> accede de forma </a:t>
            </a:r>
            <a:r>
              <a:rPr lang="en-US" baseline="0" dirty="0" err="1" smtClean="0"/>
              <a:t>aleatoria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Nosotros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decir</a:t>
            </a:r>
            <a:r>
              <a:rPr lang="en-US" baseline="0" dirty="0" smtClean="0"/>
              <a:t>, dame el 5o </a:t>
            </a:r>
            <a:r>
              <a:rPr lang="en-US" baseline="0" dirty="0" err="1" smtClean="0"/>
              <a:t>ele,emto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, no se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dado que solo </a:t>
            </a:r>
            <a:r>
              <a:rPr lang="en-US" baseline="0" dirty="0" err="1" smtClean="0"/>
              <a:t>conocemos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cceder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element, </a:t>
            </a:r>
            <a:r>
              <a:rPr lang="en-US" baseline="0" dirty="0" err="1" smtClean="0"/>
              <a:t>tenemos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pasar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recorriendo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otro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Ademas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necesitan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espacio</a:t>
            </a:r>
            <a:r>
              <a:rPr lang="en-US" baseline="0" dirty="0" smtClean="0"/>
              <a:t> extra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tenemos</a:t>
            </a:r>
            <a:r>
              <a:rPr lang="en-US" baseline="0" dirty="0" smtClean="0"/>
              <a:t> que guarder el punter, </a:t>
            </a:r>
            <a:r>
              <a:rPr lang="en-US" baseline="0" dirty="0" err="1" smtClean="0"/>
              <a:t>necesitamos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espacio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adicional</a:t>
            </a:r>
            <a:r>
              <a:rPr lang="en-US" baseline="0" smtClean="0"/>
              <a:t> x2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estrcuutra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contiene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siguentes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libro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fin un </a:t>
            </a:r>
            <a:r>
              <a:rPr lang="en-US" baseline="0" dirty="0" err="1" smtClean="0"/>
              <a:t>libro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cualquiera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Y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libro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cola que a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 </a:t>
            </a:r>
            <a:r>
              <a:rPr lang="en-US" baseline="0" dirty="0" err="1" smtClean="0"/>
              <a:t>elibros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ciola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vacia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Este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format de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lenguajes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list o </a:t>
            </a:r>
            <a:r>
              <a:rPr lang="en-US" baseline="0" dirty="0" err="1" smtClean="0"/>
              <a:t>hasskel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forma mas </a:t>
            </a:r>
            <a:r>
              <a:rPr lang="en-US" baseline="0" dirty="0" err="1" smtClean="0"/>
              <a:t>sencilla</a:t>
            </a:r>
            <a:r>
              <a:rPr lang="en-US" baseline="0" dirty="0" smtClean="0"/>
              <a:t> e guarder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estructuras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93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con un </a:t>
            </a:r>
            <a:r>
              <a:rPr lang="en-US" dirty="0" err="1" smtClean="0"/>
              <a:t>elemtno</a:t>
            </a:r>
            <a:r>
              <a:rPr lang="en-US" dirty="0" smtClean="0"/>
              <a:t> y un element </a:t>
            </a:r>
            <a:r>
              <a:rPr lang="en-US" dirty="0" err="1" smtClean="0"/>
              <a:t>siguiente</a:t>
            </a:r>
            <a:r>
              <a:rPr lang="en-US" dirty="0" smtClean="0"/>
              <a:t>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que lo </a:t>
            </a:r>
            <a:r>
              <a:rPr lang="en-US" dirty="0" err="1" smtClean="0"/>
              <a:t>unico</a:t>
            </a:r>
            <a:r>
              <a:rPr lang="en-US" dirty="0" smtClean="0"/>
              <a:t> que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cabeza</a:t>
            </a:r>
            <a:r>
              <a:rPr lang="en-US" dirty="0" smtClean="0"/>
              <a:t>, que </a:t>
            </a:r>
            <a:r>
              <a:rPr lang="en-US" dirty="0" err="1" smtClean="0"/>
              <a:t>es</a:t>
            </a:r>
            <a:r>
              <a:rPr lang="en-US" dirty="0" smtClean="0"/>
              <a:t> un punter </a:t>
            </a:r>
            <a:r>
              <a:rPr lang="en-US" dirty="0" err="1" smtClean="0"/>
              <a:t>basicamente</a:t>
            </a:r>
            <a:r>
              <a:rPr lang="en-US" dirty="0" smtClean="0"/>
              <a:t> al primer </a:t>
            </a:r>
            <a:r>
              <a:rPr lang="en-US" dirty="0" err="1" smtClean="0"/>
              <a:t>nodo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 Bueno e la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que </a:t>
            </a:r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metadata o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estructura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longitud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0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Ahora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si,que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1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 </a:t>
            </a:r>
            <a:r>
              <a:rPr lang="en-US" dirty="0" err="1" smtClean="0"/>
              <a:t>ventajas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aportan</a:t>
            </a:r>
            <a:r>
              <a:rPr lang="en-US" dirty="0" smtClean="0"/>
              <a:t> las </a:t>
            </a:r>
            <a:r>
              <a:rPr lang="en-US" dirty="0" err="1" smtClean="0"/>
              <a:t>listas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arrays,</a:t>
            </a:r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primera</a:t>
            </a:r>
            <a:r>
              <a:rPr lang="en-US" dirty="0" smtClean="0"/>
              <a:t> de </a:t>
            </a:r>
            <a:r>
              <a:rPr lang="en-US" dirty="0" err="1" smtClean="0"/>
              <a:t>ellas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que las </a:t>
            </a:r>
            <a:r>
              <a:rPr lang="en-US" dirty="0" err="1" smtClean="0"/>
              <a:t>listas</a:t>
            </a:r>
            <a:r>
              <a:rPr lang="en-US" dirty="0" smtClean="0"/>
              <a:t> no </a:t>
            </a:r>
            <a:r>
              <a:rPr lang="en-US" dirty="0" err="1" smtClean="0"/>
              <a:t>tienne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 que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forma </a:t>
            </a:r>
            <a:r>
              <a:rPr lang="en-US" dirty="0" err="1" smtClean="0"/>
              <a:t>secuencial</a:t>
            </a:r>
            <a:r>
              <a:rPr lang="en-US" dirty="0" smtClean="0"/>
              <a:t> y consecutive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,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posicion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memoria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 </a:t>
            </a:r>
            <a:r>
              <a:rPr lang="en-US" baseline="0" dirty="0" err="1" smtClean="0"/>
              <a:t>unico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importa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apuntando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medio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punter,o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Ademas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longitude variable,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decir</a:t>
            </a:r>
            <a:r>
              <a:rPr lang="en-US" baseline="0" dirty="0" smtClean="0"/>
              <a:t>, nada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agregar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quitar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veremos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adelante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7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recorrer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 </a:t>
            </a:r>
            <a:r>
              <a:rPr lang="en-US" baseline="0" dirty="0" err="1" smtClean="0"/>
              <a:t>recorrer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tenemos</a:t>
            </a:r>
            <a:r>
              <a:rPr lang="en-US" baseline="0" dirty="0" smtClean="0"/>
              <a:t> que accede a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elelentnos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empezando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el primero y </a:t>
            </a:r>
            <a:r>
              <a:rPr lang="en-US" baseline="0" dirty="0" err="1" smtClean="0"/>
              <a:t>terminando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el ultimo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1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mi </a:t>
            </a:r>
            <a:r>
              <a:rPr lang="en-US" dirty="0" err="1" smtClean="0"/>
              <a:t>biblioteca</a:t>
            </a:r>
            <a:r>
              <a:rPr lang="en-US" dirty="0" smtClean="0"/>
              <a:t> de </a:t>
            </a:r>
            <a:r>
              <a:rPr lang="en-US" dirty="0" err="1" smtClean="0"/>
              <a:t>libros</a:t>
            </a:r>
            <a:r>
              <a:rPr lang="en-US" dirty="0" smtClean="0"/>
              <a:t> </a:t>
            </a:r>
            <a:r>
              <a:rPr lang="en-US" dirty="0" err="1" smtClean="0"/>
              <a:t>comom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y </a:t>
            </a:r>
            <a:r>
              <a:rPr lang="en-US" dirty="0" err="1" smtClean="0"/>
              <a:t>puedo</a:t>
            </a:r>
            <a:r>
              <a:rPr lang="en-US" dirty="0" smtClean="0"/>
              <a:t> accede al primer </a:t>
            </a:r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guardado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mi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accediendo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biblioteca.primero</a:t>
            </a:r>
            <a:r>
              <a:rPr lang="en-US" baseline="0" dirty="0" smtClean="0"/>
              <a:t>,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primer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consiguiente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puedo</a:t>
            </a:r>
            <a:r>
              <a:rPr lang="en-US" baseline="0" dirty="0" smtClean="0"/>
              <a:t> accede al element, </a:t>
            </a:r>
            <a:r>
              <a:rPr lang="en-US" baseline="0" dirty="0" err="1" smtClean="0"/>
              <a:t>puedo</a:t>
            </a:r>
            <a:r>
              <a:rPr lang="en-US" baseline="0" dirty="0" smtClean="0"/>
              <a:t> accede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al; </a:t>
            </a:r>
            <a:r>
              <a:rPr lang="en-US" baseline="0" dirty="0" err="1" smtClean="0"/>
              <a:t>libro</a:t>
            </a:r>
            <a:r>
              <a:rPr lang="en-US" baseline="0" dirty="0" smtClean="0"/>
              <a:t>, no obstante,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puedo</a:t>
            </a:r>
            <a:r>
              <a:rPr lang="en-US" baseline="0" dirty="0" smtClean="0"/>
              <a:t> accede a </a:t>
            </a:r>
            <a:r>
              <a:rPr lang="en-US" baseline="0" dirty="0" err="1" smtClean="0"/>
              <a:t>sucesivos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poco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complicado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0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Puedo</a:t>
            </a:r>
            <a:r>
              <a:rPr lang="en-US" baseline="0" dirty="0" smtClean="0"/>
              <a:t> accede al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element </a:t>
            </a:r>
            <a:r>
              <a:rPr lang="en-US" baseline="0" dirty="0" err="1" smtClean="0"/>
              <a:t>simplemente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llendo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del primero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O al </a:t>
            </a:r>
            <a:r>
              <a:rPr lang="en-US" baseline="0" dirty="0" err="1" smtClean="0"/>
              <a:t>tercer</a:t>
            </a:r>
            <a:r>
              <a:rPr lang="en-US" baseline="0" dirty="0" smtClean="0"/>
              <a:t> element </a:t>
            </a:r>
            <a:r>
              <a:rPr lang="en-US" baseline="0" dirty="0" err="1" smtClean="0"/>
              <a:t>llendo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del primer </a:t>
            </a:r>
            <a:r>
              <a:rPr lang="en-US" baseline="0" dirty="0" err="1" smtClean="0"/>
              <a:t>elemtno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sucesivamente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El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….. </a:t>
            </a:r>
            <a:r>
              <a:rPr lang="en-US" baseline="0" dirty="0" err="1" smtClean="0"/>
              <a:t>Entonces</a:t>
            </a:r>
            <a:r>
              <a:rPr lang="en-US" baseline="0" dirty="0" smtClean="0"/>
              <a:t>……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5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Alguno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dira</a:t>
            </a:r>
            <a:r>
              <a:rPr lang="en-US" baseline="0" dirty="0" smtClean="0"/>
              <a:t>…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secuencia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entiendo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estasrefiriendo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arrays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No, las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arrays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diferencias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estudiaremos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adelante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Por</a:t>
            </a:r>
            <a:r>
              <a:rPr lang="en-US" baseline="0" dirty="0" smtClean="0"/>
              <a:t> l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enlazada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guarder un element que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enteros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aqunue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cadena</a:t>
            </a:r>
            <a:r>
              <a:rPr lang="en-US" baseline="0" smtClean="0"/>
              <a:t>, un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6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alguna</a:t>
            </a:r>
            <a:r>
              <a:rPr lang="en-US" baseline="0" dirty="0" smtClean="0"/>
              <a:t> forma de </a:t>
            </a:r>
            <a:r>
              <a:rPr lang="en-US" baseline="0" dirty="0" err="1" smtClean="0"/>
              <a:t>recorrer</a:t>
            </a:r>
            <a:r>
              <a:rPr lang="en-US" baseline="0" dirty="0" smtClean="0"/>
              <a:t> mas flexible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Afortunadamaente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bucle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recorrer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del primero al ultimo y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preguntaran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llegaremos</a:t>
            </a:r>
            <a:r>
              <a:rPr lang="en-US" baseline="0" dirty="0" smtClean="0"/>
              <a:t> al ultimo </a:t>
            </a:r>
            <a:r>
              <a:rPr lang="en-US" baseline="0" dirty="0" err="1" smtClean="0"/>
              <a:t>ele,ento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Como se </a:t>
            </a:r>
            <a:r>
              <a:rPr lang="en-US" baseline="0" dirty="0" err="1" smtClean="0"/>
              <a:t>definio</a:t>
            </a:r>
            <a:r>
              <a:rPr lang="en-US" baseline="0" dirty="0" smtClean="0"/>
              <a:t> al principio, el ultimo </a:t>
            </a:r>
            <a:r>
              <a:rPr lang="en-US" baseline="0" dirty="0" err="1" smtClean="0"/>
              <a:t>elemnto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apunta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vacio</a:t>
            </a:r>
            <a:r>
              <a:rPr lang="en-US" baseline="0" dirty="0" smtClean="0"/>
              <a:t> o a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8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6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recorrer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 </a:t>
            </a:r>
            <a:r>
              <a:rPr lang="en-US" baseline="0" dirty="0" err="1" smtClean="0"/>
              <a:t>recorrer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tenemos</a:t>
            </a:r>
            <a:r>
              <a:rPr lang="en-US" baseline="0" dirty="0" smtClean="0"/>
              <a:t> que accede a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elelentnos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empezando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el primero y </a:t>
            </a:r>
            <a:r>
              <a:rPr lang="en-US" baseline="0" dirty="0" err="1" smtClean="0"/>
              <a:t>terminando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el ultimo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0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55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16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2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54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1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5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 que </a:t>
            </a:r>
            <a:r>
              <a:rPr lang="en-US" dirty="0" err="1" smtClean="0"/>
              <a:t>tenemos</a:t>
            </a:r>
            <a:r>
              <a:rPr lang="en-US" dirty="0" smtClean="0"/>
              <a:t> que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embutir</a:t>
            </a:r>
            <a:r>
              <a:rPr lang="en-US" dirty="0" smtClean="0"/>
              <a:t> el </a:t>
            </a:r>
            <a:r>
              <a:rPr lang="en-US" dirty="0" err="1" smtClean="0"/>
              <a:t>objeto</a:t>
            </a:r>
            <a:r>
              <a:rPr lang="en-US" dirty="0" smtClean="0"/>
              <a:t>/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que </a:t>
            </a:r>
            <a:r>
              <a:rPr lang="en-US" dirty="0" err="1" smtClean="0"/>
              <a:t>llamaremos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2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588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8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5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73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54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65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nodo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y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apuntadores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punteros,que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permiten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apuntar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otros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9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al </a:t>
            </a:r>
            <a:r>
              <a:rPr lang="en-US" dirty="0" err="1" smtClean="0"/>
              <a:t>nodo</a:t>
            </a:r>
            <a:r>
              <a:rPr lang="en-US" dirty="0" smtClean="0"/>
              <a:t> 32 </a:t>
            </a:r>
            <a:r>
              <a:rPr lang="en-US" dirty="0" err="1" smtClean="0"/>
              <a:t>apuntando</a:t>
            </a:r>
            <a:r>
              <a:rPr lang="en-US" dirty="0" smtClean="0"/>
              <a:t> al </a:t>
            </a:r>
            <a:r>
              <a:rPr lang="en-US" dirty="0" err="1" smtClean="0"/>
              <a:t>nodo</a:t>
            </a:r>
            <a:r>
              <a:rPr lang="en-US" dirty="0" smtClean="0"/>
              <a:t> 24 que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apunta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compleja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apuntados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,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conjunto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apuntados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si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Tenemos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principal que </a:t>
            </a:r>
            <a:r>
              <a:rPr lang="en-US" baseline="0" dirty="0" err="1" smtClean="0"/>
              <a:t>llamamos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, y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unico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tenemos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conocer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trabajr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Como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accede al resto de </a:t>
            </a:r>
            <a:r>
              <a:rPr lang="en-US" baseline="0" dirty="0" err="1" smtClean="0"/>
              <a:t>nodos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preguntaran</a:t>
            </a:r>
            <a:r>
              <a:rPr lang="en-US" baseline="0" dirty="0" smtClean="0"/>
              <a:t>,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Facil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simplemente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accediendo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punteros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ejemlpo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32,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accedo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voy</a:t>
            </a:r>
            <a:r>
              <a:rPr lang="en-US" baseline="0" dirty="0" smtClean="0"/>
              <a:t> a accede al 21,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accedo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siguoiente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siguiente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voy</a:t>
            </a:r>
            <a:r>
              <a:rPr lang="en-US" baseline="0" dirty="0" smtClean="0"/>
              <a:t> a accede al </a:t>
            </a:r>
            <a:r>
              <a:rPr lang="en-US" baseline="0" dirty="0" err="1" smtClean="0"/>
              <a:t>nodo</a:t>
            </a:r>
            <a:r>
              <a:rPr lang="en-US" baseline="0" dirty="0" smtClean="0"/>
              <a:t> 19 y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sucesivamente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Lo que no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, se </a:t>
            </a:r>
            <a:r>
              <a:rPr lang="en-US" baseline="0" dirty="0" err="1" smtClean="0"/>
              <a:t>denomina</a:t>
            </a:r>
            <a:r>
              <a:rPr lang="en-US" baseline="0" dirty="0" smtClean="0"/>
              <a:t> cola y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observa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casualmente</a:t>
            </a:r>
            <a:r>
              <a:rPr lang="en-US" baseline="0" dirty="0" smtClean="0"/>
              <a:t> as colas son </a:t>
            </a:r>
            <a:r>
              <a:rPr lang="en-US" baseline="0" dirty="0" err="1" smtClean="0"/>
              <a:t>listas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la cola de </a:t>
            </a:r>
            <a:r>
              <a:rPr lang="en-US" baseline="0" dirty="0" err="1" smtClean="0"/>
              <a:t>nuestra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liosta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cabeza</a:t>
            </a:r>
            <a:r>
              <a:rPr lang="en-US" baseline="0" dirty="0" smtClean="0"/>
              <a:t>, que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cola que a la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smtClean="0"/>
              <a:t>lista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especual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</a:t>
            </a:r>
            <a:r>
              <a:rPr lang="en-US" baseline="0" dirty="0" smtClean="0"/>
              <a:t>, a que </a:t>
            </a:r>
            <a:r>
              <a:rPr lang="en-US" baseline="0" dirty="0" err="1" smtClean="0"/>
              <a:t>apunta</a:t>
            </a:r>
            <a:r>
              <a:rPr lang="en-US" baseline="0" dirty="0" smtClean="0"/>
              <a:t> el ultimo </a:t>
            </a:r>
            <a:r>
              <a:rPr lang="en-US" baseline="0" dirty="0" err="1" smtClean="0"/>
              <a:t>elemnto</a:t>
            </a:r>
            <a:r>
              <a:rPr lang="en-US" baseline="0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Literamente</a:t>
            </a:r>
            <a:r>
              <a:rPr lang="en-US" dirty="0" smtClean="0"/>
              <a:t> a nada </a:t>
            </a:r>
            <a:r>
              <a:rPr lang="en-US" dirty="0" err="1" smtClean="0"/>
              <a:t>por</a:t>
            </a:r>
            <a:r>
              <a:rPr lang="en-US" dirty="0" smtClean="0"/>
              <a:t> que </a:t>
            </a:r>
            <a:r>
              <a:rPr lang="en-US" dirty="0" err="1" smtClean="0"/>
              <a:t>es</a:t>
            </a:r>
            <a:r>
              <a:rPr lang="en-US" dirty="0" smtClean="0"/>
              <a:t> el ultimo, </a:t>
            </a:r>
            <a:r>
              <a:rPr lang="en-US" dirty="0" err="1" smtClean="0"/>
              <a:t>por</a:t>
            </a:r>
            <a:r>
              <a:rPr lang="en-US" dirty="0" smtClean="0"/>
              <a:t> lo que </a:t>
            </a:r>
            <a:r>
              <a:rPr lang="en-US" dirty="0" err="1" smtClean="0"/>
              <a:t>apunta</a:t>
            </a:r>
            <a:r>
              <a:rPr lang="en-US" dirty="0" smtClean="0"/>
              <a:t> a lo que se </a:t>
            </a:r>
            <a:r>
              <a:rPr lang="en-US" dirty="0" err="1" smtClean="0"/>
              <a:t>conoce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vacia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que 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Basicamente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punta</a:t>
            </a:r>
            <a:r>
              <a:rPr lang="en-US" baseline="0" dirty="0" smtClean="0"/>
              <a:t> a nada, </a:t>
            </a:r>
            <a:r>
              <a:rPr lang="en-US" baseline="0" dirty="0" err="1" smtClean="0"/>
              <a:t>nulo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mismamente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FBD9-8ACB-4A6F-A97B-791135345E3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C99-CF72-4F49-A36A-3145C91A66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es.cloudinary.com/practicaldev/image/fetch/s--AO0dFdQ5--/c_imagga_scale,f_auto,fl_progressive,h_900,q_auto,w_1600/https:/thepracticaldev.s3.amazonaws.com/i/srnvrd7vfeeq5qpxnabq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0" y="2490651"/>
            <a:ext cx="12192000" cy="1698171"/>
          </a:xfrm>
          <a:prstGeom prst="rect">
            <a:avLst/>
          </a:prstGeom>
          <a:solidFill>
            <a:srgbClr val="A5A5A5">
              <a:alpha val="47059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440" y="1141911"/>
            <a:ext cx="10505243" cy="2387600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Listas enlazadas - Introducción</a:t>
            </a:r>
            <a:endParaRPr lang="es-ES" sz="48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datos</a:t>
            </a:r>
          </a:p>
        </p:txBody>
      </p:sp>
      <p:pic>
        <p:nvPicPr>
          <p:cNvPr id="6" name="Picture 2" descr="INTRANET">
            <a:extLst>
              <a:ext uri="{FF2B5EF4-FFF2-40B4-BE49-F238E27FC236}">
                <a16:creationId xmlns:a16="http://schemas.microsoft.com/office/drawing/2014/main" id="{5889E786-382F-4716-9309-08D6FDF9D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21040" y1="15200" x2="28713" y2="52000"/>
                        <a14:backgroundMark x1="28713" y1="52000" x2="24752" y2="92000"/>
                        <a14:backgroundMark x1="24752" y1="92000" x2="10396" y2="93600"/>
                        <a14:backgroundMark x1="10396" y1="93600" x2="248" y2="7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43" y="2744423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CB5A7-FA49-46DE-A6C3-C593D9264557}"/>
              </a:ext>
            </a:extLst>
          </p:cNvPr>
          <p:cNvSpPr txBox="1"/>
          <p:nvPr/>
        </p:nvSpPr>
        <p:spPr>
          <a:xfrm>
            <a:off x="10450305" y="6488668"/>
            <a:ext cx="174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Julio Martinez R.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Los nodos no tienen por que guardarse todos juntos en memoria, como ocurre en los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arrays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Pueden tener una longitud variable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Podemos agregar y quitar elementos en tiempo de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ejecucion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Ventajas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una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lista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frente</a:t>
            </a:r>
            <a:r>
              <a:rPr lang="en-US" dirty="0" smtClean="0">
                <a:solidFill>
                  <a:schemeClr val="bg1"/>
                </a:solidFill>
              </a:rPr>
              <a:t> a un array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Las listas no tienen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nocion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índice, por lo que no podemos hacer accesos aleatorios.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Necesitan mas espacio en memoria ya que tienes que almacenar los punteros.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Desventajas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una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lista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frente</a:t>
            </a:r>
            <a:r>
              <a:rPr lang="en-US" dirty="0" smtClean="0">
                <a:solidFill>
                  <a:schemeClr val="bg1"/>
                </a:solidFill>
              </a:rPr>
              <a:t> a un array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Actividad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0.5 pts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Enuncie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que </a:t>
            </a:r>
            <a:r>
              <a:rPr lang="en-US" dirty="0" err="1" smtClean="0"/>
              <a:t>existen</a:t>
            </a:r>
            <a:r>
              <a:rPr lang="en-US" dirty="0" smtClean="0"/>
              <a:t> (</a:t>
            </a:r>
            <a:r>
              <a:rPr lang="en-US" dirty="0" err="1" smtClean="0"/>
              <a:t>Programacion</a:t>
            </a:r>
            <a:r>
              <a:rPr lang="en-US" dirty="0" smtClean="0"/>
              <a:t> </a:t>
            </a:r>
            <a:r>
              <a:rPr lang="en-US" dirty="0" err="1" smtClean="0"/>
              <a:t>estructurada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Defina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un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Defina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. (0.5 extra)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49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 libro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nombre: CADENA[50]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autor: CADENA[50]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isbn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 CADENA[50]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ESTRUCTURA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0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 lista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cabeza: libro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cola: PUNTERO a listo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ESTRUCTURA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4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9864" y="526214"/>
            <a:ext cx="10515600" cy="531311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 nodo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elemento: libro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siguiente: PUNTERO a nodo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ESTRUCTURA</a:t>
            </a: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 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lista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cabeza: 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PUNTERO a nodo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ESTRUCTURA</a:t>
            </a: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4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22158" y="264310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 </a:t>
            </a:r>
            <a:r>
              <a:rPr lang="en-US" dirty="0" err="1" smtClean="0">
                <a:solidFill>
                  <a:schemeClr val="bg1"/>
                </a:solidFill>
              </a:rPr>
              <a:t>hacemos</a:t>
            </a:r>
            <a:r>
              <a:rPr lang="en-US" dirty="0" smtClean="0">
                <a:solidFill>
                  <a:schemeClr val="bg1"/>
                </a:solidFill>
              </a:rPr>
              <a:t> con </a:t>
            </a:r>
            <a:r>
              <a:rPr lang="en-US" dirty="0" err="1" smtClean="0">
                <a:solidFill>
                  <a:schemeClr val="bg1"/>
                </a:solidFill>
              </a:rPr>
              <a:t>listas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FUNCION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CrearNodo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( l : Libro ): Nodo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VARIABLE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nuevoNodo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 Nodo</a:t>
            </a: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nuevoNodo.elemento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l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nuevoNodo.siguiente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NULL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DEVOLVER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nuevoNodo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FUNCION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Crear</a:t>
            </a:r>
            <a:r>
              <a:rPr lang="en-US" dirty="0" smtClean="0">
                <a:solidFill>
                  <a:schemeClr val="bg1"/>
                </a:solidFill>
              </a:rPr>
              <a:t> un </a:t>
            </a:r>
            <a:r>
              <a:rPr lang="en-US" dirty="0" err="1" smtClean="0">
                <a:solidFill>
                  <a:schemeClr val="bg1"/>
                </a:solidFill>
              </a:rPr>
              <a:t>nodo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2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Acceder a cada uno de los elementos de una lista, comenzamos por el primero y terminando con el ultimo.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Recorrer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lista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86063"/>
            <a:ext cx="10515600" cy="5390900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{ - Esta es mi lista -}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biblioteca.lista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{ - Accedo al primer nodo - }</a:t>
            </a:r>
          </a:p>
          <a:p>
            <a:pPr marL="0" indent="0">
              <a:buNone/>
            </a:pP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iblioteca.primero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{ - Accedo al primer libro - }</a:t>
            </a:r>
          </a:p>
          <a:p>
            <a:pPr marL="0" indent="0">
              <a:buNone/>
            </a:pP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biblioteca.primero.elemento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7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Las listas enlazadas permiten representar  un grupo de elementos representados como una secuencia</a:t>
            </a:r>
          </a:p>
          <a:p>
            <a:pPr marL="0" indent="0">
              <a:buNone/>
            </a:pP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Eso no es a lo  que llamamos un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array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No, tienen algunas diferencias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1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86063"/>
            <a:ext cx="10515600" cy="5390900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{ - Accedo al segundo nodo - }</a:t>
            </a:r>
          </a:p>
          <a:p>
            <a:pPr marL="0" indent="0">
              <a:buNone/>
            </a:pP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biblioteca.primero.siguiente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{ - o al tercero … - }</a:t>
            </a:r>
          </a:p>
          <a:p>
            <a:pPr marL="0" indent="0">
              <a:buNone/>
            </a:pP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biblioteca.primero.siguiente.siguiente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72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86063"/>
            <a:ext cx="10515600" cy="5390900"/>
          </a:xfrm>
        </p:spPr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Como recorremos la lista de una forma mas flexible?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Podemos recorrer los elementos de un bucle del primero al ultimo.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Como sabemos cuando llegamos al ultimo nodo?</a:t>
            </a: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RESPUESTA: cuando el puntero de un nodo apunte a NULL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60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86063"/>
            <a:ext cx="10515600" cy="5390900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FUNCION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RecorrerLista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( l : lista)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VARIABLE puntero: Nodo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puntero =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l.cabeza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MIENTRAS (puntero != NULO){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ProcesarElemento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puntero.elemento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puntero =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puntero.siguiente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FUNCION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6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Depende:</a:t>
            </a: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 lista esta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vacia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Quieres agregar al principio?</a:t>
            </a: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Quieres agregar al final?</a:t>
            </a: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Quieres agregar en medio?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Insertar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lista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Si una lista esta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vacia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 entonces no tiene ningún nodo.</a:t>
            </a:r>
          </a:p>
          <a:p>
            <a:pPr marL="0" indent="0">
              <a:buNone/>
            </a:pP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Lista.primero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NULO</a:t>
            </a: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 este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caso,tan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fácil como crear un nuevo nodo y hacer que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elpuntero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del primero apunte a el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VARIABLE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nuevoNodo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nuevoNodo.elemento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l</a:t>
            </a:r>
          </a:p>
          <a:p>
            <a:pPr marL="0" indent="0">
              <a:buNone/>
            </a:pP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nuevoNodo.siguiente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NULO</a:t>
            </a:r>
          </a:p>
          <a:p>
            <a:pPr marL="0" indent="0">
              <a:buNone/>
            </a:pP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lista.primero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nuevoNodo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Insertar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lista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vacia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2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Insertar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al principio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614737" y="29974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32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157538" y="26176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8602579" y="2967788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24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145380" y="2588007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11590421" y="2967788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16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1133222" y="2588007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7537087" y="3810145"/>
            <a:ext cx="55484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471485" y="3810145"/>
            <a:ext cx="55484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5945605" y="5213684"/>
            <a:ext cx="2530643" cy="900585"/>
            <a:chOff x="5945605" y="5213684"/>
            <a:chExt cx="2530643" cy="900585"/>
          </a:xfrm>
        </p:grpSpPr>
        <p:sp>
          <p:nvSpPr>
            <p:cNvPr id="14" name="CuadroTexto 13"/>
            <p:cNvSpPr txBox="1"/>
            <p:nvPr/>
          </p:nvSpPr>
          <p:spPr>
            <a:xfrm>
              <a:off x="5945605" y="5744937"/>
              <a:ext cx="2530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primero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6412832" y="5213684"/>
              <a:ext cx="0" cy="531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-2631515" y="-694357"/>
            <a:ext cx="2326105" cy="2385045"/>
            <a:chOff x="1794711" y="2588007"/>
            <a:chExt cx="2326105" cy="2385045"/>
          </a:xfrm>
        </p:grpSpPr>
        <p:sp>
          <p:nvSpPr>
            <p:cNvPr id="17" name="CuadroTexto 16"/>
            <p:cNvSpPr txBox="1"/>
            <p:nvPr/>
          </p:nvSpPr>
          <p:spPr>
            <a:xfrm>
              <a:off x="2251910" y="2967788"/>
              <a:ext cx="159619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</a:rPr>
                <a:t>7</a:t>
              </a:r>
              <a:r>
                <a:rPr lang="en-US" sz="9600" dirty="0" smtClean="0">
                  <a:solidFill>
                    <a:schemeClr val="bg1"/>
                  </a:solidFill>
                </a:rPr>
                <a:t>2</a:t>
              </a:r>
              <a:endParaRPr lang="es-ES" sz="9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1794711" y="2588007"/>
              <a:ext cx="2326105" cy="23850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0" name="Conector recto de flecha 19"/>
          <p:cNvCxnSpPr/>
          <p:nvPr/>
        </p:nvCxnSpPr>
        <p:spPr>
          <a:xfrm flipV="1">
            <a:off x="4400942" y="3810145"/>
            <a:ext cx="55484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3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382 L 0.01146 -0.03797 C 0.02018 -0.02848 0.02955 -0.0176 0.03867 -0.00926 C 0.04231 -0.00602 0.04609 -0.00325 0.04961 0.00023 C 0.05299 0.00393 0.05586 0.00879 0.05937 0.01203 C 0.06328 0.01527 0.06745 0.01689 0.07148 0.01967 C 0.07526 0.02268 0.07942 0.02569 0.08333 0.02939 C 0.09049 0.03611 0.09713 0.0456 0.10508 0.05069 C 0.10833 0.05277 0.12825 0.0662 0.13502 0.0699 C 0.14271 0.07384 0.15104 0.07523 0.1582 0.08148 C 0.16172 0.08472 0.16549 0.0875 0.16875 0.0912 C 0.17213 0.09467 0.175 0.09953 0.17851 0.10277 C 0.19687 0.11875 0.1845 0.10138 0.20273 0.12013 C 0.2095 0.12731 0.21562 0.13564 0.22226 0.14328 C 0.22226 0.14351 0.24192 0.16643 0.24192 0.16666 C 0.2444 0.17037 0.24674 0.17476 0.24935 0.17824 C 0.25182 0.18148 0.25468 0.18287 0.25677 0.18587 C 0.2595 0.18935 0.26185 0.19398 0.26445 0.19745 C 0.27721 0.21365 0.26745 0.1949 0.28099 0.21875 C 0.28372 0.22361 0.28593 0.22939 0.28867 0.23449 C 0.29101 0.23888 0.29375 0.24305 0.29622 0.24768 C 0.30208 0.25902 0.30781 0.27083 0.31367 0.2824 C 0.34153 0.33912 0.30143 0.25902 0.32851 0.31157 C 0.33086 0.31574 0.33281 0.3206 0.33515 0.325 C 0.33997 0.33425 0.34218 0.33634 0.34596 0.34629 C 0.35338 0.36597 0.3526 0.3662 0.35794 0.38865 C 0.35898 0.39328 0.36054 0.39745 0.3612 0.40231 C 0.36211 0.40856 0.36276 0.41319 0.36341 0.41967 C 0.3638 0.42476 0.36393 0.43009 0.36445 0.43518 C 0.36549 0.4456 0.36627 0.44166 0.36679 0.45439 C 0.36732 0.46226 0.36679 0.4699 0.36679 0.47777 L 0.36679 0.478 " pathEditMode="relative" rAng="0" ptsTypes="AAAAAAAAAAAAAAAAAAAAAAAAAAA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73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29362 -0.018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28090" y="1899246"/>
            <a:ext cx="101372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a typeface="DengXian" panose="02010600030101010101"/>
              </a:rPr>
              <a:t>PROC </a:t>
            </a:r>
            <a:r>
              <a:rPr lang="en-US" sz="2800" dirty="0" err="1" smtClean="0">
                <a:solidFill>
                  <a:schemeClr val="bg1"/>
                </a:solidFill>
                <a:ea typeface="DengXian" panose="02010600030101010101"/>
              </a:rPr>
              <a:t>InsertarPrincipio</a:t>
            </a:r>
            <a:r>
              <a:rPr lang="en-US" sz="2800" dirty="0" smtClean="0">
                <a:solidFill>
                  <a:schemeClr val="bg1"/>
                </a:solidFill>
                <a:ea typeface="DengXian" panose="02010600030101010101"/>
              </a:rPr>
              <a:t>(l: </a:t>
            </a:r>
            <a:r>
              <a:rPr lang="en-US" sz="2800" dirty="0" err="1" smtClean="0">
                <a:solidFill>
                  <a:schemeClr val="bg1"/>
                </a:solidFill>
                <a:ea typeface="DengXian" panose="02010600030101010101"/>
              </a:rPr>
              <a:t>lista</a:t>
            </a:r>
            <a:r>
              <a:rPr lang="en-US" sz="2800" dirty="0" smtClean="0">
                <a:solidFill>
                  <a:schemeClr val="bg1"/>
                </a:solidFill>
                <a:ea typeface="DengXian" panose="02010600030101010101"/>
              </a:rPr>
              <a:t>, b: </a:t>
            </a:r>
            <a:r>
              <a:rPr lang="en-US" sz="2800" dirty="0" err="1" smtClean="0">
                <a:solidFill>
                  <a:schemeClr val="bg1"/>
                </a:solidFill>
                <a:ea typeface="DengXian" panose="02010600030101010101"/>
              </a:rPr>
              <a:t>libro</a:t>
            </a:r>
            <a:r>
              <a:rPr lang="en-US" sz="2800" dirty="0" smtClean="0">
                <a:solidFill>
                  <a:schemeClr val="bg1"/>
                </a:solidFill>
                <a:ea typeface="DengXian" panose="02010600030101010101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ea typeface="DengXian" panose="02010600030101010101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ea typeface="DengXian" panose="02010600030101010101"/>
              </a:rPr>
              <a:t>VARIABLE </a:t>
            </a:r>
            <a:r>
              <a:rPr lang="en-US" sz="2800" dirty="0" err="1" smtClean="0">
                <a:solidFill>
                  <a:schemeClr val="bg1"/>
                </a:solidFill>
                <a:ea typeface="DengXian" panose="02010600030101010101"/>
              </a:rPr>
              <a:t>nuevoNodo</a:t>
            </a:r>
            <a:r>
              <a:rPr lang="en-US" sz="2800" dirty="0" smtClean="0">
                <a:solidFill>
                  <a:schemeClr val="bg1"/>
                </a:solidFill>
                <a:ea typeface="DengXian" panose="02010600030101010101"/>
              </a:rPr>
              <a:t>: </a:t>
            </a:r>
            <a:r>
              <a:rPr lang="en-US" sz="2800" dirty="0" err="1" smtClean="0">
                <a:solidFill>
                  <a:schemeClr val="bg1"/>
                </a:solidFill>
                <a:ea typeface="DengXian" panose="02010600030101010101"/>
              </a:rPr>
              <a:t>Nodo</a:t>
            </a:r>
            <a:endParaRPr lang="en-US" sz="2800" dirty="0" smtClean="0">
              <a:solidFill>
                <a:schemeClr val="bg1"/>
              </a:solidFill>
              <a:ea typeface="DengXian" panose="02010600030101010101"/>
            </a:endParaRPr>
          </a:p>
          <a:p>
            <a:endParaRPr lang="en-US" sz="2800" dirty="0">
              <a:solidFill>
                <a:schemeClr val="bg1"/>
              </a:solidFill>
              <a:ea typeface="DengXian" panose="02010600030101010101"/>
            </a:endParaRPr>
          </a:p>
          <a:p>
            <a:r>
              <a:rPr lang="en-US" sz="2800" dirty="0" smtClean="0">
                <a:solidFill>
                  <a:schemeClr val="bg1"/>
                </a:solidFill>
                <a:ea typeface="DengXian" panose="02010600030101010101"/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  <a:ea typeface="DengXian" panose="02010600030101010101"/>
              </a:rPr>
              <a:t>nuevoNodo.elemento</a:t>
            </a:r>
            <a:r>
              <a:rPr lang="en-US" sz="2800" dirty="0" smtClean="0">
                <a:solidFill>
                  <a:schemeClr val="bg1"/>
                </a:solidFill>
                <a:ea typeface="DengXian" panose="02010600030101010101"/>
              </a:rPr>
              <a:t> = b</a:t>
            </a:r>
          </a:p>
          <a:p>
            <a:r>
              <a:rPr lang="en-US" sz="2800" dirty="0">
                <a:solidFill>
                  <a:schemeClr val="bg1"/>
                </a:solidFill>
                <a:ea typeface="DengXian" panose="02010600030101010101"/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  <a:ea typeface="DengXian" panose="02010600030101010101"/>
              </a:rPr>
              <a:t>nuevoNodo.siguiente</a:t>
            </a:r>
            <a:r>
              <a:rPr lang="en-US" sz="2800" dirty="0" smtClean="0">
                <a:solidFill>
                  <a:schemeClr val="bg1"/>
                </a:solidFill>
                <a:ea typeface="DengXian" panose="02010600030101010101"/>
              </a:rPr>
              <a:t> = </a:t>
            </a:r>
            <a:r>
              <a:rPr lang="en-US" sz="2800" dirty="0" err="1" smtClean="0">
                <a:solidFill>
                  <a:schemeClr val="bg1"/>
                </a:solidFill>
                <a:ea typeface="DengXian" panose="02010600030101010101"/>
              </a:rPr>
              <a:t>l.primero</a:t>
            </a:r>
            <a:endParaRPr lang="en-US" sz="2800" dirty="0" smtClean="0">
              <a:solidFill>
                <a:schemeClr val="bg1"/>
              </a:solidFill>
              <a:ea typeface="DengXian" panose="02010600030101010101"/>
            </a:endParaRPr>
          </a:p>
          <a:p>
            <a:r>
              <a:rPr lang="en-US" sz="2800" dirty="0">
                <a:solidFill>
                  <a:schemeClr val="bg1"/>
                </a:solidFill>
                <a:ea typeface="DengXian" panose="02010600030101010101"/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  <a:ea typeface="DengXian" panose="02010600030101010101"/>
              </a:rPr>
              <a:t>l.primero</a:t>
            </a:r>
            <a:r>
              <a:rPr lang="en-US" sz="2800" dirty="0" smtClean="0">
                <a:solidFill>
                  <a:schemeClr val="bg1"/>
                </a:solidFill>
                <a:ea typeface="DengXian" panose="02010600030101010101"/>
              </a:rPr>
              <a:t> = </a:t>
            </a:r>
            <a:r>
              <a:rPr lang="en-US" sz="2800" dirty="0" err="1" smtClean="0">
                <a:solidFill>
                  <a:schemeClr val="bg1"/>
                </a:solidFill>
                <a:ea typeface="DengXian" panose="02010600030101010101"/>
              </a:rPr>
              <a:t>nuevoNodo</a:t>
            </a:r>
            <a:endParaRPr lang="en-US" sz="2800" dirty="0" smtClean="0">
              <a:solidFill>
                <a:schemeClr val="bg1"/>
              </a:solidFill>
              <a:ea typeface="DengXian" panose="02010600030101010101"/>
            </a:endParaRPr>
          </a:p>
          <a:p>
            <a:r>
              <a:rPr lang="en-US" sz="2800" dirty="0" smtClean="0">
                <a:solidFill>
                  <a:schemeClr val="bg1"/>
                </a:solidFill>
                <a:ea typeface="DengXian" panose="02010600030101010101"/>
              </a:rPr>
              <a:t>FIN PROC</a:t>
            </a:r>
            <a:endParaRPr lang="es-ES" sz="2800" dirty="0">
              <a:solidFill>
                <a:schemeClr val="bg1"/>
              </a:solidFill>
              <a:ea typeface="DengXian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0712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Insertar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al final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-296251" y="2640919"/>
            <a:ext cx="1792704" cy="1775445"/>
            <a:chOff x="1110918" y="1946323"/>
            <a:chExt cx="1792704" cy="1775445"/>
          </a:xfrm>
        </p:grpSpPr>
        <p:sp>
          <p:nvSpPr>
            <p:cNvPr id="23" name="CuadroTexto 22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21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9839918" y="4271159"/>
            <a:ext cx="1792704" cy="1775445"/>
            <a:chOff x="1110918" y="1946323"/>
            <a:chExt cx="1792704" cy="1775445"/>
          </a:xfrm>
        </p:grpSpPr>
        <p:sp>
          <p:nvSpPr>
            <p:cNvPr id="27" name="CuadroTexto 26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</a:rPr>
                <a:t>4</a:t>
              </a:r>
              <a:r>
                <a:rPr lang="en-US" sz="6000" dirty="0" smtClean="0">
                  <a:solidFill>
                    <a:schemeClr val="bg1"/>
                  </a:solidFill>
                </a:rPr>
                <a:t>2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2210154" y="2670322"/>
            <a:ext cx="1792704" cy="1775445"/>
            <a:chOff x="1110918" y="1946323"/>
            <a:chExt cx="1792704" cy="1775445"/>
          </a:xfrm>
        </p:grpSpPr>
        <p:sp>
          <p:nvSpPr>
            <p:cNvPr id="30" name="CuadroTexto 29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19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4716559" y="2670322"/>
            <a:ext cx="1792704" cy="1775445"/>
            <a:chOff x="1110918" y="1946323"/>
            <a:chExt cx="1792704" cy="1775445"/>
          </a:xfrm>
        </p:grpSpPr>
        <p:sp>
          <p:nvSpPr>
            <p:cNvPr id="33" name="CuadroTexto 32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72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ángulo redondeado 33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7222964" y="2670322"/>
            <a:ext cx="1792704" cy="1775445"/>
            <a:chOff x="1110918" y="1946323"/>
            <a:chExt cx="1792704" cy="1775445"/>
          </a:xfrm>
        </p:grpSpPr>
        <p:sp>
          <p:nvSpPr>
            <p:cNvPr id="36" name="CuadroTexto 35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24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cxnSp>
        <p:nvCxnSpPr>
          <p:cNvPr id="38" name="Conector recto de flecha 37"/>
          <p:cNvCxnSpPr/>
          <p:nvPr/>
        </p:nvCxnSpPr>
        <p:spPr>
          <a:xfrm flipV="1">
            <a:off x="1613083" y="3528530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4119488" y="3557934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6625893" y="3509074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160947" y="4876800"/>
            <a:ext cx="936154" cy="859127"/>
            <a:chOff x="160947" y="4876800"/>
            <a:chExt cx="936154" cy="859127"/>
          </a:xfrm>
        </p:grpSpPr>
        <p:sp>
          <p:nvSpPr>
            <p:cNvPr id="2" name="CuadroTexto 1"/>
            <p:cNvSpPr txBox="1"/>
            <p:nvPr/>
          </p:nvSpPr>
          <p:spPr>
            <a:xfrm>
              <a:off x="160947" y="5366595"/>
              <a:ext cx="93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puntero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Conector recto de flecha 11"/>
            <p:cNvCxnSpPr>
              <a:stCxn id="2" idx="0"/>
            </p:cNvCxnSpPr>
            <p:nvPr/>
          </p:nvCxnSpPr>
          <p:spPr>
            <a:xfrm flipV="1">
              <a:off x="629024" y="4876800"/>
              <a:ext cx="0" cy="489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ector recto de flecha 40"/>
          <p:cNvCxnSpPr/>
          <p:nvPr/>
        </p:nvCxnSpPr>
        <p:spPr>
          <a:xfrm flipV="1">
            <a:off x="9237638" y="3509073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9839918" y="33244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NULL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9190997" y="4271160"/>
            <a:ext cx="538372" cy="1746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1974 -0.006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4 -0.00649 L 0.41472 -0.010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472 -0.01042 L 0.61472 -0.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Un nodo que esta en cualquier parte de la lista.</a:t>
            </a:r>
          </a:p>
          <a:p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Por ejemplo:</a:t>
            </a:r>
          </a:p>
          <a:p>
            <a:pPr lvl="1"/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Insertar un elemento después de la quinta posición</a:t>
            </a:r>
          </a:p>
          <a:p>
            <a:pPr lvl="1"/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Insertar un elemento después del libro: “El arte de la guerra”.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Insertar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despues</a:t>
            </a:r>
            <a:r>
              <a:rPr lang="en-US" dirty="0" smtClean="0">
                <a:solidFill>
                  <a:schemeClr val="bg1"/>
                </a:solidFill>
              </a:rPr>
              <a:t> de un </a:t>
            </a:r>
            <a:r>
              <a:rPr lang="en-US" dirty="0" err="1" smtClean="0">
                <a:solidFill>
                  <a:schemeClr val="bg1"/>
                </a:solidFill>
              </a:rPr>
              <a:t>nodo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Insertar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despues</a:t>
            </a:r>
            <a:r>
              <a:rPr lang="en-US" dirty="0" smtClean="0">
                <a:solidFill>
                  <a:schemeClr val="bg1"/>
                </a:solidFill>
              </a:rPr>
              <a:t> de un </a:t>
            </a:r>
            <a:r>
              <a:rPr lang="en-US" dirty="0" err="1" smtClean="0">
                <a:solidFill>
                  <a:schemeClr val="bg1"/>
                </a:solidFill>
              </a:rPr>
              <a:t>nodo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1227749" y="2041066"/>
            <a:ext cx="1792704" cy="1775445"/>
            <a:chOff x="1110918" y="1946323"/>
            <a:chExt cx="1792704" cy="1775445"/>
          </a:xfrm>
        </p:grpSpPr>
        <p:sp>
          <p:nvSpPr>
            <p:cNvPr id="23" name="CuadroTexto 22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21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3085897" y="2909221"/>
            <a:ext cx="1792704" cy="1775445"/>
            <a:chOff x="1110918" y="1946323"/>
            <a:chExt cx="1792704" cy="1775445"/>
          </a:xfrm>
        </p:grpSpPr>
        <p:sp>
          <p:nvSpPr>
            <p:cNvPr id="27" name="CuadroTexto 26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</a:rPr>
                <a:t>4</a:t>
              </a:r>
              <a:r>
                <a:rPr lang="en-US" sz="6000" dirty="0" smtClean="0">
                  <a:solidFill>
                    <a:schemeClr val="bg1"/>
                  </a:solidFill>
                </a:rPr>
                <a:t>2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3734154" y="2070469"/>
            <a:ext cx="1792704" cy="1775445"/>
            <a:chOff x="1110918" y="1946323"/>
            <a:chExt cx="1792704" cy="1775445"/>
          </a:xfrm>
        </p:grpSpPr>
        <p:sp>
          <p:nvSpPr>
            <p:cNvPr id="30" name="CuadroTexto 29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19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6240559" y="2070469"/>
            <a:ext cx="1792704" cy="1775445"/>
            <a:chOff x="1110918" y="1946323"/>
            <a:chExt cx="1792704" cy="1775445"/>
          </a:xfrm>
        </p:grpSpPr>
        <p:sp>
          <p:nvSpPr>
            <p:cNvPr id="33" name="CuadroTexto 32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72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ángulo redondeado 33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746964" y="2070469"/>
            <a:ext cx="1792704" cy="1775445"/>
            <a:chOff x="1110918" y="1946323"/>
            <a:chExt cx="1792704" cy="1775445"/>
          </a:xfrm>
        </p:grpSpPr>
        <p:sp>
          <p:nvSpPr>
            <p:cNvPr id="36" name="CuadroTexto 35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24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cxnSp>
        <p:nvCxnSpPr>
          <p:cNvPr id="38" name="Conector recto de flecha 37"/>
          <p:cNvCxnSpPr/>
          <p:nvPr/>
        </p:nvCxnSpPr>
        <p:spPr>
          <a:xfrm flipV="1">
            <a:off x="3137083" y="2928677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5643488" y="2958081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8149893" y="2909221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1741269" y="4323131"/>
            <a:ext cx="939873" cy="859126"/>
            <a:chOff x="1741269" y="4323131"/>
            <a:chExt cx="939873" cy="859126"/>
          </a:xfrm>
        </p:grpSpPr>
        <p:sp>
          <p:nvSpPr>
            <p:cNvPr id="45" name="CuadroTexto 44"/>
            <p:cNvSpPr txBox="1"/>
            <p:nvPr/>
          </p:nvSpPr>
          <p:spPr>
            <a:xfrm>
              <a:off x="1741269" y="4812925"/>
              <a:ext cx="939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anterior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Conector recto de flecha 45"/>
            <p:cNvCxnSpPr>
              <a:stCxn id="45" idx="0"/>
            </p:cNvCxnSpPr>
            <p:nvPr/>
          </p:nvCxnSpPr>
          <p:spPr>
            <a:xfrm flipH="1" flipV="1">
              <a:off x="2209346" y="4323131"/>
              <a:ext cx="1860" cy="48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ector recto de flecha 46"/>
          <p:cNvCxnSpPr/>
          <p:nvPr/>
        </p:nvCxnSpPr>
        <p:spPr>
          <a:xfrm flipV="1">
            <a:off x="9562339" y="4030539"/>
            <a:ext cx="137379" cy="39031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7682057" y="4030540"/>
            <a:ext cx="361302" cy="39031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9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1974 -0.006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4 -0.00648 L 0.41471 -0.010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8.14815E-6 L 8.33333E-6 8.14815E-6 C -0.00182 0.0051 -0.00364 0.01019 -0.00546 0.01528 C -0.0065 0.01806 -0.00781 0.02038 -0.00872 0.02315 C -0.00937 0.02477 -0.00937 0.02709 -0.00989 0.02894 C -0.0108 0.03218 -0.01197 0.03542 -0.01314 0.03843 C -0.01445 0.04237 -0.01744 0.05024 -0.01744 0.05024 C -0.02057 0.06644 -0.01627 0.04653 -0.0207 0.05973 C -0.02135 0.06158 -0.02122 0.06389 -0.02174 0.06551 C -0.02265 0.06783 -0.02408 0.06922 -0.02512 0.0713 C -0.02734 0.07639 -0.02903 0.08218 -0.03163 0.08681 C -0.03268 0.08889 -0.03385 0.09051 -0.03489 0.0926 C -0.03645 0.0963 -0.0371 0.10139 -0.03919 0.10417 C -0.04062 0.10626 -0.04218 0.10788 -0.04348 0.10996 C -0.04583 0.11366 -0.04765 0.11806 -0.05012 0.12153 C -0.05221 0.12477 -0.05442 0.12801 -0.05663 0.13126 C -0.06314 0.14144 -0.05182 0.12639 -0.06419 0.14283 C -0.06809 0.14815 -0.07265 0.15209 -0.07617 0.15834 C -0.07851 0.16251 -0.07968 0.16528 -0.08268 0.16806 C -0.08645 0.1713 -0.08906 0.17153 -0.09244 0.1757 C -0.1013 0.18635 -0.09439 0.18149 -0.10117 0.18542 C -0.10299 0.18797 -0.10468 0.19075 -0.10663 0.19306 C -0.10924 0.1963 -0.11132 0.19723 -0.11419 0.19885 C -0.11744 0.20278 -0.11796 0.20371 -0.12174 0.20672 C -0.12708 0.21065 -0.12994 0.20834 -0.13593 0.21621 C -0.13736 0.21829 -0.13867 0.22084 -0.14023 0.22223 C -0.14309 0.22408 -0.14609 0.22477 -0.14895 0.22593 L -0.15768 0.22987 C -0.15911 0.23056 -0.16054 0.23102 -0.16197 0.23172 L -0.16848 0.23565 C -0.16965 0.23635 -0.1707 0.23681 -0.17187 0.23751 C -0.17434 0.23959 -0.17682 0.24144 -0.17942 0.24329 C -0.18046 0.24422 -0.18163 0.24445 -0.18268 0.24538 C -0.18411 0.24653 -0.18541 0.24839 -0.18697 0.24908 C -0.18919 0.25024 -0.1914 0.25047 -0.19348 0.25116 C -0.19713 0.25232 -0.20077 0.25371 -0.20442 0.25487 C -0.20624 0.25556 -0.20807 0.25649 -0.20989 0.25695 L -0.21965 0.2588 L -0.22838 0.26065 C -0.23046 0.26135 -0.23268 0.26227 -0.23489 0.26274 C -0.24101 0.26413 -0.24713 0.26528 -0.25338 0.26667 L -0.36744 0.26459 C -0.37291 0.26436 -0.37825 0.26135 -0.38372 0.26065 C -0.40468 0.25857 -0.42031 0.2588 -0.44023 0.2588 L -0.44023 0.2588 " pathEditMode="relative" ptsTypes="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459705" y="1668379"/>
            <a:ext cx="5053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32</a:t>
            </a:r>
            <a:endParaRPr lang="es-ES" sz="199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801979" y="1288597"/>
            <a:ext cx="3914273" cy="391427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8552185" y="919265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Nodo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7818783" y="1288597"/>
            <a:ext cx="887895" cy="6594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Eliminar elementos requiere jugar con punteros también</a:t>
            </a:r>
          </a:p>
          <a:p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Cuando vayamos a eliminar un elemento de una lista, tenemos que acordarnos de liberar la memoria ocupada por dicho nodo (en algunos lenguajes de programación).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Eliminar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35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Sea una lista l:</a:t>
            </a:r>
          </a:p>
          <a:p>
            <a:pPr lvl="1"/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l.primero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l.primero.siguiente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</a:p>
          <a:p>
            <a:pPr lvl="1"/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ERROR: Si hacemos esto, como libero la memoria que ocupo el anterior primer nodo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Eliminar</a:t>
            </a:r>
            <a:r>
              <a:rPr lang="en-US" dirty="0" smtClean="0">
                <a:solidFill>
                  <a:schemeClr val="bg1"/>
                </a:solidFill>
              </a:rPr>
              <a:t> el primer </a:t>
            </a:r>
            <a:r>
              <a:rPr lang="en-US" dirty="0" err="1" smtClean="0">
                <a:solidFill>
                  <a:schemeClr val="bg1"/>
                </a:solidFill>
              </a:rPr>
              <a:t>elemento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PROC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EliminarPrimero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(l: lista)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VARIABLE temporal: Nodo</a:t>
            </a: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temporal=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l.primero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l.primero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l.primero.siguiente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ELIMINAR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termporal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PROC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0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Accedemos a la penúltima posición.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Eliminamos de forma parecida.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Eliminar</a:t>
            </a:r>
            <a:r>
              <a:rPr lang="en-US" dirty="0" smtClean="0">
                <a:solidFill>
                  <a:schemeClr val="bg1"/>
                </a:solidFill>
              </a:rPr>
              <a:t> el ultimo </a:t>
            </a:r>
            <a:r>
              <a:rPr lang="en-US" dirty="0" err="1" smtClean="0">
                <a:solidFill>
                  <a:schemeClr val="bg1"/>
                </a:solidFill>
              </a:rPr>
              <a:t>elemento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41684"/>
            <a:ext cx="10515600" cy="5535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PROC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EliminarUltimo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(l: lista)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VARIABLE temporal: Nodo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VARIABLE nodo: Nodo</a:t>
            </a:r>
          </a:p>
          <a:p>
            <a:pPr marL="0" indent="0">
              <a:buNone/>
            </a:pP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nodo =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l.primero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MIENTRAS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nodo.siguiente.siguiente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!= NULO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nodo =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nodo.siguiente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MIENTRAS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temporal = 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nodo.siguiente</a:t>
            </a:r>
            <a:endParaRPr lang="es-MX" dirty="0" smtClean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err="1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nodo.siguiente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= NULL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ELIMINAR temporal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FIN PROC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4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Accedemos a la posición anterior al elemento que quiero eliminar</a:t>
            </a: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Hago que el puntero de la posición anterior al elemento que quiero eliminar apunte al siguiente, al del elemento que quiero eliminar.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Eliminar</a:t>
            </a:r>
            <a:r>
              <a:rPr lang="en-US" dirty="0" smtClean="0">
                <a:solidFill>
                  <a:schemeClr val="bg1"/>
                </a:solidFill>
              </a:rPr>
              <a:t> el ultimo </a:t>
            </a:r>
            <a:r>
              <a:rPr lang="en-US" dirty="0" err="1" smtClean="0">
                <a:solidFill>
                  <a:schemeClr val="bg1"/>
                </a:solidFill>
              </a:rPr>
              <a:t>medio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1426532" y="1020649"/>
            <a:ext cx="1792704" cy="1775445"/>
            <a:chOff x="1110918" y="1946323"/>
            <a:chExt cx="1792704" cy="1775445"/>
          </a:xfrm>
        </p:grpSpPr>
        <p:sp>
          <p:nvSpPr>
            <p:cNvPr id="23" name="CuadroTexto 22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21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3932937" y="1050052"/>
            <a:ext cx="1792704" cy="1775445"/>
            <a:chOff x="1110918" y="1946323"/>
            <a:chExt cx="1792704" cy="1775445"/>
          </a:xfrm>
        </p:grpSpPr>
        <p:sp>
          <p:nvSpPr>
            <p:cNvPr id="30" name="CuadroTexto 29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19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6439342" y="1050052"/>
            <a:ext cx="1792704" cy="1775445"/>
            <a:chOff x="1110918" y="1946323"/>
            <a:chExt cx="1792704" cy="1775445"/>
          </a:xfrm>
        </p:grpSpPr>
        <p:sp>
          <p:nvSpPr>
            <p:cNvPr id="33" name="CuadroTexto 32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72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ángulo redondeado 33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945747" y="1050052"/>
            <a:ext cx="1792704" cy="1775445"/>
            <a:chOff x="1110918" y="1946323"/>
            <a:chExt cx="1792704" cy="1775445"/>
          </a:xfrm>
        </p:grpSpPr>
        <p:sp>
          <p:nvSpPr>
            <p:cNvPr id="36" name="CuadroTexto 35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24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cxnSp>
        <p:nvCxnSpPr>
          <p:cNvPr id="38" name="Conector recto de flecha 37"/>
          <p:cNvCxnSpPr/>
          <p:nvPr/>
        </p:nvCxnSpPr>
        <p:spPr>
          <a:xfrm flipV="1">
            <a:off x="3335866" y="1908260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5842271" y="1937664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8348676" y="1888804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icar 2"/>
          <p:cNvSpPr/>
          <p:nvPr/>
        </p:nvSpPr>
        <p:spPr>
          <a:xfrm>
            <a:off x="4178384" y="1151418"/>
            <a:ext cx="1269405" cy="147477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386775" y="3551815"/>
            <a:ext cx="1792704" cy="1775445"/>
            <a:chOff x="1110918" y="1946323"/>
            <a:chExt cx="1792704" cy="1775445"/>
          </a:xfrm>
        </p:grpSpPr>
        <p:sp>
          <p:nvSpPr>
            <p:cNvPr id="42" name="CuadroTexto 41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21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ángulo redondeado 43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3893180" y="3581218"/>
            <a:ext cx="1792704" cy="1775445"/>
            <a:chOff x="1110918" y="1946323"/>
            <a:chExt cx="1792704" cy="1775445"/>
          </a:xfrm>
        </p:grpSpPr>
        <p:sp>
          <p:nvSpPr>
            <p:cNvPr id="50" name="CuadroTexto 49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19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51" name="Rectángulo redondeado 50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399585" y="3581218"/>
            <a:ext cx="1792704" cy="1775445"/>
            <a:chOff x="1110918" y="1946323"/>
            <a:chExt cx="1792704" cy="1775445"/>
          </a:xfrm>
        </p:grpSpPr>
        <p:sp>
          <p:nvSpPr>
            <p:cNvPr id="53" name="CuadroTexto 52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72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905990" y="3581218"/>
            <a:ext cx="1792704" cy="1775445"/>
            <a:chOff x="1110918" y="1946323"/>
            <a:chExt cx="1792704" cy="1775445"/>
          </a:xfrm>
        </p:grpSpPr>
        <p:sp>
          <p:nvSpPr>
            <p:cNvPr id="56" name="CuadroTexto 55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24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ángulo redondeado 56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cxnSp>
        <p:nvCxnSpPr>
          <p:cNvPr id="58" name="Conector recto de flecha 57"/>
          <p:cNvCxnSpPr/>
          <p:nvPr/>
        </p:nvCxnSpPr>
        <p:spPr>
          <a:xfrm flipV="1">
            <a:off x="3296109" y="4439426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 flipV="1">
            <a:off x="5802514" y="4468830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 flipV="1">
            <a:off x="8308919" y="4419970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curvado 5"/>
          <p:cNvCxnSpPr>
            <a:stCxn id="44" idx="2"/>
            <a:endCxn id="54" idx="2"/>
          </p:cNvCxnSpPr>
          <p:nvPr/>
        </p:nvCxnSpPr>
        <p:spPr>
          <a:xfrm rot="16200000" flipH="1">
            <a:off x="4774831" y="2835556"/>
            <a:ext cx="29403" cy="5012810"/>
          </a:xfrm>
          <a:prstGeom prst="curvedConnector3">
            <a:avLst>
              <a:gd name="adj1" fmla="val 3491586"/>
            </a:avLst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Identificar el primer elemento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Identificar el ultimo elemento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Recorrer una lista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Insertar un elemento</a:t>
            </a:r>
          </a:p>
          <a:p>
            <a:r>
              <a:rPr lang="es-MX" dirty="0" smtClean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Eliminar un elemento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resumen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4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68116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32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110917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5285873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24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828674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003630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16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8546431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3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459705" y="1668379"/>
            <a:ext cx="50532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32</a:t>
            </a:r>
            <a:endParaRPr lang="es-ES" sz="199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801979" y="1288597"/>
            <a:ext cx="3914273" cy="391427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7716252" y="3087757"/>
            <a:ext cx="2014330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4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68116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32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110917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5285873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24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828674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003630" y="2326104"/>
            <a:ext cx="159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16</a:t>
            </a:r>
            <a:endParaRPr lang="es-ES" sz="9600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8546431" y="1946323"/>
            <a:ext cx="2326105" cy="23850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3621505" y="3110933"/>
            <a:ext cx="1109696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7295757" y="3110932"/>
            <a:ext cx="1109696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8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85488" y="2640919"/>
            <a:ext cx="1792704" cy="1775445"/>
            <a:chOff x="1110918" y="1946323"/>
            <a:chExt cx="1792704" cy="1775445"/>
          </a:xfrm>
        </p:grpSpPr>
        <p:sp>
          <p:nvSpPr>
            <p:cNvPr id="5" name="CuadroTexto 4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21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cxnSp>
        <p:nvCxnSpPr>
          <p:cNvPr id="10" name="Conector recto de flecha 9"/>
          <p:cNvCxnSpPr/>
          <p:nvPr/>
        </p:nvCxnSpPr>
        <p:spPr>
          <a:xfrm flipV="1">
            <a:off x="2088417" y="3528530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179083" y="2641141"/>
            <a:ext cx="1792704" cy="1775445"/>
            <a:chOff x="1110918" y="1946323"/>
            <a:chExt cx="1792704" cy="1775445"/>
          </a:xfrm>
        </p:grpSpPr>
        <p:sp>
          <p:nvSpPr>
            <p:cNvPr id="13" name="CuadroTexto 12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32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191893" y="2670322"/>
            <a:ext cx="1792704" cy="1775445"/>
            <a:chOff x="1110918" y="1946323"/>
            <a:chExt cx="1792704" cy="1775445"/>
          </a:xfrm>
        </p:grpSpPr>
        <p:sp>
          <p:nvSpPr>
            <p:cNvPr id="16" name="CuadroTexto 15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19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7698298" y="2670322"/>
            <a:ext cx="1792704" cy="1775445"/>
            <a:chOff x="1110918" y="1946323"/>
            <a:chExt cx="1792704" cy="1775445"/>
          </a:xfrm>
        </p:grpSpPr>
        <p:sp>
          <p:nvSpPr>
            <p:cNvPr id="22" name="CuadroTexto 21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72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0204703" y="2670322"/>
            <a:ext cx="1792704" cy="1775445"/>
            <a:chOff x="1110918" y="1946323"/>
            <a:chExt cx="1792704" cy="1775445"/>
          </a:xfrm>
        </p:grpSpPr>
        <p:sp>
          <p:nvSpPr>
            <p:cNvPr id="25" name="CuadroTexto 24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24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cxnSp>
        <p:nvCxnSpPr>
          <p:cNvPr id="27" name="Conector recto de flecha 26"/>
          <p:cNvCxnSpPr/>
          <p:nvPr/>
        </p:nvCxnSpPr>
        <p:spPr>
          <a:xfrm flipV="1">
            <a:off x="4594822" y="3528530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7101227" y="3557934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9607632" y="3509074"/>
            <a:ext cx="491731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636281" y="1351722"/>
            <a:ext cx="112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Cabeza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2" name="Conector recto de flecha 31"/>
          <p:cNvCxnSpPr>
            <a:endCxn id="30" idx="2"/>
          </p:cNvCxnSpPr>
          <p:nvPr/>
        </p:nvCxnSpPr>
        <p:spPr>
          <a:xfrm flipV="1">
            <a:off x="1196785" y="1721054"/>
            <a:ext cx="0" cy="6908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rir corchete 35"/>
          <p:cNvSpPr/>
          <p:nvPr/>
        </p:nvSpPr>
        <p:spPr>
          <a:xfrm rot="5400000">
            <a:off x="7165749" y="-1784671"/>
            <a:ext cx="275829" cy="7815349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6879257" y="1420422"/>
            <a:ext cx="112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3197265" y="5121965"/>
            <a:ext cx="112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Cabeza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3604591" y="4611757"/>
            <a:ext cx="0" cy="5102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rir corchete 40"/>
          <p:cNvSpPr/>
          <p:nvPr/>
        </p:nvSpPr>
        <p:spPr>
          <a:xfrm rot="16200000">
            <a:off x="8736100" y="2239033"/>
            <a:ext cx="68957" cy="532461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/>
          <p:cNvSpPr txBox="1"/>
          <p:nvPr/>
        </p:nvSpPr>
        <p:spPr>
          <a:xfrm>
            <a:off x="8264654" y="5052895"/>
            <a:ext cx="112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 animBg="1"/>
      <p:bldP spid="37" grpId="0"/>
      <p:bldP spid="38" grpId="0"/>
      <p:bldP spid="41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10204703" y="2670322"/>
            <a:ext cx="1792704" cy="1775445"/>
            <a:chOff x="1110918" y="1946323"/>
            <a:chExt cx="1792704" cy="1775445"/>
          </a:xfrm>
        </p:grpSpPr>
        <p:sp>
          <p:nvSpPr>
            <p:cNvPr id="25" name="CuadroTexto 24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24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</p:spTree>
    <p:extLst>
      <p:ext uri="{BB962C8B-B14F-4D97-AF65-F5344CB8AC3E}">
        <p14:creationId xmlns:p14="http://schemas.microsoft.com/office/powerpoint/2010/main" val="37081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5279777" y="2590111"/>
            <a:ext cx="1792704" cy="1775445"/>
            <a:chOff x="1110918" y="1946323"/>
            <a:chExt cx="1792704" cy="1775445"/>
          </a:xfrm>
        </p:grpSpPr>
        <p:sp>
          <p:nvSpPr>
            <p:cNvPr id="25" name="CuadroTexto 24"/>
            <p:cNvSpPr txBox="1"/>
            <p:nvPr/>
          </p:nvSpPr>
          <p:spPr>
            <a:xfrm>
              <a:off x="1568116" y="2326104"/>
              <a:ext cx="1230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</a:rPr>
                <a:t>24</a:t>
              </a:r>
              <a:endParaRPr lang="es-ES" sz="60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1110918" y="1946323"/>
              <a:ext cx="1792704" cy="17754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cxnSp>
        <p:nvCxnSpPr>
          <p:cNvPr id="5" name="Conector recto de flecha 4"/>
          <p:cNvCxnSpPr/>
          <p:nvPr/>
        </p:nvCxnSpPr>
        <p:spPr>
          <a:xfrm flipV="1">
            <a:off x="7424339" y="3477723"/>
            <a:ext cx="1495072" cy="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919411" y="3293057"/>
            <a:ext cx="28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Lista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vacia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6475</TotalTime>
  <Words>1887</Words>
  <Application>Microsoft Office PowerPoint</Application>
  <PresentationFormat>Panorámica</PresentationFormat>
  <Paragraphs>322</Paragraphs>
  <Slides>37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DengXian</vt:lpstr>
      <vt:lpstr>Tema de Office</vt:lpstr>
      <vt:lpstr>Listas enlazadas - 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Ventajas de una lista frente a un array</vt:lpstr>
      <vt:lpstr>Desventajas de una lista frente a un array</vt:lpstr>
      <vt:lpstr>Actividad por 0.5 pts</vt:lpstr>
      <vt:lpstr>Presentación de PowerPoint</vt:lpstr>
      <vt:lpstr>Presentación de PowerPoint</vt:lpstr>
      <vt:lpstr>Presentación de PowerPoint</vt:lpstr>
      <vt:lpstr>Que hacemos con listas?</vt:lpstr>
      <vt:lpstr>Crear un nodo</vt:lpstr>
      <vt:lpstr>Recorrer una lista</vt:lpstr>
      <vt:lpstr>Presentación de PowerPoint</vt:lpstr>
      <vt:lpstr>Presentación de PowerPoint</vt:lpstr>
      <vt:lpstr>Presentación de PowerPoint</vt:lpstr>
      <vt:lpstr>Presentación de PowerPoint</vt:lpstr>
      <vt:lpstr>Insertar elementos en una lista</vt:lpstr>
      <vt:lpstr>Insertar elementos en una lista vacia</vt:lpstr>
      <vt:lpstr>Insertar elementos al principio</vt:lpstr>
      <vt:lpstr>Presentación de PowerPoint</vt:lpstr>
      <vt:lpstr>Insertar elementos al final</vt:lpstr>
      <vt:lpstr>Insertar elementos despues de un nodo</vt:lpstr>
      <vt:lpstr>Insertar elementos despues de un nodo</vt:lpstr>
      <vt:lpstr>Eliminar elementos</vt:lpstr>
      <vt:lpstr>Eliminar el primer elemento</vt:lpstr>
      <vt:lpstr>Presentación de PowerPoint</vt:lpstr>
      <vt:lpstr>Eliminar el ultimo elemento</vt:lpstr>
      <vt:lpstr>Presentación de PowerPoint</vt:lpstr>
      <vt:lpstr>Eliminar el ultimo medio</vt:lpstr>
      <vt:lpstr>Presentación de PowerPoint</vt:lpstr>
      <vt:lpstr>En 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 binaries - recorrido</dc:title>
  <dc:creator>Julio Martinez</dc:creator>
  <cp:lastModifiedBy>Julio Cesar  Martínez Ramírez</cp:lastModifiedBy>
  <cp:revision>66</cp:revision>
  <dcterms:created xsi:type="dcterms:W3CDTF">2021-07-07T00:39:41Z</dcterms:created>
  <dcterms:modified xsi:type="dcterms:W3CDTF">2021-08-11T01:19:12Z</dcterms:modified>
</cp:coreProperties>
</file>