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2" r:id="rId10"/>
    <p:sldId id="270" r:id="rId11"/>
    <p:sldId id="271" r:id="rId12"/>
    <p:sldId id="273" r:id="rId13"/>
    <p:sldId id="274" r:id="rId14"/>
    <p:sldId id="275" r:id="rId15"/>
    <p:sldId id="263" r:id="rId16"/>
    <p:sldId id="257" r:id="rId17"/>
    <p:sldId id="258" r:id="rId18"/>
    <p:sldId id="259" r:id="rId19"/>
    <p:sldId id="260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4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8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8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2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0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6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0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2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1.1. Lenguajes de programación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Introducción a la programación</a:t>
            </a:r>
          </a:p>
          <a:p>
            <a:r>
              <a:rPr lang="es-ES" dirty="0" smtClean="0"/>
              <a:t>Ingeniería en Electrónica.</a:t>
            </a:r>
          </a:p>
          <a:p>
            <a:endParaRPr lang="en-US" dirty="0"/>
          </a:p>
          <a:p>
            <a:r>
              <a:rPr lang="en-US" dirty="0" smtClean="0"/>
              <a:t>M.C. Julio Martinez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12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Actividades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Anota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las </a:t>
            </a:r>
            <a:r>
              <a:rPr lang="en-US" dirty="0" err="1" smtClean="0"/>
              <a:t>preposiciones</a:t>
            </a:r>
            <a:r>
              <a:rPr lang="en-US" dirty="0" smtClean="0"/>
              <a:t> son falsas (F) o </a:t>
            </a:r>
            <a:r>
              <a:rPr lang="en-US" dirty="0" err="1" smtClean="0"/>
              <a:t>verdaderas</a:t>
            </a:r>
            <a:r>
              <a:rPr lang="en-US" dirty="0" smtClean="0"/>
              <a:t> (V)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67306"/>
              </p:ext>
            </p:extLst>
          </p:nvPr>
        </p:nvGraphicFramePr>
        <p:xfrm>
          <a:off x="1903663" y="2517934"/>
          <a:ext cx="8128000" cy="2966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418599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79150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Los </a:t>
                      </a:r>
                      <a:r>
                        <a:rPr lang="en-US" dirty="0" err="1" smtClean="0"/>
                        <a:t>perros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maullan</a:t>
                      </a:r>
                      <a:r>
                        <a:rPr lang="en-US" dirty="0" smtClean="0"/>
                        <a:t> o </a:t>
                      </a:r>
                      <a:r>
                        <a:rPr lang="en-US" dirty="0" err="1" smtClean="0"/>
                        <a:t>ladran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47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 = 3 + 2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87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 </a:t>
                      </a:r>
                      <a:r>
                        <a:rPr lang="en-US" dirty="0" err="1" smtClean="0"/>
                        <a:t>cuadrado</a:t>
                      </a:r>
                      <a:r>
                        <a:rPr lang="en-US" dirty="0" smtClean="0"/>
                        <a:t> de 4 </a:t>
                      </a:r>
                      <a:r>
                        <a:rPr lang="en-US" dirty="0" err="1" smtClean="0"/>
                        <a:t>es</a:t>
                      </a:r>
                      <a:r>
                        <a:rPr lang="en-US" dirty="0" smtClean="0"/>
                        <a:t> un </a:t>
                      </a:r>
                      <a:r>
                        <a:rPr lang="en-US" dirty="0" err="1" smtClean="0"/>
                        <a:t>numero</a:t>
                      </a:r>
                      <a:r>
                        <a:rPr lang="en-US" dirty="0" smtClean="0"/>
                        <a:t> par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29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Dos </a:t>
                      </a:r>
                      <a:r>
                        <a:rPr lang="en-US" dirty="0" err="1" smtClean="0"/>
                        <a:t>veces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diez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menor</a:t>
                      </a:r>
                      <a:r>
                        <a:rPr lang="en-US" baseline="0" dirty="0" smtClean="0"/>
                        <a:t> que </a:t>
                      </a:r>
                      <a:r>
                        <a:rPr lang="en-US" baseline="0" dirty="0" err="1" smtClean="0"/>
                        <a:t>doce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57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Dos </a:t>
                      </a:r>
                      <a:r>
                        <a:rPr lang="en-US" dirty="0" err="1" smtClean="0"/>
                        <a:t>docenas</a:t>
                      </a:r>
                      <a:r>
                        <a:rPr lang="en-US" dirty="0" smtClean="0"/>
                        <a:t> son 36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25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 </a:t>
                      </a:r>
                      <a:r>
                        <a:rPr lang="en-US" dirty="0" err="1" smtClean="0"/>
                        <a:t>nieve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fria</a:t>
                      </a:r>
                      <a:r>
                        <a:rPr lang="en-US" dirty="0" smtClean="0"/>
                        <a:t> y </a:t>
                      </a:r>
                      <a:r>
                        <a:rPr lang="en-US" dirty="0" err="1" smtClean="0"/>
                        <a:t>humeda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993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 </a:t>
                      </a:r>
                      <a:r>
                        <a:rPr lang="en-US" dirty="0" err="1" smtClean="0"/>
                        <a:t>agua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puede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contaminarse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6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x 2 = 6 y 3 + 2 = 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281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25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01658"/>
            <a:ext cx="10515600" cy="4351338"/>
          </a:xfrm>
        </p:spPr>
        <p:txBody>
          <a:bodyPr/>
          <a:lstStyle/>
          <a:p>
            <a:r>
              <a:rPr lang="es-ES" dirty="0" smtClean="0"/>
              <a:t>Anota</a:t>
            </a:r>
            <a:r>
              <a:rPr lang="en-US" dirty="0" smtClean="0"/>
              <a:t> </a:t>
            </a:r>
            <a:r>
              <a:rPr lang="en-US" dirty="0"/>
              <a:t>la </a:t>
            </a:r>
            <a:r>
              <a:rPr lang="es-ES" dirty="0" smtClean="0"/>
              <a:t>negación</a:t>
            </a:r>
            <a:r>
              <a:rPr lang="en-US" dirty="0" smtClean="0"/>
              <a:t> </a:t>
            </a:r>
            <a:r>
              <a:rPr lang="en-US" dirty="0"/>
              <a:t>de las </a:t>
            </a:r>
            <a:r>
              <a:rPr lang="es-ES" dirty="0" smtClean="0"/>
              <a:t>preposiciones</a:t>
            </a:r>
            <a:r>
              <a:rPr lang="en-US" dirty="0" smtClean="0"/>
              <a:t> </a:t>
            </a:r>
            <a:r>
              <a:rPr lang="es-ES" dirty="0" smtClean="0"/>
              <a:t>verdaderas</a:t>
            </a:r>
          </a:p>
          <a:p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386935"/>
              </p:ext>
            </p:extLst>
          </p:nvPr>
        </p:nvGraphicFramePr>
        <p:xfrm>
          <a:off x="1294061" y="2740971"/>
          <a:ext cx="10059738" cy="247271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029869">
                  <a:extLst>
                    <a:ext uri="{9D8B030D-6E8A-4147-A177-3AD203B41FA5}">
                      <a16:colId xmlns:a16="http://schemas.microsoft.com/office/drawing/2014/main" val="238097313"/>
                    </a:ext>
                  </a:extLst>
                </a:gridCol>
                <a:gridCol w="5029869">
                  <a:extLst>
                    <a:ext uri="{9D8B030D-6E8A-4147-A177-3AD203B41FA5}">
                      <a16:colId xmlns:a16="http://schemas.microsoft.com/office/drawing/2014/main" val="1640814824"/>
                    </a:ext>
                  </a:extLst>
                </a:gridCol>
              </a:tblGrid>
              <a:tr h="618178"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Preposición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Negación</a:t>
                      </a:r>
                      <a:endParaRPr lang="es-E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969802"/>
                  </a:ext>
                </a:extLst>
              </a:tr>
              <a:tr h="618178">
                <a:tc>
                  <a:txBody>
                    <a:bodyPr/>
                    <a:lstStyle/>
                    <a:p>
                      <a:r>
                        <a:rPr lang="en-US" dirty="0" smtClean="0"/>
                        <a:t>P: el </a:t>
                      </a:r>
                      <a:r>
                        <a:rPr lang="en-US" dirty="0" err="1" smtClean="0"/>
                        <a:t>atomo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es</a:t>
                      </a:r>
                      <a:r>
                        <a:rPr lang="en-US" dirty="0" smtClean="0"/>
                        <a:t> la </a:t>
                      </a:r>
                      <a:r>
                        <a:rPr lang="en-US" dirty="0" err="1" smtClean="0"/>
                        <a:t>estructura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basica</a:t>
                      </a:r>
                      <a:r>
                        <a:rPr lang="en-US" dirty="0" smtClean="0"/>
                        <a:t> de la </a:t>
                      </a:r>
                      <a:r>
                        <a:rPr lang="en-US" dirty="0" err="1" smtClean="0"/>
                        <a:t>materia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069552"/>
                  </a:ext>
                </a:extLst>
              </a:tr>
              <a:tr h="618178">
                <a:tc>
                  <a:txBody>
                    <a:bodyPr/>
                    <a:lstStyle/>
                    <a:p>
                      <a:r>
                        <a:rPr lang="en-US" dirty="0" smtClean="0"/>
                        <a:t>Q: el </a:t>
                      </a:r>
                      <a:r>
                        <a:rPr lang="en-US" dirty="0" err="1" smtClean="0"/>
                        <a:t>atomo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esta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fromado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otras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particulas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049599"/>
                  </a:ext>
                </a:extLst>
              </a:tr>
              <a:tr h="618178">
                <a:tc>
                  <a:txBody>
                    <a:bodyPr/>
                    <a:lstStyle/>
                    <a:p>
                      <a:r>
                        <a:rPr lang="en-US" dirty="0" smtClean="0"/>
                        <a:t>R: </a:t>
                      </a:r>
                      <a:r>
                        <a:rPr lang="en-US" dirty="0" err="1" smtClean="0"/>
                        <a:t>los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atomos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tienen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nucleo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312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69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Redacta</a:t>
            </a:r>
            <a:r>
              <a:rPr lang="en-US" dirty="0" smtClean="0"/>
              <a:t> </a:t>
            </a:r>
            <a:r>
              <a:rPr lang="en-US" dirty="0" err="1" smtClean="0"/>
              <a:t>cuatro</a:t>
            </a:r>
            <a:r>
              <a:rPr lang="en-US" dirty="0" smtClean="0"/>
              <a:t> </a:t>
            </a:r>
            <a:r>
              <a:rPr lang="en-US" dirty="0" err="1" smtClean="0"/>
              <a:t>proposiciones</a:t>
            </a:r>
            <a:r>
              <a:rPr lang="en-US" dirty="0" smtClean="0"/>
              <a:t> </a:t>
            </a:r>
            <a:r>
              <a:rPr lang="en-US" dirty="0" err="1" smtClean="0"/>
              <a:t>compuestas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las </a:t>
            </a:r>
            <a:r>
              <a:rPr lang="en-US" dirty="0" err="1" smtClean="0"/>
              <a:t>preposiciones</a:t>
            </a:r>
            <a:r>
              <a:rPr lang="en-US" dirty="0" smtClean="0"/>
              <a:t> simples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139646"/>
              </p:ext>
            </p:extLst>
          </p:nvPr>
        </p:nvGraphicFramePr>
        <p:xfrm>
          <a:off x="1014664" y="2826477"/>
          <a:ext cx="10214810" cy="147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7405">
                  <a:extLst>
                    <a:ext uri="{9D8B030D-6E8A-4147-A177-3AD203B41FA5}">
                      <a16:colId xmlns:a16="http://schemas.microsoft.com/office/drawing/2014/main" val="1633148220"/>
                    </a:ext>
                  </a:extLst>
                </a:gridCol>
                <a:gridCol w="5107405">
                  <a:extLst>
                    <a:ext uri="{9D8B030D-6E8A-4147-A177-3AD203B41FA5}">
                      <a16:colId xmlns:a16="http://schemas.microsoft.com/office/drawing/2014/main" val="332357388"/>
                    </a:ext>
                  </a:extLst>
                </a:gridCol>
              </a:tblGrid>
              <a:tr h="36820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Proposiciones</a:t>
                      </a:r>
                      <a:r>
                        <a:rPr lang="en-US" baseline="0" dirty="0" smtClean="0"/>
                        <a:t> simples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964416"/>
                  </a:ext>
                </a:extLst>
              </a:tr>
              <a:tr h="368202">
                <a:tc>
                  <a:txBody>
                    <a:bodyPr/>
                    <a:lstStyle/>
                    <a:p>
                      <a:r>
                        <a:rPr lang="en-US" dirty="0" smtClean="0"/>
                        <a:t>q:</a:t>
                      </a:r>
                      <a:r>
                        <a:rPr lang="en-US" baseline="0" dirty="0" smtClean="0"/>
                        <a:t> Este </a:t>
                      </a:r>
                      <a:r>
                        <a:rPr lang="en-US" baseline="0" dirty="0" err="1" smtClean="0"/>
                        <a:t>mes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conocere</a:t>
                      </a:r>
                      <a:r>
                        <a:rPr lang="en-US" baseline="0" dirty="0" smtClean="0"/>
                        <a:t> New York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t: Manhattan </a:t>
                      </a:r>
                      <a:r>
                        <a:rPr lang="en-US" dirty="0" err="1" smtClean="0"/>
                        <a:t>es</a:t>
                      </a:r>
                      <a:r>
                        <a:rPr lang="en-US" dirty="0" smtClean="0"/>
                        <a:t> parte de New York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78816"/>
                  </a:ext>
                </a:extLst>
              </a:tr>
              <a:tr h="368202">
                <a:tc>
                  <a:txBody>
                    <a:bodyPr/>
                    <a:lstStyle/>
                    <a:p>
                      <a:r>
                        <a:rPr lang="en-US" dirty="0" smtClean="0"/>
                        <a:t>r: New York </a:t>
                      </a:r>
                      <a:r>
                        <a:rPr lang="en-US" dirty="0" err="1" smtClean="0"/>
                        <a:t>tiene</a:t>
                      </a:r>
                      <a:r>
                        <a:rPr lang="en-US" dirty="0" smtClean="0"/>
                        <a:t> un </a:t>
                      </a:r>
                      <a:r>
                        <a:rPr lang="en-US" dirty="0" err="1" smtClean="0"/>
                        <a:t>edificios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grnades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u: Manhattan </a:t>
                      </a:r>
                      <a:r>
                        <a:rPr lang="en-US" dirty="0" err="1" smtClean="0"/>
                        <a:t>esta</a:t>
                      </a:r>
                      <a:r>
                        <a:rPr lang="en-US" dirty="0" smtClean="0"/>
                        <a:t> al sur 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056113"/>
                  </a:ext>
                </a:extLst>
              </a:tr>
              <a:tr h="368202">
                <a:tc>
                  <a:txBody>
                    <a:bodyPr/>
                    <a:lstStyle/>
                    <a:p>
                      <a:r>
                        <a:rPr lang="en-US" dirty="0" smtClean="0"/>
                        <a:t>s: </a:t>
                      </a:r>
                      <a:r>
                        <a:rPr lang="en-US" dirty="0" err="1" smtClean="0"/>
                        <a:t>Tengo</a:t>
                      </a:r>
                      <a:r>
                        <a:rPr lang="en-US" dirty="0" smtClean="0"/>
                        <a:t> dos </a:t>
                      </a:r>
                      <a:r>
                        <a:rPr lang="en-US" dirty="0" err="1" smtClean="0"/>
                        <a:t>semanas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vacaciones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v: </a:t>
                      </a:r>
                      <a:r>
                        <a:rPr lang="en-US" dirty="0" err="1" smtClean="0"/>
                        <a:t>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manhattan</a:t>
                      </a:r>
                      <a:r>
                        <a:rPr lang="en-US" dirty="0" smtClean="0"/>
                        <a:t> hay </a:t>
                      </a:r>
                      <a:r>
                        <a:rPr lang="en-US" dirty="0" err="1" smtClean="0"/>
                        <a:t>muchos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museos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08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45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73768"/>
            <a:ext cx="10515600" cy="5503195"/>
          </a:xfrm>
        </p:spPr>
        <p:txBody>
          <a:bodyPr/>
          <a:lstStyle/>
          <a:p>
            <a:r>
              <a:rPr lang="en-US" dirty="0" err="1" smtClean="0"/>
              <a:t>Tablas</a:t>
            </a:r>
            <a:r>
              <a:rPr lang="en-US" dirty="0" smtClean="0"/>
              <a:t> de </a:t>
            </a:r>
            <a:r>
              <a:rPr lang="en-US" dirty="0" err="1" smtClean="0"/>
              <a:t>verdad</a:t>
            </a:r>
            <a:r>
              <a:rPr lang="en-US" dirty="0" smtClean="0"/>
              <a:t> de </a:t>
            </a:r>
            <a:r>
              <a:rPr lang="en-US" dirty="0" err="1" smtClean="0"/>
              <a:t>proposiciones</a:t>
            </a:r>
            <a:r>
              <a:rPr lang="en-US" dirty="0" smtClean="0"/>
              <a:t> </a:t>
            </a:r>
            <a:r>
              <a:rPr lang="en-US" dirty="0" err="1" smtClean="0"/>
              <a:t>logicas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885" y="1641517"/>
            <a:ext cx="8510797" cy="388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03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27" y="1027906"/>
            <a:ext cx="10103546" cy="47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01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7538" y="2768691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Tipos de lenguaje de programación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40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de programación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s-ES" dirty="0"/>
              <a:t>Es un lenguaje formal que, mediante una serie de </a:t>
            </a:r>
            <a:r>
              <a:rPr lang="es-ES" b="1" dirty="0"/>
              <a:t>instrucciones</a:t>
            </a:r>
            <a:r>
              <a:rPr lang="es-ES" dirty="0"/>
              <a:t>, le permite a un </a:t>
            </a:r>
            <a:r>
              <a:rPr lang="es-ES" b="1" dirty="0"/>
              <a:t>programador</a:t>
            </a:r>
            <a:r>
              <a:rPr lang="es-ES" dirty="0"/>
              <a:t> escribir un conjunto de </a:t>
            </a:r>
            <a:r>
              <a:rPr lang="es-ES" b="1" dirty="0"/>
              <a:t>órdenes</a:t>
            </a:r>
            <a:r>
              <a:rPr lang="es-ES" dirty="0"/>
              <a:t>, </a:t>
            </a:r>
            <a:r>
              <a:rPr lang="es-ES" b="1" dirty="0"/>
              <a:t>acciones</a:t>
            </a:r>
            <a:r>
              <a:rPr lang="es-ES" dirty="0"/>
              <a:t> consecutivas, </a:t>
            </a:r>
            <a:r>
              <a:rPr lang="es-ES" b="1" dirty="0"/>
              <a:t>datos</a:t>
            </a:r>
            <a:r>
              <a:rPr lang="es-ES" dirty="0"/>
              <a:t> y </a:t>
            </a:r>
            <a:r>
              <a:rPr lang="es-ES" b="1" dirty="0"/>
              <a:t>algoritmos</a:t>
            </a:r>
            <a:r>
              <a:rPr lang="es-ES" dirty="0"/>
              <a:t> para, de esa forma, crear programas que controlen el comportamiento físico y lógico de una máquina.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87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i="1" dirty="0" smtClean="0"/>
              <a:t>¿Que tipos de lenguajes de programación existen?  </a:t>
            </a:r>
            <a:endParaRPr lang="es-ES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Lenguajes de programación de bajo nivel</a:t>
            </a:r>
          </a:p>
          <a:p>
            <a:pPr lvl="1"/>
            <a:r>
              <a:rPr lang="es-ES" dirty="0" smtClean="0"/>
              <a:t>Orientados a la maquina</a:t>
            </a:r>
          </a:p>
          <a:p>
            <a:pPr lvl="1"/>
            <a:r>
              <a:rPr lang="es-ES" dirty="0" smtClean="0"/>
              <a:t>Interfaz para crear un vincula entre el hardware y el software</a:t>
            </a:r>
          </a:p>
          <a:p>
            <a:pPr lvl="1"/>
            <a:endParaRPr lang="en-US" dirty="0"/>
          </a:p>
          <a:p>
            <a:pPr lvl="1"/>
            <a:r>
              <a:rPr lang="es-ES" dirty="0" smtClean="0"/>
              <a:t>Existen dos principales tipos:</a:t>
            </a:r>
          </a:p>
          <a:p>
            <a:pPr lvl="2"/>
            <a:r>
              <a:rPr lang="es-ES" dirty="0" smtClean="0"/>
              <a:t>Lenguaje maquina</a:t>
            </a:r>
            <a:r>
              <a:rPr lang="en-US" dirty="0" smtClean="0"/>
              <a:t>: </a:t>
            </a:r>
            <a:r>
              <a:rPr lang="es-ES" b="1" dirty="0"/>
              <a:t>10110000 </a:t>
            </a:r>
            <a:r>
              <a:rPr lang="es-ES" b="1" dirty="0" smtClean="0"/>
              <a:t>01100001</a:t>
            </a:r>
          </a:p>
          <a:p>
            <a:pPr lvl="2"/>
            <a:r>
              <a:rPr lang="es-ES" dirty="0" smtClean="0"/>
              <a:t>Lenguaje ensamblador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77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dirty="0"/>
              <a:t>¿Que tipos de lenguajes de programación existen?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Lenguajes de programación de alto nivel</a:t>
            </a:r>
          </a:p>
          <a:p>
            <a:pPr lvl="1"/>
            <a:r>
              <a:rPr lang="es-ES" dirty="0" smtClean="0"/>
              <a:t>Facilita la abstracción del programador</a:t>
            </a:r>
          </a:p>
          <a:p>
            <a:pPr lvl="1"/>
            <a:r>
              <a:rPr lang="es-ES" dirty="0" smtClean="0"/>
              <a:t>Permite escribir código mediante idiomas que conocemos (usualmente ingles)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Existen dos principales tipos:</a:t>
            </a:r>
          </a:p>
          <a:p>
            <a:pPr lvl="2"/>
            <a:r>
              <a:rPr lang="es-ES" dirty="0" smtClean="0"/>
              <a:t>Interpretado</a:t>
            </a:r>
          </a:p>
          <a:p>
            <a:pPr lvl="3"/>
            <a:r>
              <a:rPr lang="en-US" dirty="0" smtClean="0"/>
              <a:t>“Traduce” </a:t>
            </a:r>
            <a:r>
              <a:rPr lang="es-ES" dirty="0" smtClean="0"/>
              <a:t>programas</a:t>
            </a:r>
            <a:r>
              <a:rPr lang="en-US" dirty="0" smtClean="0"/>
              <a:t> </a:t>
            </a:r>
            <a:r>
              <a:rPr lang="es-ES" dirty="0" smtClean="0"/>
              <a:t>escritos en un lenguaje de programación al lenguaje maquina de la </a:t>
            </a:r>
            <a:r>
              <a:rPr lang="en-US" dirty="0" err="1" smtClean="0"/>
              <a:t>computadora</a:t>
            </a:r>
            <a:endParaRPr lang="es-ES" dirty="0" smtClean="0"/>
          </a:p>
          <a:p>
            <a:pPr lvl="2"/>
            <a:r>
              <a:rPr lang="es-ES" dirty="0" smtClean="0"/>
              <a:t>Compilado</a:t>
            </a:r>
          </a:p>
          <a:p>
            <a:pPr lvl="3"/>
            <a:r>
              <a:rPr lang="es-ES" dirty="0" smtClean="0"/>
              <a:t>“Traduce” una sola vez, hacienda la ejecución mas rápida. Puede almacenarse para usarse luego sin volver a hacer la traducción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102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dirty="0"/>
              <a:t>¿Que tipos de lenguajes de programación existen?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Lenguajes de programación de alto nivel</a:t>
            </a:r>
          </a:p>
          <a:p>
            <a:pPr lvl="1"/>
            <a:r>
              <a:rPr lang="es-ES" dirty="0" smtClean="0"/>
              <a:t>Facilita la abstracción del programador</a:t>
            </a:r>
          </a:p>
          <a:p>
            <a:pPr lvl="1"/>
            <a:r>
              <a:rPr lang="es-ES" dirty="0" smtClean="0"/>
              <a:t>Permite escribir código mediante idiomas que conocemos (usualmente ingles)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Existen dos principales tipos:</a:t>
            </a:r>
          </a:p>
          <a:p>
            <a:pPr lvl="2"/>
            <a:r>
              <a:rPr lang="es-ES" dirty="0" smtClean="0"/>
              <a:t>Interpretado</a:t>
            </a:r>
          </a:p>
          <a:p>
            <a:pPr lvl="3"/>
            <a:r>
              <a:rPr lang="en-US" dirty="0" smtClean="0"/>
              <a:t>“Traduce” </a:t>
            </a:r>
            <a:r>
              <a:rPr lang="es-ES" dirty="0" smtClean="0"/>
              <a:t>programas</a:t>
            </a:r>
            <a:r>
              <a:rPr lang="en-US" dirty="0" smtClean="0"/>
              <a:t> </a:t>
            </a:r>
            <a:r>
              <a:rPr lang="es-ES" dirty="0" smtClean="0"/>
              <a:t>escritos en un lenguaje de programación al lenguaje maquina de la </a:t>
            </a:r>
            <a:r>
              <a:rPr lang="en-US" dirty="0" err="1" smtClean="0"/>
              <a:t>computadora</a:t>
            </a:r>
            <a:endParaRPr lang="es-ES" dirty="0" smtClean="0"/>
          </a:p>
          <a:p>
            <a:pPr lvl="2"/>
            <a:r>
              <a:rPr lang="es-ES" dirty="0" smtClean="0"/>
              <a:t>Compilado</a:t>
            </a:r>
          </a:p>
          <a:p>
            <a:pPr lvl="3"/>
            <a:r>
              <a:rPr lang="es-ES" dirty="0" smtClean="0"/>
              <a:t>“Traduce” una sola vez, hacienda la ejecución mas rápida. Puede almacenarse para usarse luego sin volver a hacer la traducción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38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7538" y="2768691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Introducción a la lógica computacional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830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Gráfico: Los lenguajes de programación más usados del mundo | Statis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818" y="148390"/>
            <a:ext cx="91440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7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Lógica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“La lógica es la ciencia de la demostración, por que se ocupa de dar reglas para alcanzar la verdad de la evidencia inmediata</a:t>
            </a:r>
            <a:r>
              <a:rPr lang="es-ES" dirty="0" smtClean="0"/>
              <a:t>, que conocemos por medio de la demostración</a:t>
            </a:r>
            <a:r>
              <a:rPr lang="es-E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-Aristoteles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dirty="0" smtClean="0"/>
              <a:t>La lógica es la ciencia formal que estudia </a:t>
            </a:r>
            <a:r>
              <a:rPr lang="es-ES" b="1" dirty="0" smtClean="0"/>
              <a:t>los principios de demostración</a:t>
            </a:r>
            <a:r>
              <a:rPr lang="es-ES" dirty="0" smtClean="0"/>
              <a:t> e inferencia valida.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b="1" dirty="0" smtClean="0"/>
              <a:t>Inferencia: </a:t>
            </a:r>
            <a:r>
              <a:rPr lang="es-ES" dirty="0" smtClean="0"/>
              <a:t>es el proceso por el cual se derivan </a:t>
            </a:r>
            <a:r>
              <a:rPr lang="es-ES" dirty="0" err="1" smtClean="0"/>
              <a:t>conclusions</a:t>
            </a:r>
            <a:r>
              <a:rPr lang="es-ES" dirty="0" smtClean="0"/>
              <a:t> a partir de </a:t>
            </a:r>
            <a:r>
              <a:rPr lang="en-US" dirty="0" err="1" smtClean="0"/>
              <a:t>premisas</a:t>
            </a:r>
            <a:r>
              <a:rPr lang="en-US" dirty="0" smtClean="0"/>
              <a:t>.</a:t>
            </a:r>
            <a:endParaRPr lang="es-ES" b="1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125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es la Programación?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Conocimiento de técnicas e instrucciones de un determinado lenguaje de programación a través de los cuales se nos hace sencillo lograr que el computador obtenga unos resultados mucho mas rápido que nosotros ¿CÓMO? Instrucciones de las que se va a valer para escribir el código que realice las acciones determinadas en el QUÉ </a:t>
            </a:r>
          </a:p>
        </p:txBody>
      </p:sp>
    </p:spTree>
    <p:extLst>
      <p:ext uri="{BB962C8B-B14F-4D97-AF65-F5344CB8AC3E}">
        <p14:creationId xmlns:p14="http://schemas.microsoft.com/office/powerpoint/2010/main" val="386546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es la lógica de Programación?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Conceptos que nos permiten diseñar en términos generales la solución a problemas que pueden llegar a ser implementados a través de un computador. ¿QUÉ acciones realizar para poder resolver el problema?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373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lógica aplicada para resolver problemas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</a:t>
            </a:r>
            <a:r>
              <a:rPr lang="es-ES" dirty="0"/>
              <a:t>principal aportación de la lógica para resolver problemas es establecer un conjunto de reglas que permiten determinar cuándo un argumento es correcto.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529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Preposición: </a:t>
            </a:r>
            <a:r>
              <a:rPr lang="es-ES" dirty="0"/>
              <a:t>Es un enunciado declarativo que puede ser evaluado como FALSO o VERDADERO</a:t>
            </a:r>
            <a:r>
              <a:rPr lang="es-ES" dirty="0" smtClean="0"/>
              <a:t>.</a:t>
            </a:r>
          </a:p>
          <a:p>
            <a:pPr lvl="1"/>
            <a:r>
              <a:rPr lang="es-ES" dirty="0"/>
              <a:t>Por ejemplo: Ecuador ganó a Colombia 3 goles a cero</a:t>
            </a:r>
            <a:r>
              <a:rPr lang="es-ES" dirty="0" smtClean="0"/>
              <a:t>.</a:t>
            </a:r>
          </a:p>
          <a:p>
            <a:r>
              <a:rPr lang="es-ES" dirty="0"/>
              <a:t>Las preposiciones pueden ser simples o compuestas, las compuestas están formadas de dos o más proposiciones simples.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857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s: </a:t>
            </a:r>
            <a:r>
              <a:rPr lang="es-ES" dirty="0">
                <a:solidFill>
                  <a:srgbClr val="00B050"/>
                </a:solidFill>
              </a:rPr>
              <a:t>Si este año ahorro lo suficiente</a:t>
            </a:r>
            <a:r>
              <a:rPr lang="es-ES" dirty="0"/>
              <a:t> y 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me dan vacaciones</a:t>
            </a:r>
            <a:r>
              <a:rPr lang="es-ES" dirty="0"/>
              <a:t>, entonces 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en diciembre iré de viaje</a:t>
            </a:r>
            <a:r>
              <a:rPr lang="es-ES" dirty="0"/>
              <a:t> o </a:t>
            </a:r>
            <a:r>
              <a:rPr lang="es-ES" dirty="0">
                <a:solidFill>
                  <a:srgbClr val="FF0000"/>
                </a:solidFill>
              </a:rPr>
              <a:t>cambiaré de auto</a:t>
            </a:r>
            <a:r>
              <a:rPr lang="es-E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s-ES" dirty="0" smtClean="0"/>
              <a:t>Ahora </a:t>
            </a:r>
            <a:r>
              <a:rPr lang="es-ES" dirty="0"/>
              <a:t>podemos dividir la preposición s en cuatro proposiciones simples</a:t>
            </a:r>
            <a:r>
              <a:rPr lang="es-ES" dirty="0" smtClean="0"/>
              <a:t>:</a:t>
            </a:r>
          </a:p>
          <a:p>
            <a:pPr lvl="1"/>
            <a:r>
              <a:rPr lang="es-ES" dirty="0"/>
              <a:t> p: Este año ahorraré lo suficiente</a:t>
            </a:r>
            <a:r>
              <a:rPr lang="es-ES" dirty="0" smtClean="0"/>
              <a:t>.</a:t>
            </a:r>
          </a:p>
          <a:p>
            <a:pPr lvl="1"/>
            <a:r>
              <a:rPr lang="es-ES" dirty="0"/>
              <a:t>q: Me darán vacaciones</a:t>
            </a:r>
            <a:r>
              <a:rPr lang="es-ES" dirty="0" smtClean="0"/>
              <a:t>.</a:t>
            </a:r>
          </a:p>
          <a:p>
            <a:pPr lvl="1"/>
            <a:r>
              <a:rPr lang="es-ES" dirty="0"/>
              <a:t>r: En diciembre iré de viaje</a:t>
            </a:r>
            <a:r>
              <a:rPr lang="es-ES" dirty="0" smtClean="0"/>
              <a:t>.</a:t>
            </a:r>
          </a:p>
          <a:p>
            <a:pPr lvl="1"/>
            <a:r>
              <a:rPr lang="es-ES" dirty="0"/>
              <a:t>t: En diciembre cambiaré de auto.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17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Relaciones</a:t>
            </a:r>
            <a:r>
              <a:rPr lang="en-US" dirty="0" smtClean="0"/>
              <a:t> de las </a:t>
            </a:r>
            <a:r>
              <a:rPr lang="en-US" dirty="0" err="1" smtClean="0"/>
              <a:t>preposiciones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504555"/>
              </p:ext>
            </p:extLst>
          </p:nvPr>
        </p:nvGraphicFramePr>
        <p:xfrm>
          <a:off x="838200" y="1825625"/>
          <a:ext cx="10515600" cy="35484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52690371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7660240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40623106"/>
                    </a:ext>
                  </a:extLst>
                </a:gridCol>
              </a:tblGrid>
              <a:tr h="7096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Conectivo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Logico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Nombre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Simbolo</a:t>
                      </a:r>
                      <a:endParaRPr lang="es-E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349676"/>
                  </a:ext>
                </a:extLst>
              </a:tr>
              <a:tr h="7096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No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Negacion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~</a:t>
                      </a:r>
                      <a:endParaRPr lang="es-E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387825"/>
                  </a:ext>
                </a:extLst>
              </a:tr>
              <a:tr h="7096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Conjuncion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^</a:t>
                      </a:r>
                      <a:endParaRPr lang="es-E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958905"/>
                  </a:ext>
                </a:extLst>
              </a:tr>
              <a:tr h="7096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Disyuncion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</a:t>
                      </a:r>
                      <a:endParaRPr lang="es-E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163287"/>
                  </a:ext>
                </a:extLst>
              </a:tr>
              <a:tr h="7096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Si, </a:t>
                      </a:r>
                      <a:r>
                        <a:rPr lang="en-US" sz="2800" dirty="0" err="1" smtClean="0"/>
                        <a:t>entonces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Implicacion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--&gt; </a:t>
                      </a:r>
                      <a:endParaRPr lang="es-E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601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21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776</Words>
  <Application>Microsoft Office PowerPoint</Application>
  <PresentationFormat>Panorámica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1.1. Lenguajes de programación</vt:lpstr>
      <vt:lpstr>Introducción a la lógica computacional</vt:lpstr>
      <vt:lpstr>Lógica</vt:lpstr>
      <vt:lpstr>Qué es la Programación?</vt:lpstr>
      <vt:lpstr>Qué es la lógica de Programación?</vt:lpstr>
      <vt:lpstr>La lógica aplicada para resolver problemas</vt:lpstr>
      <vt:lpstr>Presentación de PowerPoint</vt:lpstr>
      <vt:lpstr>Presentación de PowerPoint</vt:lpstr>
      <vt:lpstr>Relaciones de las preposiciones</vt:lpstr>
      <vt:lpstr>Actividades en clase:</vt:lpstr>
      <vt:lpstr>Presentación de PowerPoint</vt:lpstr>
      <vt:lpstr>Presentación de PowerPoint</vt:lpstr>
      <vt:lpstr>Presentación de PowerPoint</vt:lpstr>
      <vt:lpstr>Presentación de PowerPoint</vt:lpstr>
      <vt:lpstr>Tipos de lenguaje de programación</vt:lpstr>
      <vt:lpstr>Lenguajes de programación</vt:lpstr>
      <vt:lpstr>¿Que tipos de lenguajes de programación existen?  </vt:lpstr>
      <vt:lpstr>¿Que tipos de lenguajes de programación existen? </vt:lpstr>
      <vt:lpstr>¿Que tipos de lenguajes de programación existen?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1.1. Lenguajes de programacion</dc:title>
  <dc:creator>Julio Cesar  Martínez Ramírez</dc:creator>
  <cp:lastModifiedBy>Julio Cesar  Martínez Ramírez</cp:lastModifiedBy>
  <cp:revision>12</cp:revision>
  <dcterms:created xsi:type="dcterms:W3CDTF">2021-08-02T23:49:23Z</dcterms:created>
  <dcterms:modified xsi:type="dcterms:W3CDTF">2021-08-04T04:21:33Z</dcterms:modified>
</cp:coreProperties>
</file>