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C3B9-6055-1346-9A7D-1BB224B7F671}" type="datetimeFigureOut">
              <a:rPr lang="en-US" smtClean="0"/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EC719-57E8-8843-83CE-B50905459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gdc.noaa.gov/mgg/global/relief/ETOPO1/data/bedrock/grid_registered/netcdf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me-of-thrones-po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993" y="-3713"/>
            <a:ext cx="10915246" cy="6822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7265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loucester MT Extra Condensed"/>
                <a:cs typeface="Gloucester MT Extra Condensed"/>
              </a:rPr>
              <a:t>Grids of Thrones</a:t>
            </a:r>
            <a:endParaRPr lang="en-US" sz="8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loucester MT Extra Condensed"/>
              <a:cs typeface="Gloucester MT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2321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004"/>
            <a:ext cx="8229600" cy="5749159"/>
          </a:xfrm>
        </p:spPr>
        <p:txBody>
          <a:bodyPr/>
          <a:lstStyle/>
          <a:p>
            <a:r>
              <a:rPr lang="en-US" dirty="0" smtClean="0"/>
              <a:t>Today:</a:t>
            </a:r>
          </a:p>
          <a:p>
            <a:pPr lvl="1"/>
            <a:r>
              <a:rPr lang="en-US" dirty="0" err="1" smtClean="0"/>
              <a:t>grdraster</a:t>
            </a:r>
            <a:endParaRPr lang="en-US" dirty="0" smtClean="0"/>
          </a:p>
          <a:p>
            <a:pPr lvl="1"/>
            <a:r>
              <a:rPr lang="en-US" dirty="0" err="1" smtClean="0"/>
              <a:t>grdgradient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Grdimage</a:t>
            </a:r>
            <a:endParaRPr lang="en-US" dirty="0"/>
          </a:p>
          <a:p>
            <a:pPr lvl="1"/>
            <a:r>
              <a:rPr lang="en-US" dirty="0" err="1" smtClean="0"/>
              <a:t>Cpt</a:t>
            </a:r>
            <a:r>
              <a:rPr lang="en-US" dirty="0" smtClean="0"/>
              <a:t> files</a:t>
            </a:r>
          </a:p>
          <a:p>
            <a:pPr lvl="1"/>
            <a:endParaRPr lang="en-US" dirty="0"/>
          </a:p>
          <a:p>
            <a:r>
              <a:rPr lang="en-US" dirty="0" smtClean="0"/>
              <a:t>This is plenty for hours and hours… but we will get just the flavor of it so you can use and reuse these commands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Grdraster</a:t>
            </a:r>
            <a:r>
              <a:rPr lang="en-US" dirty="0" smtClean="0"/>
              <a:t> [</a:t>
            </a:r>
            <a:r>
              <a:rPr lang="en-US" dirty="0" err="1" smtClean="0"/>
              <a:t>filenumber</a:t>
            </a:r>
            <a:r>
              <a:rPr lang="en-US" dirty="0" smtClean="0"/>
              <a:t> |  “text </a:t>
            </a:r>
            <a:r>
              <a:rPr lang="en-US" dirty="0" err="1" smtClean="0"/>
              <a:t>patern</a:t>
            </a:r>
            <a:r>
              <a:rPr lang="en-US" dirty="0" smtClean="0"/>
              <a:t>”] –</a:t>
            </a:r>
            <a:r>
              <a:rPr lang="en-US" dirty="0" err="1" smtClean="0"/>
              <a:t>Rwest</a:t>
            </a:r>
            <a:r>
              <a:rPr lang="en-US" dirty="0" smtClean="0"/>
              <a:t>/east/south/north[r]  … there are more options (we will use the minimum here)</a:t>
            </a:r>
          </a:p>
          <a:p>
            <a:r>
              <a:rPr lang="en-US" dirty="0" smtClean="0"/>
              <a:t>Search for the file in dbase/</a:t>
            </a:r>
            <a:r>
              <a:rPr lang="en-US" dirty="0" err="1" smtClean="0"/>
              <a:t>grdraster.info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case your GMT does not have these files… we will work with either: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http://www.ngdc.noaa.gov/mgg/global/relief/ETOPO1/data/bedrock/grid_registered/netcdf/</a:t>
            </a:r>
            <a:endParaRPr lang="nl-NL" dirty="0" smtClean="0"/>
          </a:p>
          <a:p>
            <a:pPr marL="0" indent="0">
              <a:buNone/>
            </a:pPr>
            <a:r>
              <a:rPr lang="en-US" dirty="0" smtClean="0"/>
              <a:t>O</a:t>
            </a:r>
            <a:r>
              <a:rPr lang="nl-NL" dirty="0" smtClean="0"/>
              <a:t>r the file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in the folder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2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464"/>
            <a:ext cx="8229600" cy="5892699"/>
          </a:xfrm>
        </p:spPr>
        <p:txBody>
          <a:bodyPr>
            <a:normAutofit/>
          </a:bodyPr>
          <a:lstStyle/>
          <a:p>
            <a:r>
              <a:rPr lang="en-US" dirty="0" smtClean="0"/>
              <a:t>We can make grids without having to make big scripts, but if it is a figure that needs to be repeated several times you can just leave the gridding inside your script.</a:t>
            </a:r>
          </a:p>
          <a:p>
            <a:r>
              <a:rPr lang="en-US" dirty="0" smtClean="0"/>
              <a:t>The line: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 smtClean="0"/>
              <a:t>‘</a:t>
            </a:r>
            <a:r>
              <a:rPr lang="fr-FR" sz="2800" b="1" dirty="0" err="1" smtClean="0"/>
              <a:t>grdraster</a:t>
            </a:r>
            <a:r>
              <a:rPr lang="fr-FR" sz="2800" b="1" dirty="0" smtClean="0"/>
              <a:t> 9 -R-16/-4/33/45 -</a:t>
            </a:r>
            <a:r>
              <a:rPr lang="fr-FR" sz="2800" b="1" dirty="0" err="1" smtClean="0"/>
              <a:t>Gmainland.nc</a:t>
            </a:r>
            <a:r>
              <a:rPr lang="fr-FR" sz="2800" b="1" dirty="0" smtClean="0"/>
              <a:t> -V</a:t>
            </a:r>
            <a:r>
              <a:rPr lang="en-US" sz="2800" b="1" dirty="0" smtClean="0"/>
              <a:t>’ </a:t>
            </a:r>
          </a:p>
          <a:p>
            <a:pPr lvl="1"/>
            <a:r>
              <a:rPr lang="en-US" dirty="0" smtClean="0"/>
              <a:t>extracts a region from a binary raster file (specified </a:t>
            </a:r>
            <a:r>
              <a:rPr lang="en-US" dirty="0" err="1" smtClean="0"/>
              <a:t>byt</a:t>
            </a:r>
            <a:r>
              <a:rPr lang="en-US" dirty="0" smtClean="0"/>
              <a:t> the -R and writes a grid file)</a:t>
            </a:r>
            <a:endParaRPr lang="en-US" dirty="0"/>
          </a:p>
          <a:p>
            <a:pPr lvl="1"/>
            <a:r>
              <a:rPr lang="en-US" dirty="0" smtClean="0"/>
              <a:t>Writes to a file specified in the –G </a:t>
            </a:r>
          </a:p>
          <a:p>
            <a:pPr lvl="1"/>
            <a:r>
              <a:rPr lang="en-US" dirty="0" smtClean="0"/>
              <a:t>‘-V’ is verbose (tells me some details)</a:t>
            </a:r>
            <a:endParaRPr lang="en-US" dirty="0"/>
          </a:p>
          <a:p>
            <a:pPr lvl="1"/>
            <a:r>
              <a:rPr lang="en-US" dirty="0" smtClean="0"/>
              <a:t>Where does the “a come from”?</a:t>
            </a:r>
          </a:p>
        </p:txBody>
      </p:sp>
    </p:spTree>
    <p:extLst>
      <p:ext uri="{BB962C8B-B14F-4D97-AF65-F5344CB8AC3E}">
        <p14:creationId xmlns:p14="http://schemas.microsoft.com/office/powerpoint/2010/main" val="40143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2" y="140078"/>
            <a:ext cx="8936235" cy="65743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That ‘1’ matches a number in a file called </a:t>
            </a:r>
            <a:r>
              <a:rPr lang="en-US" dirty="0" err="1" smtClean="0"/>
              <a:t>grdraster.info</a:t>
            </a:r>
            <a:r>
              <a:rPr lang="en-US" dirty="0"/>
              <a:t> </a:t>
            </a:r>
            <a:r>
              <a:rPr lang="en-US" dirty="0" smtClean="0"/>
              <a:t>(there is one in the folder, open it)…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file_number</a:t>
            </a:r>
            <a:r>
              <a:rPr lang="en-US" sz="1600" dirty="0" smtClean="0"/>
              <a:t> </a:t>
            </a:r>
            <a:r>
              <a:rPr lang="en-US" sz="1600" dirty="0"/>
              <a:t>"title string" </a:t>
            </a:r>
            <a:r>
              <a:rPr lang="en-US" sz="1600" dirty="0">
                <a:solidFill>
                  <a:srgbClr val="FF0000"/>
                </a:solidFill>
              </a:rPr>
              <a:t>"z units"</a:t>
            </a:r>
            <a:r>
              <a:rPr lang="en-US" sz="1600" dirty="0"/>
              <a:t> -R </a:t>
            </a:r>
            <a:r>
              <a:rPr lang="en-US" sz="1600" dirty="0">
                <a:solidFill>
                  <a:srgbClr val="FF0000"/>
                </a:solidFill>
              </a:rPr>
              <a:t>-I</a:t>
            </a:r>
            <a:r>
              <a:rPr lang="en-US" sz="1600" dirty="0"/>
              <a:t> </a:t>
            </a:r>
            <a:r>
              <a:rPr lang="en-US" sz="1600" dirty="0" err="1"/>
              <a:t>GorP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type</a:t>
            </a:r>
            <a:r>
              <a:rPr lang="en-US" sz="1600" dirty="0"/>
              <a:t> scale </a:t>
            </a:r>
            <a:r>
              <a:rPr lang="en-US" sz="1600" dirty="0">
                <a:solidFill>
                  <a:srgbClr val="FF0000"/>
                </a:solidFill>
              </a:rPr>
              <a:t>offset</a:t>
            </a:r>
            <a:r>
              <a:rPr lang="en-US" sz="1600" dirty="0"/>
              <a:t> </a:t>
            </a:r>
            <a:r>
              <a:rPr lang="en-US" sz="1600" dirty="0" err="1"/>
              <a:t>NaNflag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filename</a:t>
            </a:r>
            <a:r>
              <a:rPr lang="en-US" sz="1600" dirty="0"/>
              <a:t> [L|B] </a:t>
            </a:r>
            <a:r>
              <a:rPr lang="en-US" sz="1600" dirty="0">
                <a:solidFill>
                  <a:srgbClr val="FF0000"/>
                </a:solidFill>
              </a:rPr>
              <a:t>[H&lt;bytes&gt;</a:t>
            </a:r>
            <a:r>
              <a:rPr lang="en-US" sz="16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600" dirty="0" smtClean="0"/>
              <a:t>9 </a:t>
            </a:r>
          </a:p>
          <a:p>
            <a:pPr marL="0" indent="0">
              <a:buNone/>
            </a:pPr>
            <a:r>
              <a:rPr lang="en-US" sz="1600" dirty="0" smtClean="0"/>
              <a:t>"</a:t>
            </a:r>
            <a:r>
              <a:rPr lang="en-US" sz="1600" dirty="0"/>
              <a:t>ETOPO2 global topography"    "m" -R-180/180/-90/90   -I2m        P </a:t>
            </a:r>
            <a:r>
              <a:rPr lang="en-US" sz="1600" dirty="0" err="1"/>
              <a:t>i</a:t>
            </a:r>
            <a:r>
              <a:rPr lang="en-US" sz="1600" dirty="0"/>
              <a:t> 1       0   none    ETOPO2.raw.bin </a:t>
            </a:r>
            <a:r>
              <a:rPr lang="en-US" sz="1600" dirty="0" smtClean="0"/>
              <a:t>B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/>
              <a:t>File_number</a:t>
            </a:r>
            <a:r>
              <a:rPr lang="en-US" sz="1600" dirty="0" smtClean="0"/>
              <a:t> = 1</a:t>
            </a:r>
          </a:p>
          <a:p>
            <a:pPr marL="0" indent="0">
              <a:buNone/>
            </a:pPr>
            <a:r>
              <a:rPr lang="en-US" sz="1600" b="1" dirty="0" smtClean="0"/>
              <a:t>“title string” </a:t>
            </a:r>
            <a:r>
              <a:rPr lang="en-US" sz="1600" dirty="0" smtClean="0"/>
              <a:t>= </a:t>
            </a:r>
            <a:r>
              <a:rPr lang="en-US" sz="1600" dirty="0"/>
              <a:t>"ETOPO2 global </a:t>
            </a:r>
            <a:r>
              <a:rPr lang="en-US" sz="1600" dirty="0" smtClean="0"/>
              <a:t>topography”</a:t>
            </a:r>
          </a:p>
          <a:p>
            <a:pPr marL="0" indent="0">
              <a:buNone/>
            </a:pPr>
            <a:r>
              <a:rPr lang="en-US" sz="1600" b="1" dirty="0" smtClean="0"/>
              <a:t>“z units” </a:t>
            </a:r>
            <a:r>
              <a:rPr lang="en-US" sz="1600" dirty="0" smtClean="0"/>
              <a:t>= </a:t>
            </a:r>
            <a:r>
              <a:rPr lang="en-US" sz="1600" dirty="0"/>
              <a:t>"</a:t>
            </a:r>
            <a:r>
              <a:rPr lang="en-US" sz="1600" dirty="0" smtClean="0"/>
              <a:t>m”</a:t>
            </a:r>
          </a:p>
          <a:p>
            <a:pPr marL="0" indent="0">
              <a:buNone/>
            </a:pPr>
            <a:r>
              <a:rPr lang="en-US" sz="1600" b="1" dirty="0" smtClean="0"/>
              <a:t>-R </a:t>
            </a:r>
            <a:r>
              <a:rPr lang="en-US" sz="1600" dirty="0" smtClean="0"/>
              <a:t>= -R</a:t>
            </a:r>
            <a:r>
              <a:rPr lang="en-US" sz="1600" dirty="0"/>
              <a:t>-180/180/-90/90 </a:t>
            </a:r>
            <a:r>
              <a:rPr lang="en-US" sz="1600" dirty="0" smtClean="0"/>
              <a:t> some cases can be 0/360/-90/90, or other restrictions</a:t>
            </a:r>
          </a:p>
          <a:p>
            <a:pPr marL="0" indent="0">
              <a:buNone/>
            </a:pPr>
            <a:r>
              <a:rPr lang="en-US" sz="1600" b="1" dirty="0"/>
              <a:t>-I </a:t>
            </a:r>
            <a:r>
              <a:rPr lang="en-US" sz="1600" dirty="0" smtClean="0"/>
              <a:t>= -I2m -&gt; </a:t>
            </a:r>
            <a:r>
              <a:rPr lang="en-US" sz="1600" dirty="0" err="1" smtClean="0"/>
              <a:t>x_inc</a:t>
            </a:r>
            <a:r>
              <a:rPr lang="en-US" sz="1600" dirty="0" smtClean="0"/>
              <a:t>[/</a:t>
            </a:r>
            <a:r>
              <a:rPr lang="en-US" sz="1600" dirty="0" err="1" smtClean="0"/>
              <a:t>y_inc</a:t>
            </a:r>
            <a:r>
              <a:rPr lang="en-US" sz="1600" dirty="0" smtClean="0"/>
              <a:t>] </a:t>
            </a:r>
            <a:r>
              <a:rPr lang="en-US" sz="1600" dirty="0"/>
              <a:t>describes the sampling </a:t>
            </a:r>
            <a:r>
              <a:rPr lang="en-US" sz="1600" dirty="0" smtClean="0"/>
              <a:t>interval</a:t>
            </a:r>
          </a:p>
          <a:p>
            <a:pPr marL="0" indent="0">
              <a:buNone/>
            </a:pPr>
            <a:r>
              <a:rPr lang="en-US" sz="1600" b="1" dirty="0" err="1" smtClean="0"/>
              <a:t>GorP</a:t>
            </a:r>
            <a:r>
              <a:rPr lang="en-US" sz="1600" b="1" dirty="0" smtClean="0"/>
              <a:t> </a:t>
            </a:r>
            <a:r>
              <a:rPr lang="en-US" sz="1600" dirty="0" smtClean="0"/>
              <a:t>= P -&gt; </a:t>
            </a:r>
            <a:r>
              <a:rPr lang="en-US" sz="1600" dirty="0"/>
              <a:t>is either G or P, indicating Grid or Pixel registration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Type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 -&gt;  </a:t>
            </a:r>
            <a:r>
              <a:rPr lang="en-US" sz="1600" dirty="0"/>
              <a:t>indicating the kind of data stored in the </a:t>
            </a:r>
            <a:r>
              <a:rPr lang="en-US" sz="1600" dirty="0" smtClean="0"/>
              <a:t>raster, in this case: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:   </a:t>
            </a:r>
            <a:r>
              <a:rPr lang="en-US" sz="1600" dirty="0"/>
              <a:t>signed two-byte integer </a:t>
            </a:r>
            <a:r>
              <a:rPr lang="en-US" sz="1600" dirty="0" smtClean="0"/>
              <a:t>data</a:t>
            </a:r>
          </a:p>
          <a:p>
            <a:pPr marL="0" indent="0">
              <a:buNone/>
            </a:pPr>
            <a:r>
              <a:rPr lang="en-US" sz="1600" b="1" dirty="0"/>
              <a:t>Scale</a:t>
            </a:r>
            <a:r>
              <a:rPr lang="en-US" sz="1600" dirty="0"/>
              <a:t> = 1 -&gt; number which should be multiplied on the raster value after </a:t>
            </a:r>
            <a:r>
              <a:rPr lang="en-US" sz="1600" dirty="0" smtClean="0"/>
              <a:t>read</a:t>
            </a:r>
          </a:p>
          <a:p>
            <a:pPr marL="0" indent="0">
              <a:buNone/>
            </a:pPr>
            <a:r>
              <a:rPr lang="en-US" sz="1600" b="1" dirty="0"/>
              <a:t>Offset</a:t>
            </a:r>
            <a:r>
              <a:rPr lang="en-US" sz="1600" dirty="0"/>
              <a:t> = 0 -&gt;  number which should be added to the [scaled] raster </a:t>
            </a:r>
            <a:r>
              <a:rPr lang="en-US" sz="1600" dirty="0" smtClean="0"/>
              <a:t>value </a:t>
            </a:r>
          </a:p>
          <a:p>
            <a:pPr marL="0" indent="0">
              <a:buNone/>
            </a:pPr>
            <a:r>
              <a:rPr lang="en-US" sz="1600" b="1" dirty="0" err="1"/>
              <a:t>NaNflag</a:t>
            </a:r>
            <a:r>
              <a:rPr lang="en-US" sz="1600" dirty="0"/>
              <a:t> </a:t>
            </a:r>
            <a:r>
              <a:rPr lang="en-US" sz="1600" dirty="0" smtClean="0"/>
              <a:t> = none -</a:t>
            </a:r>
            <a:r>
              <a:rPr lang="en-US" sz="1600" dirty="0"/>
              <a:t>&gt; number which is written in the raster to represent </a:t>
            </a:r>
            <a:r>
              <a:rPr lang="en-US" sz="1600" dirty="0" err="1"/>
              <a:t>NaN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</a:t>
            </a:r>
            <a:r>
              <a:rPr lang="en-US" sz="1600" dirty="0"/>
              <a:t>If all values in the raster represent data, </a:t>
            </a:r>
            <a:r>
              <a:rPr lang="en-US" sz="1600" dirty="0" err="1"/>
              <a:t>NaNflag</a:t>
            </a:r>
            <a:r>
              <a:rPr lang="en-US" sz="1600" dirty="0"/>
              <a:t> is none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Filename </a:t>
            </a:r>
            <a:r>
              <a:rPr lang="en-US" sz="1600" dirty="0" smtClean="0"/>
              <a:t>= </a:t>
            </a:r>
            <a:r>
              <a:rPr lang="en-US" sz="1600" dirty="0"/>
              <a:t>ETOPO2.raw.bin  -&gt;  name the raster </a:t>
            </a:r>
            <a:r>
              <a:rPr lang="en-US" sz="1600" dirty="0" smtClean="0"/>
              <a:t>file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[L|B] </a:t>
            </a:r>
            <a:r>
              <a:rPr lang="en-US" sz="1600" dirty="0"/>
              <a:t>= </a:t>
            </a:r>
            <a:r>
              <a:rPr lang="en-US" sz="1600" dirty="0" smtClean="0"/>
              <a:t>B -&gt; BYTE</a:t>
            </a:r>
            <a:r>
              <a:rPr lang="en-US" sz="1600" dirty="0"/>
              <a:t>-</a:t>
            </a:r>
            <a:r>
              <a:rPr lang="en-US" sz="1600" dirty="0" smtClean="0"/>
              <a:t>ORDER (</a:t>
            </a:r>
            <a:r>
              <a:rPr lang="en-US" sz="1600" dirty="0"/>
              <a:t>Big-endian</a:t>
            </a:r>
            <a:r>
              <a:rPr lang="en-US" sz="1600" dirty="0" smtClean="0"/>
              <a:t>)  this is OPTIONAL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[H&lt;bytes&gt;</a:t>
            </a:r>
            <a:r>
              <a:rPr lang="en-US" sz="1600" b="1" dirty="0" smtClean="0">
                <a:solidFill>
                  <a:srgbClr val="000000"/>
                </a:solidFill>
              </a:rPr>
              <a:t>] </a:t>
            </a:r>
            <a:r>
              <a:rPr lang="en-US" sz="1600" dirty="0" smtClean="0">
                <a:solidFill>
                  <a:srgbClr val="000000"/>
                </a:solidFill>
              </a:rPr>
              <a:t>= # of bites. This is used in case your raster file has a header, </a:t>
            </a:r>
            <a:r>
              <a:rPr lang="en-US" sz="1600" dirty="0" err="1" smtClean="0">
                <a:solidFill>
                  <a:srgbClr val="000000"/>
                </a:solidFill>
              </a:rPr>
              <a:t>grdraster</a:t>
            </a:r>
            <a:r>
              <a:rPr lang="en-US" sz="1600" dirty="0" smtClean="0">
                <a:solidFill>
                  <a:srgbClr val="000000"/>
                </a:solidFill>
              </a:rPr>
              <a:t> will skip the first # of bites of the file.</a:t>
            </a:r>
          </a:p>
          <a:p>
            <a:pPr marL="0" indent="0" algn="ctr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ALL THIS INFORMATION IS IN THE </a:t>
            </a:r>
            <a:r>
              <a:rPr lang="en-US" sz="1600" dirty="0" err="1" smtClean="0">
                <a:solidFill>
                  <a:srgbClr val="000000"/>
                </a:solidFill>
              </a:rPr>
              <a:t>grdraster.info</a:t>
            </a:r>
            <a:r>
              <a:rPr lang="en-US" sz="1600" dirty="0" smtClean="0">
                <a:solidFill>
                  <a:srgbClr val="000000"/>
                </a:solidFill>
              </a:rPr>
              <a:t>‘’ anyway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17" y="168094"/>
            <a:ext cx="8768156" cy="6368893"/>
          </a:xfrm>
        </p:spPr>
        <p:txBody>
          <a:bodyPr/>
          <a:lstStyle/>
          <a:p>
            <a:r>
              <a:rPr lang="en-US" dirty="0" smtClean="0"/>
              <a:t>So, here is where, if we can use the file and we are successful, we can produce out own .</a:t>
            </a:r>
            <a:r>
              <a:rPr lang="en-US" dirty="0" err="1" smtClean="0"/>
              <a:t>grd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If not, we can use a .</a:t>
            </a:r>
            <a:r>
              <a:rPr lang="en-US" dirty="0" err="1" smtClean="0"/>
              <a:t>nc</a:t>
            </a:r>
            <a:r>
              <a:rPr lang="en-US" dirty="0" smtClean="0"/>
              <a:t> file that should be in the working folder of today’s class: </a:t>
            </a:r>
            <a:r>
              <a:rPr lang="en-US" dirty="0" err="1" smtClean="0"/>
              <a:t>mainland.nc</a:t>
            </a:r>
            <a:endParaRPr lang="en-US" dirty="0" smtClean="0"/>
          </a:p>
          <a:p>
            <a:r>
              <a:rPr lang="en-US" dirty="0" smtClean="0"/>
              <a:t>Lets see that grid, if a grid file is made correctly, we don’t have to guess what it has, and its limits, we can just ask this way:</a:t>
            </a:r>
          </a:p>
          <a:p>
            <a:pPr lvl="1"/>
            <a:r>
              <a:rPr lang="en-US" dirty="0" err="1" smtClean="0"/>
              <a:t>grdinfo</a:t>
            </a:r>
            <a:r>
              <a:rPr lang="en-US" dirty="0" smtClean="0"/>
              <a:t> </a:t>
            </a:r>
            <a:r>
              <a:rPr lang="en-US" dirty="0" err="1" smtClean="0"/>
              <a:t>mainland.nc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374"/>
            <a:ext cx="8229600" cy="5669790"/>
          </a:xfrm>
        </p:spPr>
        <p:txBody>
          <a:bodyPr/>
          <a:lstStyle/>
          <a:p>
            <a:r>
              <a:rPr lang="en-US" dirty="0" smtClean="0"/>
              <a:t>Next up, </a:t>
            </a:r>
            <a:r>
              <a:rPr lang="en-US" dirty="0" err="1" smtClean="0"/>
              <a:t>grdimage</a:t>
            </a:r>
            <a:r>
              <a:rPr lang="en-US" dirty="0" smtClean="0"/>
              <a:t>, and </a:t>
            </a:r>
            <a:r>
              <a:rPr lang="en-US" dirty="0" err="1" smtClean="0"/>
              <a:t>cpt</a:t>
            </a:r>
            <a:r>
              <a:rPr lang="en-US" dirty="0" smtClean="0"/>
              <a:t> </a:t>
            </a:r>
            <a:r>
              <a:rPr lang="en-US" dirty="0" err="1" smtClean="0"/>
              <a:t>fileswhich</a:t>
            </a:r>
            <a:r>
              <a:rPr lang="en-US" dirty="0" smtClean="0"/>
              <a:t> is better seen in the examples…..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449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Grids of Thrones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IDL/UL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Jaime Convers</dc:creator>
  <cp:keywords/>
  <dc:description/>
  <cp:lastModifiedBy>Jaime Convers</cp:lastModifiedBy>
  <cp:revision>13</cp:revision>
  <dcterms:created xsi:type="dcterms:W3CDTF">2015-10-26T20:20:12Z</dcterms:created>
  <dcterms:modified xsi:type="dcterms:W3CDTF">2015-11-04T09:36:33Z</dcterms:modified>
  <cp:category/>
</cp:coreProperties>
</file>