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77" r:id="rId6"/>
    <p:sldId id="285" r:id="rId7"/>
    <p:sldId id="263" r:id="rId8"/>
    <p:sldId id="264" r:id="rId9"/>
    <p:sldId id="266" r:id="rId10"/>
    <p:sldId id="279" r:id="rId11"/>
    <p:sldId id="280" r:id="rId12"/>
    <p:sldId id="281" r:id="rId13"/>
    <p:sldId id="282" r:id="rId14"/>
    <p:sldId id="283" r:id="rId15"/>
    <p:sldId id="284"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26" autoAdjust="0"/>
  </p:normalViewPr>
  <p:slideViewPr>
    <p:cSldViewPr>
      <p:cViewPr varScale="1">
        <p:scale>
          <a:sx n="139" d="100"/>
          <a:sy n="139" d="100"/>
        </p:scale>
        <p:origin x="-15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DCF8C-35A9-4C47-BD4D-7075F52CA0DD}" type="datetimeFigureOut">
              <a:rPr lang="en-US" smtClean="0"/>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DCF8C-35A9-4C47-BD4D-7075F52CA0DD}"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DCF8C-35A9-4C47-BD4D-7075F52CA0DD}" type="datetimeFigureOut">
              <a:rPr lang="en-US" smtClean="0"/>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CF8C-35A9-4C47-BD4D-7075F52CA0DD}" type="datetimeFigureOut">
              <a:rPr lang="en-US" smtClean="0"/>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C5-6A96-4A83-8DD6-2286D6BDE26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mt.soest.hawaii.edu/doc/latest/Galle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rto_dragao_logo.jpg"/>
          <p:cNvPicPr>
            <a:picLocks noChangeAspect="1"/>
          </p:cNvPicPr>
          <p:nvPr/>
        </p:nvPicPr>
        <p:blipFill rotWithShape="1">
          <a:blip r:embed="rId2">
            <a:alphaModFix amt="26000"/>
            <a:extLst>
              <a:ext uri="{28A0092B-C50C-407E-A947-70E740481C1C}">
                <a14:useLocalDpi xmlns:a14="http://schemas.microsoft.com/office/drawing/2010/main" val="0"/>
              </a:ext>
            </a:extLst>
          </a:blip>
          <a:srcRect l="25598" t="8524" r="28161" b="14857"/>
          <a:stretch/>
        </p:blipFill>
        <p:spPr>
          <a:xfrm>
            <a:off x="6629400" y="4242102"/>
            <a:ext cx="2452375" cy="2539698"/>
          </a:xfrm>
          <a:prstGeom prst="rect">
            <a:avLst/>
          </a:prstGeom>
        </p:spPr>
      </p:pic>
      <p:sp>
        <p:nvSpPr>
          <p:cNvPr id="2" name="Title 1"/>
          <p:cNvSpPr>
            <a:spLocks noGrp="1"/>
          </p:cNvSpPr>
          <p:nvPr>
            <p:ph type="ctrTitle"/>
          </p:nvPr>
        </p:nvSpPr>
        <p:spPr/>
        <p:txBody>
          <a:bodyPr/>
          <a:lstStyle/>
          <a:p>
            <a:r>
              <a:rPr lang="en-US" dirty="0" smtClean="0"/>
              <a:t>Introduction to everyday Bash scripting and GMT plots</a:t>
            </a:r>
            <a:endParaRPr lang="en-US" dirty="0"/>
          </a:p>
        </p:txBody>
      </p:sp>
      <p:sp>
        <p:nvSpPr>
          <p:cNvPr id="3" name="Subtitle 2"/>
          <p:cNvSpPr>
            <a:spLocks noGrp="1"/>
          </p:cNvSpPr>
          <p:nvPr>
            <p:ph type="subTitle" idx="1"/>
          </p:nvPr>
        </p:nvSpPr>
        <p:spPr/>
        <p:txBody>
          <a:bodyPr/>
          <a:lstStyle/>
          <a:p>
            <a:r>
              <a:rPr lang="en-US" dirty="0" smtClean="0"/>
              <a:t>Lecture #1:</a:t>
            </a:r>
          </a:p>
          <a:p>
            <a:r>
              <a:rPr lang="en-US" dirty="0" smtClean="0">
                <a:solidFill>
                  <a:schemeClr val="accent3"/>
                </a:solidFill>
              </a:rPr>
              <a:t>“</a:t>
            </a:r>
            <a:r>
              <a:rPr lang="en-US" dirty="0" smtClean="0">
                <a:solidFill>
                  <a:srgbClr val="CCFFCC"/>
                </a:solidFill>
              </a:rPr>
              <a:t>Be patient, we’ll get there”: </a:t>
            </a:r>
          </a:p>
          <a:p>
            <a:r>
              <a:rPr lang="en-US" dirty="0" smtClean="0">
                <a:solidFill>
                  <a:srgbClr val="CCFFCC"/>
                </a:solidFill>
              </a:rPr>
              <a:t>Basic commands, and first scripts</a:t>
            </a:r>
            <a:endParaRPr lang="en-US" dirty="0">
              <a:solidFill>
                <a:srgbClr val="CCFFCC"/>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for loop, and renaming/moving files</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92500" lnSpcReduction="10000"/>
          </a:bodyPr>
          <a:lstStyle/>
          <a:p>
            <a:r>
              <a:rPr lang="en-US" dirty="0" smtClean="0"/>
              <a:t>Lets try out the wildcards “</a:t>
            </a:r>
            <a:r>
              <a:rPr lang="en-US" dirty="0" smtClean="0">
                <a:solidFill>
                  <a:srgbClr val="CCFFCC"/>
                </a:solidFill>
              </a:rPr>
              <a:t>*</a:t>
            </a:r>
            <a:r>
              <a:rPr lang="en-US" dirty="0" smtClean="0"/>
              <a:t>” and “</a:t>
            </a:r>
            <a:r>
              <a:rPr lang="en-US" dirty="0" smtClean="0">
                <a:solidFill>
                  <a:srgbClr val="CCFFCC"/>
                </a:solidFill>
              </a:rPr>
              <a:t>?</a:t>
            </a:r>
            <a:r>
              <a:rPr lang="en-US" dirty="0" smtClean="0"/>
              <a:t>”</a:t>
            </a:r>
            <a:endParaRPr lang="en-US" dirty="0"/>
          </a:p>
          <a:p>
            <a:r>
              <a:rPr lang="en-US" dirty="0" smtClean="0"/>
              <a:t>They are helpful IF you are organized when you name your files:</a:t>
            </a:r>
          </a:p>
          <a:p>
            <a:pPr lvl="1"/>
            <a:r>
              <a:rPr lang="en-US" dirty="0" smtClean="0"/>
              <a:t>If you save earthquakes with YYMMDD and stick to that scheme</a:t>
            </a:r>
          </a:p>
          <a:p>
            <a:pPr lvl="1"/>
            <a:r>
              <a:rPr lang="en-US" dirty="0" smtClean="0"/>
              <a:t>Even though extensions don’t really matter for Linux/Unix, if you name all your GMT scripts with the extension “.</a:t>
            </a:r>
            <a:r>
              <a:rPr lang="en-US" dirty="0" err="1" smtClean="0"/>
              <a:t>gmt</a:t>
            </a:r>
            <a:r>
              <a:rPr lang="en-US" dirty="0" smtClean="0"/>
              <a:t>”, “.SAC”, “.m” and so on.</a:t>
            </a:r>
          </a:p>
          <a:p>
            <a:r>
              <a:rPr lang="en-US" dirty="0" smtClean="0"/>
              <a:t>“*” means ‘everything’</a:t>
            </a:r>
          </a:p>
          <a:p>
            <a:pPr lvl="1"/>
            <a:r>
              <a:rPr lang="en-US" dirty="0" err="1" smtClean="0">
                <a:solidFill>
                  <a:srgbClr val="CCFFCC"/>
                </a:solidFill>
              </a:rPr>
              <a:t>ls</a:t>
            </a:r>
            <a:r>
              <a:rPr lang="en-US" dirty="0" smtClean="0">
                <a:solidFill>
                  <a:srgbClr val="CCFFCC"/>
                </a:solidFill>
              </a:rPr>
              <a:t> *</a:t>
            </a:r>
            <a:r>
              <a:rPr lang="en-US" dirty="0" smtClean="0"/>
              <a:t> will list all the files in your folder</a:t>
            </a:r>
          </a:p>
          <a:p>
            <a:pPr lvl="1"/>
            <a:r>
              <a:rPr lang="en-US" dirty="0" err="1">
                <a:solidFill>
                  <a:srgbClr val="CCFFCC"/>
                </a:solidFill>
              </a:rPr>
              <a:t>l</a:t>
            </a:r>
            <a:r>
              <a:rPr lang="en-US" dirty="0" err="1" smtClean="0">
                <a:solidFill>
                  <a:srgbClr val="CCFFCC"/>
                </a:solidFill>
              </a:rPr>
              <a:t>s</a:t>
            </a:r>
            <a:r>
              <a:rPr lang="en-US" dirty="0" smtClean="0">
                <a:solidFill>
                  <a:srgbClr val="CCFFCC"/>
                </a:solidFill>
              </a:rPr>
              <a:t> *.</a:t>
            </a:r>
            <a:r>
              <a:rPr lang="en-US" dirty="0" err="1" smtClean="0">
                <a:solidFill>
                  <a:srgbClr val="CCFFCC"/>
                </a:solidFill>
              </a:rPr>
              <a:t>pt</a:t>
            </a:r>
            <a:r>
              <a:rPr lang="en-US" dirty="0" smtClean="0"/>
              <a:t> will list all the files with the ‘.</a:t>
            </a:r>
            <a:r>
              <a:rPr lang="en-US" dirty="0" err="1" smtClean="0"/>
              <a:t>pt</a:t>
            </a:r>
            <a:r>
              <a:rPr lang="en-US" dirty="0" smtClean="0"/>
              <a:t> extension’</a:t>
            </a:r>
          </a:p>
          <a:p>
            <a:pPr lvl="1"/>
            <a:r>
              <a:rPr lang="en-US" dirty="0" smtClean="0"/>
              <a:t>If you try “</a:t>
            </a:r>
            <a:r>
              <a:rPr lang="en-US" dirty="0" smtClean="0">
                <a:solidFill>
                  <a:srgbClr val="CCFFCC"/>
                </a:solidFill>
              </a:rPr>
              <a:t>PTFILES=`</a:t>
            </a:r>
            <a:r>
              <a:rPr lang="en-US" dirty="0" err="1" smtClean="0">
                <a:solidFill>
                  <a:srgbClr val="CCFFCC"/>
                </a:solidFill>
              </a:rPr>
              <a:t>ls</a:t>
            </a:r>
            <a:r>
              <a:rPr lang="en-US" dirty="0" smtClean="0">
                <a:solidFill>
                  <a:srgbClr val="CCFFCC"/>
                </a:solidFill>
              </a:rPr>
              <a:t> *.</a:t>
            </a:r>
            <a:r>
              <a:rPr lang="en-US" dirty="0" err="1" smtClean="0">
                <a:solidFill>
                  <a:srgbClr val="CCFFCC"/>
                </a:solidFill>
              </a:rPr>
              <a:t>pt</a:t>
            </a:r>
            <a:r>
              <a:rPr lang="en-US" dirty="0" smtClean="0">
                <a:solidFill>
                  <a:srgbClr val="CCFFCC"/>
                </a:solidFill>
              </a:rPr>
              <a:t>` </a:t>
            </a:r>
            <a:r>
              <a:rPr lang="en-US" dirty="0" smtClean="0"/>
              <a:t>” you will </a:t>
            </a:r>
            <a:r>
              <a:rPr lang="en-US" dirty="0" err="1" smtClean="0"/>
              <a:t>mave</a:t>
            </a:r>
            <a:r>
              <a:rPr lang="en-US" dirty="0" smtClean="0"/>
              <a:t> a variable that contains the names of your .</a:t>
            </a:r>
            <a:r>
              <a:rPr lang="en-US" dirty="0" err="1" smtClean="0"/>
              <a:t>pt</a:t>
            </a:r>
            <a:r>
              <a:rPr lang="en-US" dirty="0" smtClean="0"/>
              <a:t> files</a:t>
            </a:r>
          </a:p>
        </p:txBody>
      </p:sp>
    </p:spTree>
    <p:extLst>
      <p:ext uri="{BB962C8B-B14F-4D97-AF65-F5344CB8AC3E}">
        <p14:creationId xmlns:p14="http://schemas.microsoft.com/office/powerpoint/2010/main" val="55981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lnSpcReduction="10000"/>
          </a:bodyPr>
          <a:lstStyle/>
          <a:p>
            <a:r>
              <a:rPr lang="en-US" dirty="0" smtClean="0"/>
              <a:t>“</a:t>
            </a:r>
            <a:r>
              <a:rPr lang="en-US" dirty="0" smtClean="0">
                <a:solidFill>
                  <a:srgbClr val="CCFFCC"/>
                </a:solidFill>
              </a:rPr>
              <a:t>?</a:t>
            </a:r>
            <a:r>
              <a:rPr lang="en-US" dirty="0" smtClean="0"/>
              <a:t>”: it can be used as a wildcard, but it doesn’t really account for everything. It actually accounts for only one character.</a:t>
            </a:r>
          </a:p>
          <a:p>
            <a:r>
              <a:rPr lang="en-US" dirty="0" smtClean="0"/>
              <a:t>For example if you have files:</a:t>
            </a:r>
          </a:p>
          <a:p>
            <a:pPr marL="457200" lvl="1" indent="0">
              <a:buNone/>
            </a:pPr>
            <a:r>
              <a:rPr lang="en-US" dirty="0"/>
              <a:t>	</a:t>
            </a:r>
            <a:r>
              <a:rPr lang="en-US" dirty="0" smtClean="0"/>
              <a:t> file1 file21 file3 file22</a:t>
            </a:r>
          </a:p>
          <a:p>
            <a:r>
              <a:rPr lang="en-US" dirty="0" err="1" smtClean="0">
                <a:solidFill>
                  <a:srgbClr val="CCFFCC"/>
                </a:solidFill>
              </a:rPr>
              <a:t>ls</a:t>
            </a:r>
            <a:r>
              <a:rPr lang="en-US" dirty="0" smtClean="0">
                <a:solidFill>
                  <a:srgbClr val="CCFFCC"/>
                </a:solidFill>
              </a:rPr>
              <a:t> file* </a:t>
            </a:r>
            <a:r>
              <a:rPr lang="en-US" dirty="0" smtClean="0"/>
              <a:t>will list ALL of the files </a:t>
            </a:r>
            <a:r>
              <a:rPr lang="en-US" dirty="0" err="1" smtClean="0"/>
              <a:t>whos</a:t>
            </a:r>
            <a:r>
              <a:rPr lang="en-US" dirty="0" smtClean="0"/>
              <a:t> name begin with “file”</a:t>
            </a:r>
          </a:p>
          <a:p>
            <a:r>
              <a:rPr lang="en-US" dirty="0" smtClean="0"/>
              <a:t>“</a:t>
            </a:r>
            <a:r>
              <a:rPr lang="en-US" dirty="0" err="1" smtClean="0">
                <a:solidFill>
                  <a:srgbClr val="CCFFCC"/>
                </a:solidFill>
              </a:rPr>
              <a:t>ls</a:t>
            </a:r>
            <a:r>
              <a:rPr lang="en-US" dirty="0" smtClean="0">
                <a:solidFill>
                  <a:srgbClr val="CCFFCC"/>
                </a:solidFill>
              </a:rPr>
              <a:t> file?</a:t>
            </a:r>
            <a:r>
              <a:rPr lang="en-US" dirty="0" smtClean="0"/>
              <a:t>” Will only list file1 and file3</a:t>
            </a:r>
          </a:p>
          <a:p>
            <a:r>
              <a:rPr lang="en-US" dirty="0" smtClean="0"/>
              <a:t>“</a:t>
            </a:r>
            <a:r>
              <a:rPr lang="en-US" dirty="0" err="1" smtClean="0">
                <a:solidFill>
                  <a:srgbClr val="CCFFCC"/>
                </a:solidFill>
              </a:rPr>
              <a:t>ls</a:t>
            </a:r>
            <a:r>
              <a:rPr lang="en-US" dirty="0" smtClean="0">
                <a:solidFill>
                  <a:srgbClr val="CCFFCC"/>
                </a:solidFill>
              </a:rPr>
              <a:t> file??</a:t>
            </a:r>
            <a:r>
              <a:rPr lang="en-US" dirty="0" smtClean="0"/>
              <a:t>” will list file21 and file22</a:t>
            </a:r>
          </a:p>
          <a:p>
            <a:r>
              <a:rPr lang="en-US" dirty="0" smtClean="0">
                <a:solidFill>
                  <a:srgbClr val="FFFF00"/>
                </a:solidFill>
              </a:rPr>
              <a:t>Q: look at all the waveform* files, how can I list all the *.SAC and *.sac at the same time?</a:t>
            </a:r>
          </a:p>
        </p:txBody>
      </p:sp>
    </p:spTree>
    <p:extLst>
      <p:ext uri="{BB962C8B-B14F-4D97-AF65-F5344CB8AC3E}">
        <p14:creationId xmlns:p14="http://schemas.microsoft.com/office/powerpoint/2010/main" val="105666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20000"/>
          </a:bodyPr>
          <a:lstStyle/>
          <a:p>
            <a:r>
              <a:rPr lang="en-US" dirty="0" smtClean="0"/>
              <a:t>A for loop:</a:t>
            </a:r>
          </a:p>
          <a:p>
            <a:r>
              <a:rPr lang="en-US" dirty="0" smtClean="0"/>
              <a:t>One can iterate over several files or variables with a simple ‘for loop’. There is no mandatory tabbing but it is highly recommended to make the script readable.</a:t>
            </a:r>
          </a:p>
          <a:p>
            <a:pPr marL="457200" lvl="1" indent="0">
              <a:buNone/>
            </a:pPr>
            <a:r>
              <a:rPr lang="en-US" dirty="0" smtClean="0"/>
              <a:t>Example: if I have a list that has names (</a:t>
            </a:r>
            <a:r>
              <a:rPr lang="en-US" dirty="0" smtClean="0">
                <a:solidFill>
                  <a:srgbClr val="CCFFCC"/>
                </a:solidFill>
              </a:rPr>
              <a:t>NAMES=“Maria </a:t>
            </a:r>
            <a:r>
              <a:rPr lang="en-US" dirty="0" err="1" smtClean="0">
                <a:solidFill>
                  <a:srgbClr val="CCFFCC"/>
                </a:solidFill>
              </a:rPr>
              <a:t>Catarina</a:t>
            </a:r>
            <a:r>
              <a:rPr lang="en-US" dirty="0" smtClean="0">
                <a:solidFill>
                  <a:srgbClr val="CCFFCC"/>
                </a:solidFill>
              </a:rPr>
              <a:t> Carlos”</a:t>
            </a:r>
            <a:r>
              <a:rPr lang="en-US" dirty="0" smtClean="0"/>
              <a:t>)</a:t>
            </a:r>
          </a:p>
          <a:p>
            <a:pPr marL="457200" lvl="1" indent="0">
              <a:buNone/>
            </a:pPr>
            <a:r>
              <a:rPr lang="en-US" dirty="0" smtClean="0"/>
              <a:t>I can iterate through them in the following way:</a:t>
            </a:r>
          </a:p>
          <a:p>
            <a:pPr marL="457200" lvl="1" indent="0">
              <a:buNone/>
            </a:pPr>
            <a:endParaRPr lang="en-US" dirty="0" smtClean="0"/>
          </a:p>
          <a:p>
            <a:pPr marL="457200" lvl="1" indent="0">
              <a:buNone/>
            </a:pPr>
            <a:r>
              <a:rPr lang="en-US" dirty="0" smtClean="0">
                <a:solidFill>
                  <a:srgbClr val="CCFFCC"/>
                </a:solidFill>
              </a:rPr>
              <a:t>for item in $NAMES  </a:t>
            </a:r>
          </a:p>
          <a:p>
            <a:pPr marL="457200" lvl="1" indent="0">
              <a:buNone/>
            </a:pPr>
            <a:r>
              <a:rPr lang="en-US" dirty="0" smtClean="0">
                <a:solidFill>
                  <a:srgbClr val="CCFFCC"/>
                </a:solidFill>
              </a:rPr>
              <a:t>do</a:t>
            </a:r>
          </a:p>
          <a:p>
            <a:pPr marL="457200" lvl="1" indent="0">
              <a:buNone/>
            </a:pPr>
            <a:r>
              <a:rPr lang="en-US" dirty="0">
                <a:solidFill>
                  <a:srgbClr val="CCFFCC"/>
                </a:solidFill>
              </a:rPr>
              <a:t>	</a:t>
            </a:r>
            <a:r>
              <a:rPr lang="en-US" dirty="0" smtClean="0">
                <a:solidFill>
                  <a:srgbClr val="CCFFCC"/>
                </a:solidFill>
              </a:rPr>
              <a:t>echo $item is the best</a:t>
            </a:r>
          </a:p>
          <a:p>
            <a:pPr marL="457200" lvl="1" indent="0">
              <a:buNone/>
            </a:pPr>
            <a:r>
              <a:rPr lang="en-US" dirty="0" smtClean="0">
                <a:solidFill>
                  <a:srgbClr val="CCFFCC"/>
                </a:solidFill>
              </a:rPr>
              <a:t>done</a:t>
            </a:r>
          </a:p>
          <a:p>
            <a:endParaRPr lang="en-US" dirty="0" smtClean="0"/>
          </a:p>
        </p:txBody>
      </p:sp>
    </p:spTree>
    <p:extLst>
      <p:ext uri="{BB962C8B-B14F-4D97-AF65-F5344CB8AC3E}">
        <p14:creationId xmlns:p14="http://schemas.microsoft.com/office/powerpoint/2010/main" val="41599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10000"/>
          </a:bodyPr>
          <a:lstStyle/>
          <a:p>
            <a:r>
              <a:rPr lang="en-US" dirty="0" smtClean="0"/>
              <a:t>Iterate over files:</a:t>
            </a:r>
          </a:p>
          <a:p>
            <a:r>
              <a:rPr lang="en-US" dirty="0" smtClean="0"/>
              <a:t>Make a list of files: FILES=`</a:t>
            </a:r>
            <a:r>
              <a:rPr lang="en-US" dirty="0" err="1" smtClean="0"/>
              <a:t>ls</a:t>
            </a:r>
            <a:r>
              <a:rPr lang="en-US" dirty="0" smtClean="0"/>
              <a:t> </a:t>
            </a:r>
            <a:r>
              <a:rPr lang="en-US" dirty="0" err="1" smtClean="0"/>
              <a:t>simplefile</a:t>
            </a:r>
            <a:r>
              <a:rPr lang="en-US" dirty="0" smtClean="0"/>
              <a:t>*`</a:t>
            </a:r>
            <a:endParaRPr lang="en-US" dirty="0"/>
          </a:p>
          <a:p>
            <a:r>
              <a:rPr lang="en-US" dirty="0" smtClean="0"/>
              <a:t>Now, iterate over them but write out their name with the extension .</a:t>
            </a:r>
            <a:r>
              <a:rPr lang="en-US" dirty="0" err="1" smtClean="0"/>
              <a:t>pt</a:t>
            </a:r>
            <a:r>
              <a:rPr lang="en-US" dirty="0" smtClean="0"/>
              <a:t>:</a:t>
            </a:r>
          </a:p>
          <a:p>
            <a:r>
              <a:rPr lang="en-US" dirty="0" smtClean="0"/>
              <a:t>The trick with scripts is you must try it first with “echo” just to see the output:</a:t>
            </a:r>
          </a:p>
          <a:p>
            <a:r>
              <a:rPr lang="en-US" dirty="0" smtClean="0"/>
              <a:t>For example, say </a:t>
            </a:r>
            <a:r>
              <a:rPr lang="en-US" dirty="0" err="1" smtClean="0">
                <a:solidFill>
                  <a:srgbClr val="CCFFCC"/>
                </a:solidFill>
              </a:rPr>
              <a:t>myfile</a:t>
            </a:r>
            <a:r>
              <a:rPr lang="en-US" dirty="0" smtClean="0">
                <a:solidFill>
                  <a:srgbClr val="CCFFCC"/>
                </a:solidFill>
              </a:rPr>
              <a:t>=simplefile1</a:t>
            </a:r>
          </a:p>
          <a:p>
            <a:r>
              <a:rPr lang="en-US" dirty="0" smtClean="0"/>
              <a:t>You can modify the final name this way</a:t>
            </a:r>
          </a:p>
          <a:p>
            <a:r>
              <a:rPr lang="en-US" dirty="0" smtClean="0">
                <a:solidFill>
                  <a:srgbClr val="CCFFCC"/>
                </a:solidFill>
              </a:rPr>
              <a:t>echo $</a:t>
            </a:r>
            <a:r>
              <a:rPr lang="en-US" dirty="0" err="1" smtClean="0">
                <a:solidFill>
                  <a:srgbClr val="CCFFCC"/>
                </a:solidFill>
              </a:rPr>
              <a:t>myfile</a:t>
            </a:r>
            <a:r>
              <a:rPr lang="en-US" dirty="0" smtClean="0">
                <a:solidFill>
                  <a:srgbClr val="CCFFCC"/>
                </a:solidFill>
              </a:rPr>
              <a:t> </a:t>
            </a:r>
            <a:r>
              <a:rPr lang="en-US" dirty="0" smtClean="0"/>
              <a:t>will convert into </a:t>
            </a:r>
            <a:r>
              <a:rPr lang="en-US" dirty="0" smtClean="0">
                <a:solidFill>
                  <a:srgbClr val="CCFFCC"/>
                </a:solidFill>
              </a:rPr>
              <a:t>${</a:t>
            </a:r>
            <a:r>
              <a:rPr lang="en-US" dirty="0" err="1" smtClean="0">
                <a:solidFill>
                  <a:srgbClr val="CCFFCC"/>
                </a:solidFill>
              </a:rPr>
              <a:t>myfile</a:t>
            </a:r>
            <a:r>
              <a:rPr lang="en-US" dirty="0" smtClean="0">
                <a:solidFill>
                  <a:srgbClr val="CCFFCC"/>
                </a:solidFill>
              </a:rPr>
              <a:t>}</a:t>
            </a:r>
            <a:r>
              <a:rPr lang="en-US" dirty="0" err="1" smtClean="0">
                <a:solidFill>
                  <a:srgbClr val="CCFFCC"/>
                </a:solidFill>
              </a:rPr>
              <a:t>blabla</a:t>
            </a:r>
            <a:endParaRPr lang="en-US" dirty="0" smtClean="0">
              <a:solidFill>
                <a:srgbClr val="CCFFCC"/>
              </a:solidFill>
            </a:endParaRPr>
          </a:p>
          <a:p>
            <a:r>
              <a:rPr lang="en-US" dirty="0" smtClean="0"/>
              <a:t>See the “</a:t>
            </a:r>
            <a:r>
              <a:rPr lang="en-US" dirty="0" smtClean="0">
                <a:solidFill>
                  <a:srgbClr val="CCFFCC"/>
                </a:solidFill>
              </a:rPr>
              <a:t>{}</a:t>
            </a:r>
            <a:r>
              <a:rPr lang="en-US" dirty="0" smtClean="0"/>
              <a:t>”? Why did I use this? (try it without the “</a:t>
            </a:r>
            <a:r>
              <a:rPr lang="en-US" dirty="0" smtClean="0">
                <a:solidFill>
                  <a:srgbClr val="CCFFCC"/>
                </a:solidFill>
              </a:rPr>
              <a:t>{}</a:t>
            </a:r>
            <a:r>
              <a:rPr lang="en-US" dirty="0" smtClean="0"/>
              <a:t>”)</a:t>
            </a:r>
          </a:p>
          <a:p>
            <a:endParaRPr lang="en-US" dirty="0" smtClean="0"/>
          </a:p>
        </p:txBody>
      </p:sp>
    </p:spTree>
    <p:extLst>
      <p:ext uri="{BB962C8B-B14F-4D97-AF65-F5344CB8AC3E}">
        <p14:creationId xmlns:p14="http://schemas.microsoft.com/office/powerpoint/2010/main" val="277631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a:bodyPr>
          <a:lstStyle/>
          <a:p>
            <a:r>
              <a:rPr lang="en-US" dirty="0" smtClean="0"/>
              <a:t>Now, try this:</a:t>
            </a:r>
          </a:p>
          <a:p>
            <a:pPr marL="0" indent="0">
              <a:buNone/>
            </a:pPr>
            <a:r>
              <a:rPr lang="en-US" dirty="0" smtClean="0"/>
              <a:t>	</a:t>
            </a:r>
            <a:r>
              <a:rPr lang="en-US" dirty="0" smtClean="0">
                <a:solidFill>
                  <a:srgbClr val="CCFFCC"/>
                </a:solidFill>
              </a:rPr>
              <a:t>echo </a:t>
            </a:r>
            <a:r>
              <a:rPr lang="en-US" dirty="0" err="1" smtClean="0">
                <a:solidFill>
                  <a:srgbClr val="CCFFCC"/>
                </a:solidFill>
              </a:rPr>
              <a:t>cp</a:t>
            </a:r>
            <a:r>
              <a:rPr lang="en-US" dirty="0" smtClean="0">
                <a:solidFill>
                  <a:srgbClr val="CCFFCC"/>
                </a:solidFill>
              </a:rPr>
              <a:t> $</a:t>
            </a:r>
            <a:r>
              <a:rPr lang="en-US" dirty="0" err="1" smtClean="0">
                <a:solidFill>
                  <a:srgbClr val="CCFFCC"/>
                </a:solidFill>
              </a:rPr>
              <a:t>myfile</a:t>
            </a:r>
            <a:r>
              <a:rPr lang="en-US" dirty="0" smtClean="0">
                <a:solidFill>
                  <a:srgbClr val="CCFFCC"/>
                </a:solidFill>
              </a:rPr>
              <a:t> ${</a:t>
            </a:r>
            <a:r>
              <a:rPr lang="en-US" dirty="0" err="1" smtClean="0">
                <a:solidFill>
                  <a:srgbClr val="CCFFCC"/>
                </a:solidFill>
              </a:rPr>
              <a:t>myfile</a:t>
            </a:r>
            <a:r>
              <a:rPr lang="en-US" dirty="0" smtClean="0">
                <a:solidFill>
                  <a:srgbClr val="CCFFCC"/>
                </a:solidFill>
              </a:rPr>
              <a:t>}</a:t>
            </a:r>
            <a:r>
              <a:rPr lang="en-US" dirty="0" err="1" smtClean="0">
                <a:solidFill>
                  <a:srgbClr val="CCFFCC"/>
                </a:solidFill>
              </a:rPr>
              <a:t>blabla</a:t>
            </a:r>
            <a:endParaRPr lang="en-US" dirty="0" smtClean="0">
              <a:solidFill>
                <a:srgbClr val="CCFFCC"/>
              </a:solidFill>
            </a:endParaRPr>
          </a:p>
          <a:p>
            <a:r>
              <a:rPr lang="en-US" dirty="0" smtClean="0"/>
              <a:t>This will just write:</a:t>
            </a:r>
          </a:p>
          <a:p>
            <a:pPr marL="0" indent="0">
              <a:buNone/>
            </a:pPr>
            <a:r>
              <a:rPr lang="en-US" dirty="0"/>
              <a:t>	</a:t>
            </a:r>
            <a:r>
              <a:rPr lang="en-US" dirty="0" smtClean="0"/>
              <a:t> </a:t>
            </a:r>
            <a:r>
              <a:rPr lang="en-US" dirty="0" err="1" smtClean="0">
                <a:solidFill>
                  <a:srgbClr val="CCFFCC"/>
                </a:solidFill>
              </a:rPr>
              <a:t>cp</a:t>
            </a:r>
            <a:r>
              <a:rPr lang="en-US" dirty="0" smtClean="0">
                <a:solidFill>
                  <a:srgbClr val="CCFFCC"/>
                </a:solidFill>
              </a:rPr>
              <a:t> simplefile1 simplefile1blabla</a:t>
            </a:r>
          </a:p>
          <a:p>
            <a:pPr marL="0" indent="0">
              <a:buNone/>
            </a:pPr>
            <a:r>
              <a:rPr lang="en-US" dirty="0"/>
              <a:t> </a:t>
            </a:r>
            <a:r>
              <a:rPr lang="en-US" dirty="0" smtClean="0"/>
              <a:t>  It just writes it (echoes what you wrote) but no changes have been made. Not, from the previous statement type it again, but without the “echo”. The result is you have made a copy of simplefile1 called simplefile1blabla</a:t>
            </a:r>
          </a:p>
          <a:p>
            <a:endParaRPr lang="en-US" dirty="0" smtClean="0"/>
          </a:p>
        </p:txBody>
      </p:sp>
    </p:spTree>
    <p:extLst>
      <p:ext uri="{BB962C8B-B14F-4D97-AF65-F5344CB8AC3E}">
        <p14:creationId xmlns:p14="http://schemas.microsoft.com/office/powerpoint/2010/main" val="324766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20000"/>
          </a:bodyPr>
          <a:lstStyle/>
          <a:p>
            <a:r>
              <a:rPr lang="en-US" dirty="0" smtClean="0"/>
              <a:t>Now, the </a:t>
            </a:r>
            <a:r>
              <a:rPr lang="en-US" dirty="0" err="1" smtClean="0"/>
              <a:t>excersise</a:t>
            </a:r>
            <a:r>
              <a:rPr lang="en-US" dirty="0" smtClean="0"/>
              <a:t>:</a:t>
            </a:r>
          </a:p>
          <a:p>
            <a:pPr marL="514350" indent="-514350">
              <a:buAutoNum type="arabicPeriod"/>
            </a:pPr>
            <a:r>
              <a:rPr lang="en-US" dirty="0" smtClean="0"/>
              <a:t>make a list of files that all start with the name </a:t>
            </a:r>
            <a:r>
              <a:rPr lang="en-US" dirty="0" err="1" smtClean="0"/>
              <a:t>simplefile</a:t>
            </a:r>
            <a:r>
              <a:rPr lang="en-US" dirty="0" smtClean="0"/>
              <a:t>.</a:t>
            </a:r>
          </a:p>
          <a:p>
            <a:pPr marL="514350" indent="-514350">
              <a:buAutoNum type="arabicPeriod"/>
            </a:pPr>
            <a:r>
              <a:rPr lang="en-US" dirty="0" smtClean="0"/>
              <a:t>Iterate over them to ONLY </a:t>
            </a:r>
            <a:r>
              <a:rPr lang="en-US" dirty="0" err="1" smtClean="0"/>
              <a:t>writeout</a:t>
            </a:r>
            <a:r>
              <a:rPr lang="en-US" dirty="0" smtClean="0"/>
              <a:t> their names with the extension “.</a:t>
            </a:r>
            <a:r>
              <a:rPr lang="en-US" dirty="0" err="1" smtClean="0"/>
              <a:t>blabla</a:t>
            </a:r>
            <a:r>
              <a:rPr lang="en-US" dirty="0" smtClean="0"/>
              <a:t>”</a:t>
            </a:r>
          </a:p>
          <a:p>
            <a:pPr marL="514350" indent="-514350">
              <a:buAutoNum type="arabicPeriod"/>
            </a:pPr>
            <a:r>
              <a:rPr lang="en-US" dirty="0" smtClean="0"/>
              <a:t>Now… make a copy of the files but changing the name to have the </a:t>
            </a:r>
            <a:r>
              <a:rPr lang="en-US" dirty="0" err="1" smtClean="0"/>
              <a:t>extension.bla</a:t>
            </a:r>
            <a:endParaRPr lang="en-US" dirty="0" smtClean="0"/>
          </a:p>
          <a:p>
            <a:pPr marL="514350" indent="-514350">
              <a:buAutoNum type="arabicPeriod"/>
            </a:pPr>
            <a:r>
              <a:rPr lang="en-US" dirty="0" smtClean="0"/>
              <a:t>Now, look at the file that you have. There will be a bunch of files, some of them with the name that end in .</a:t>
            </a:r>
            <a:r>
              <a:rPr lang="en-US" dirty="0" err="1" smtClean="0"/>
              <a:t>bla</a:t>
            </a:r>
            <a:endParaRPr lang="en-US" dirty="0" smtClean="0"/>
          </a:p>
          <a:p>
            <a:pPr marL="514350" indent="-514350">
              <a:buAutoNum type="arabicPeriod"/>
            </a:pPr>
            <a:r>
              <a:rPr lang="en-US" dirty="0" smtClean="0"/>
              <a:t>It turns out I changed my mind, and now I want them to have the extension .boo instead. Take all those files and change their names.</a:t>
            </a:r>
          </a:p>
          <a:p>
            <a:endParaRPr lang="en-US" dirty="0" smtClean="0"/>
          </a:p>
        </p:txBody>
      </p:sp>
    </p:spTree>
    <p:extLst>
      <p:ext uri="{BB962C8B-B14F-4D97-AF65-F5344CB8AC3E}">
        <p14:creationId xmlns:p14="http://schemas.microsoft.com/office/powerpoint/2010/main" val="134681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from command line</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92500" lnSpcReduction="10000"/>
          </a:bodyPr>
          <a:lstStyle/>
          <a:p>
            <a:r>
              <a:rPr lang="en-US" dirty="0" err="1"/>
              <a:t>a</a:t>
            </a:r>
            <a:r>
              <a:rPr lang="en-US" dirty="0" err="1" smtClean="0"/>
              <a:t>wk</a:t>
            </a:r>
            <a:r>
              <a:rPr lang="en-US" dirty="0" smtClean="0"/>
              <a:t> : it is a pattern scanning and processing language, it makes it easy to read and output columns from a file and perform basic mathematical operations between columns.</a:t>
            </a:r>
          </a:p>
          <a:p>
            <a:r>
              <a:rPr lang="en-US" dirty="0" smtClean="0"/>
              <a:t>By default it will read complete columns (default field separator is space)</a:t>
            </a:r>
          </a:p>
          <a:p>
            <a:r>
              <a:rPr lang="en-US" dirty="0" smtClean="0"/>
              <a:t>The input files may have comments, can be text, numeric or both, they may have weird formatting.</a:t>
            </a:r>
          </a:p>
          <a:p>
            <a:r>
              <a:rPr lang="en-US" dirty="0" smtClean="0"/>
              <a:t>To call it: </a:t>
            </a:r>
            <a:r>
              <a:rPr lang="en-US" dirty="0" err="1" smtClean="0">
                <a:solidFill>
                  <a:srgbClr val="92D050"/>
                </a:solidFill>
              </a:rPr>
              <a:t>awk</a:t>
            </a:r>
            <a:r>
              <a:rPr lang="en-US" dirty="0" smtClean="0">
                <a:solidFill>
                  <a:srgbClr val="92D050"/>
                </a:solidFill>
              </a:rPr>
              <a:t> 'conditions{orders}' FILENAME</a:t>
            </a:r>
          </a:p>
          <a:p>
            <a:r>
              <a:rPr lang="en-US" dirty="0" smtClean="0"/>
              <a:t>For example: </a:t>
            </a:r>
          </a:p>
          <a:p>
            <a:r>
              <a:rPr lang="en-US" dirty="0" err="1" smtClean="0">
                <a:solidFill>
                  <a:srgbClr val="92D050"/>
                </a:solidFill>
              </a:rPr>
              <a:t>awk</a:t>
            </a:r>
            <a:r>
              <a:rPr lang="en-US" dirty="0" smtClean="0">
                <a:solidFill>
                  <a:srgbClr val="92D050"/>
                </a:solidFill>
              </a:rPr>
              <a:t> '$1!~"#"{print $1, $2}' DATAFILE1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from command line</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85000" lnSpcReduction="10000"/>
          </a:bodyPr>
          <a:lstStyle/>
          <a:p>
            <a:r>
              <a:rPr lang="en-US" dirty="0" smtClean="0"/>
              <a:t>Notice how it outputs the first line.</a:t>
            </a:r>
          </a:p>
          <a:p>
            <a:r>
              <a:rPr lang="en-US" dirty="0" smtClean="0"/>
              <a:t>To output the first two columns without the header line:</a:t>
            </a:r>
          </a:p>
          <a:p>
            <a:r>
              <a:rPr lang="en-US" dirty="0" err="1" smtClean="0">
                <a:solidFill>
                  <a:srgbClr val="92D050"/>
                </a:solidFill>
              </a:rPr>
              <a:t>awk</a:t>
            </a:r>
            <a:r>
              <a:rPr lang="en-US" dirty="0" smtClean="0">
                <a:solidFill>
                  <a:srgbClr val="92D050"/>
                </a:solidFill>
              </a:rPr>
              <a:t> '$1!~"#"{print $1, $2}' DATAFILE1</a:t>
            </a:r>
          </a:p>
          <a:p>
            <a:r>
              <a:rPr lang="en-US" dirty="0" smtClean="0"/>
              <a:t>We will comeback to this, but before: how to simply take two numbers and do something between them? First use of the pipe!</a:t>
            </a:r>
          </a:p>
          <a:p>
            <a:r>
              <a:rPr lang="en-US" dirty="0" smtClean="0"/>
              <a:t>Example: </a:t>
            </a:r>
            <a:r>
              <a:rPr lang="en-US" dirty="0" smtClean="0">
                <a:solidFill>
                  <a:srgbClr val="92D050"/>
                </a:solidFill>
              </a:rPr>
              <a:t>echo 2 3 | </a:t>
            </a:r>
            <a:r>
              <a:rPr lang="en-US" dirty="0" err="1" smtClean="0">
                <a:solidFill>
                  <a:srgbClr val="92D050"/>
                </a:solidFill>
              </a:rPr>
              <a:t>awk</a:t>
            </a:r>
            <a:r>
              <a:rPr lang="en-US" dirty="0" smtClean="0">
                <a:solidFill>
                  <a:srgbClr val="92D050"/>
                </a:solidFill>
              </a:rPr>
              <a:t> '{print $1*$2}'</a:t>
            </a:r>
          </a:p>
          <a:p>
            <a:r>
              <a:rPr lang="en-US" dirty="0" smtClean="0"/>
              <a:t>To input outside variable into </a:t>
            </a:r>
            <a:r>
              <a:rPr lang="en-US" dirty="0" err="1" smtClean="0"/>
              <a:t>awk</a:t>
            </a:r>
            <a:r>
              <a:rPr lang="en-US" dirty="0" smtClean="0"/>
              <a:t>:</a:t>
            </a:r>
          </a:p>
          <a:p>
            <a:r>
              <a:rPr lang="en-US" dirty="0" smtClean="0"/>
              <a:t>You have to put them inside '  '  if they are numbers: </a:t>
            </a:r>
          </a:p>
          <a:p>
            <a:r>
              <a:rPr lang="en-US" dirty="0" smtClean="0"/>
              <a:t>For example:</a:t>
            </a:r>
          </a:p>
          <a:p>
            <a:r>
              <a:rPr lang="en-US" dirty="0" smtClean="0">
                <a:solidFill>
                  <a:srgbClr val="92D050"/>
                </a:solidFill>
              </a:rPr>
              <a:t>VAR=5</a:t>
            </a:r>
          </a:p>
          <a:p>
            <a:r>
              <a:rPr lang="en-US" dirty="0" err="1" smtClean="0">
                <a:solidFill>
                  <a:srgbClr val="92D050"/>
                </a:solidFill>
              </a:rPr>
              <a:t>awk</a:t>
            </a:r>
            <a:r>
              <a:rPr lang="en-US" dirty="0" smtClean="0">
                <a:solidFill>
                  <a:srgbClr val="92D050"/>
                </a:solidFill>
              </a:rPr>
              <a:t> '$1!~"#"{print $1,$2*'$VAR'}' DATAFILE1</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weird formatting</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Sometimes our columns are not separated by space or tab, sometimes they are separated by a character like “/” a comma or a letter: Look at file DATAFILE2</a:t>
            </a:r>
          </a:p>
          <a:p>
            <a:r>
              <a:rPr lang="en-US" dirty="0" smtClean="0"/>
              <a:t> In that case you have to specify a field separator, to do it:</a:t>
            </a:r>
          </a:p>
          <a:p>
            <a:r>
              <a:rPr lang="en-US" dirty="0" err="1" smtClean="0">
                <a:solidFill>
                  <a:srgbClr val="92D050"/>
                </a:solidFill>
              </a:rPr>
              <a:t>awk</a:t>
            </a:r>
            <a:r>
              <a:rPr lang="en-US" dirty="0" smtClean="0">
                <a:solidFill>
                  <a:srgbClr val="92D050"/>
                </a:solidFill>
              </a:rPr>
              <a:t> -F"/" '{print $1,$2}' DATAFILE2</a:t>
            </a:r>
          </a:p>
          <a:p>
            <a:r>
              <a:rPr lang="en-US" dirty="0" smtClean="0"/>
              <a:t>Notice the space between the –F”/” and the rest</a:t>
            </a:r>
          </a:p>
          <a:p>
            <a:r>
              <a:rPr lang="en-US" dirty="0" smtClean="0"/>
              <a:t>Now lets make it more complicated…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more weird formatting</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Look at DATAFILE3</a:t>
            </a:r>
          </a:p>
          <a:p>
            <a:r>
              <a:rPr lang="en-US" dirty="0" smtClean="0"/>
              <a:t>One line looks like: “1 2/3”</a:t>
            </a:r>
          </a:p>
          <a:p>
            <a:r>
              <a:rPr lang="en-US" dirty="0" smtClean="0"/>
              <a:t>We want to add the three columns</a:t>
            </a:r>
          </a:p>
          <a:p>
            <a:r>
              <a:rPr lang="en-US" dirty="0" smtClean="0"/>
              <a:t>We will use | to make it happen:</a:t>
            </a:r>
          </a:p>
          <a:p>
            <a:r>
              <a:rPr lang="en-US" dirty="0" smtClean="0"/>
              <a:t>First try: </a:t>
            </a:r>
            <a:r>
              <a:rPr lang="en-US" dirty="0" err="1" smtClean="0"/>
              <a:t>awk</a:t>
            </a:r>
            <a:r>
              <a:rPr lang="en-US" dirty="0" smtClean="0"/>
              <a:t> -F"/" '{print $1,$2}' DATAFILE3</a:t>
            </a:r>
          </a:p>
          <a:p>
            <a:r>
              <a:rPr lang="en-US" dirty="0" smtClean="0"/>
              <a:t>See the output</a:t>
            </a:r>
          </a:p>
          <a:p>
            <a:r>
              <a:rPr lang="en-US" dirty="0" smtClean="0"/>
              <a:t>Now use the pipe to make this output go into an </a:t>
            </a:r>
            <a:r>
              <a:rPr lang="en-US" dirty="0" err="1" smtClean="0"/>
              <a:t>awk</a:t>
            </a:r>
            <a:r>
              <a:rPr lang="en-US" dirty="0" smtClean="0"/>
              <a:t> command that just adds the three columns</a:t>
            </a:r>
          </a:p>
          <a:p>
            <a:r>
              <a:rPr lang="en-US" dirty="0" smtClean="0"/>
              <a:t>See the output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Outline</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dirty="0" smtClean="0"/>
              <a:t>Introduction: bash scripting, making executables, make variables… (today)</a:t>
            </a:r>
          </a:p>
          <a:p>
            <a:pPr lvl="0"/>
            <a:r>
              <a:rPr lang="en-US" dirty="0"/>
              <a:t>GMT: why people use it so much? Why it is awesome and sucks at the same time, and basic first look at a simple GMT plot (</a:t>
            </a:r>
            <a:r>
              <a:rPr lang="en-US" sz="2600" dirty="0">
                <a:solidFill>
                  <a:srgbClr val="CCFFCC"/>
                </a:solidFill>
                <a:hlinkClick r:id="rId2"/>
              </a:rPr>
              <a:t>examples</a:t>
            </a:r>
            <a:r>
              <a:rPr lang="en-US" sz="2600" dirty="0"/>
              <a:t>)</a:t>
            </a:r>
          </a:p>
          <a:p>
            <a:r>
              <a:rPr lang="en-US" dirty="0" smtClean="0"/>
              <a:t>AWK: when to use it, why people use it so much, why its so important for GMT, and how to use it! (most likely next time)</a:t>
            </a:r>
          </a:p>
          <a:p>
            <a:pPr lvl="0"/>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Bash scripting</a:t>
            </a:r>
            <a:endParaRPr lang="en-US" dirty="0">
              <a:solidFill>
                <a:srgbClr val="FFFF00"/>
              </a:solidFill>
            </a:endParaRPr>
          </a:p>
        </p:txBody>
      </p:sp>
      <p:sp>
        <p:nvSpPr>
          <p:cNvPr id="3" name="Content Placeholder 2"/>
          <p:cNvSpPr>
            <a:spLocks noGrp="1"/>
          </p:cNvSpPr>
          <p:nvPr>
            <p:ph idx="1"/>
          </p:nvPr>
        </p:nvSpPr>
        <p:spPr>
          <a:xfrm>
            <a:off x="0" y="914400"/>
            <a:ext cx="8915400" cy="5562600"/>
          </a:xfrm>
        </p:spPr>
        <p:txBody>
          <a:bodyPr>
            <a:normAutofit fontScale="77500" lnSpcReduction="20000"/>
          </a:bodyPr>
          <a:lstStyle/>
          <a:p>
            <a:endParaRPr lang="en-US" dirty="0" smtClean="0"/>
          </a:p>
          <a:p>
            <a:r>
              <a:rPr lang="en-US" dirty="0" smtClean="0">
                <a:solidFill>
                  <a:srgbClr val="FFFF00"/>
                </a:solidFill>
              </a:rPr>
              <a:t>We NEED it</a:t>
            </a:r>
            <a:r>
              <a:rPr lang="en-US" dirty="0" smtClean="0"/>
              <a:t>: basically, making a plot in GMT is making a script with many GMT commands, where its output goes to your plot. Basically, </a:t>
            </a:r>
            <a:r>
              <a:rPr lang="en-US" dirty="0" smtClean="0">
                <a:solidFill>
                  <a:srgbClr val="FFFF00"/>
                </a:solidFill>
              </a:rPr>
              <a:t>you success in making functional and reusable GMT plots is directly related to how well you deal with bash</a:t>
            </a:r>
          </a:p>
          <a:p>
            <a:endParaRPr lang="en-US" dirty="0" smtClean="0">
              <a:solidFill>
                <a:srgbClr val="FFFF00"/>
              </a:solidFill>
            </a:endParaRPr>
          </a:p>
          <a:p>
            <a:pPr marL="0" indent="0" algn="ctr">
              <a:buNone/>
            </a:pPr>
            <a:r>
              <a:rPr lang="en-US" sz="3600" dirty="0" smtClean="0"/>
              <a:t>But why use it?</a:t>
            </a:r>
            <a:endParaRPr lang="en-US" sz="3600" dirty="0"/>
          </a:p>
          <a:p>
            <a:r>
              <a:rPr lang="en-US" dirty="0" smtClean="0"/>
              <a:t>Makes your </a:t>
            </a:r>
            <a:r>
              <a:rPr lang="en-US" dirty="0" smtClean="0">
                <a:solidFill>
                  <a:srgbClr val="FFFF00"/>
                </a:solidFill>
              </a:rPr>
              <a:t>life easier:</a:t>
            </a:r>
            <a:r>
              <a:rPr lang="en-US" dirty="0" smtClean="0"/>
              <a:t> when you are managing data files and don’t want to waste time doing it “manually”</a:t>
            </a:r>
          </a:p>
          <a:p>
            <a:r>
              <a:rPr lang="en-US" dirty="0" smtClean="0"/>
              <a:t>If you do </a:t>
            </a:r>
            <a:r>
              <a:rPr lang="en-US" dirty="0" smtClean="0">
                <a:solidFill>
                  <a:srgbClr val="FFFF00"/>
                </a:solidFill>
              </a:rPr>
              <a:t>repetitive processing</a:t>
            </a:r>
            <a:r>
              <a:rPr lang="en-US" dirty="0" smtClean="0"/>
              <a:t> (don’t do it one-by-one)</a:t>
            </a:r>
          </a:p>
          <a:p>
            <a:r>
              <a:rPr lang="en-US" dirty="0" smtClean="0"/>
              <a:t>If you </a:t>
            </a:r>
            <a:r>
              <a:rPr lang="en-US" dirty="0" smtClean="0">
                <a:solidFill>
                  <a:srgbClr val="FFFF00"/>
                </a:solidFill>
              </a:rPr>
              <a:t>run many models</a:t>
            </a:r>
            <a:r>
              <a:rPr lang="en-US" dirty="0" smtClean="0"/>
              <a:t> with different parameters, or even when you want something to </a:t>
            </a:r>
            <a:r>
              <a:rPr lang="en-US" dirty="0" smtClean="0">
                <a:solidFill>
                  <a:srgbClr val="FFFF00"/>
                </a:solidFill>
              </a:rPr>
              <a:t>run many times</a:t>
            </a:r>
            <a:r>
              <a:rPr lang="en-US" dirty="0" smtClean="0"/>
              <a:t>.</a:t>
            </a:r>
          </a:p>
          <a:p>
            <a:r>
              <a:rPr lang="en-US" dirty="0" smtClean="0"/>
              <a:t>When your work requires to </a:t>
            </a:r>
            <a:r>
              <a:rPr lang="en-US" dirty="0" smtClean="0">
                <a:solidFill>
                  <a:srgbClr val="FFFF00"/>
                </a:solidFill>
              </a:rPr>
              <a:t>integrate different languages:</a:t>
            </a:r>
            <a:r>
              <a:rPr lang="en-US" dirty="0" smtClean="0"/>
              <a:t> </a:t>
            </a:r>
          </a:p>
          <a:p>
            <a:pPr lvl="1"/>
            <a:r>
              <a:rPr lang="en-US" dirty="0" smtClean="0"/>
              <a:t>you need to do something that first runs a FORTRAN program and then something in C++ or you want to run a program and at the end get a plot made with GMT..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Basic commands (be patient)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62500" lnSpcReduction="20000"/>
          </a:bodyPr>
          <a:lstStyle/>
          <a:p>
            <a:r>
              <a:rPr lang="en-US" dirty="0" smtClean="0"/>
              <a:t>“</a:t>
            </a:r>
            <a:r>
              <a:rPr lang="en-US" dirty="0" smtClean="0">
                <a:solidFill>
                  <a:srgbClr val="CCFFCC"/>
                </a:solidFill>
              </a:rPr>
              <a:t>man</a:t>
            </a:r>
            <a:r>
              <a:rPr lang="en-US" dirty="0" smtClean="0">
                <a:solidFill>
                  <a:srgbClr val="FFFFFF"/>
                </a:solidFill>
              </a:rPr>
              <a:t>”</a:t>
            </a:r>
            <a:r>
              <a:rPr lang="en-US" dirty="0" smtClean="0"/>
              <a:t> opens man pages (man is your friend whenever possible)</a:t>
            </a:r>
          </a:p>
          <a:p>
            <a:r>
              <a:rPr lang="en-US" dirty="0" smtClean="0"/>
              <a:t>“</a:t>
            </a:r>
            <a:r>
              <a:rPr lang="en-US" dirty="0" err="1" smtClean="0">
                <a:solidFill>
                  <a:srgbClr val="CCFFCC"/>
                </a:solidFill>
              </a:rPr>
              <a:t>ls</a:t>
            </a:r>
            <a:r>
              <a:rPr lang="en-US" dirty="0" smtClean="0"/>
              <a:t>’”lists files/folders </a:t>
            </a:r>
            <a:endParaRPr lang="en-US" dirty="0"/>
          </a:p>
          <a:p>
            <a:r>
              <a:rPr lang="en-US" dirty="0" smtClean="0"/>
              <a:t>“</a:t>
            </a:r>
            <a:r>
              <a:rPr lang="en-US" dirty="0" smtClean="0">
                <a:solidFill>
                  <a:srgbClr val="CCFFCC"/>
                </a:solidFill>
              </a:rPr>
              <a:t>cd geophysics</a:t>
            </a:r>
            <a:r>
              <a:rPr lang="en-US" dirty="0" smtClean="0"/>
              <a:t>”: goes INSIDE a folder named geophysics</a:t>
            </a:r>
          </a:p>
          <a:p>
            <a:r>
              <a:rPr lang="en-US" dirty="0" smtClean="0">
                <a:solidFill>
                  <a:srgbClr val="FFFFFF"/>
                </a:solidFill>
              </a:rPr>
              <a:t>“</a:t>
            </a:r>
            <a:r>
              <a:rPr lang="en-US" dirty="0" smtClean="0">
                <a:solidFill>
                  <a:srgbClr val="CCFFCC"/>
                </a:solidFill>
              </a:rPr>
              <a:t> cd ../</a:t>
            </a:r>
            <a:r>
              <a:rPr lang="en-US" dirty="0" smtClean="0"/>
              <a:t>” goes ‘up’ one level. (e.g. if you are in Porto/Best and type </a:t>
            </a:r>
            <a:r>
              <a:rPr lang="en-US" dirty="0" smtClean="0">
                <a:solidFill>
                  <a:srgbClr val="FFFFFF"/>
                </a:solidFill>
              </a:rPr>
              <a:t>“</a:t>
            </a:r>
            <a:r>
              <a:rPr lang="en-US" dirty="0" smtClean="0">
                <a:solidFill>
                  <a:srgbClr val="CCFFCC"/>
                </a:solidFill>
              </a:rPr>
              <a:t>cd ../</a:t>
            </a:r>
            <a:r>
              <a:rPr lang="en-US" dirty="0" smtClean="0"/>
              <a:t>” you end up in Porto). [‘</a:t>
            </a:r>
            <a:r>
              <a:rPr lang="en-US" dirty="0" smtClean="0">
                <a:solidFill>
                  <a:srgbClr val="CCFFCC"/>
                </a:solidFill>
              </a:rPr>
              <a:t>cd ..</a:t>
            </a:r>
            <a:r>
              <a:rPr lang="en-US" dirty="0" smtClean="0"/>
              <a:t>’ also works].</a:t>
            </a:r>
          </a:p>
          <a:p>
            <a:r>
              <a:rPr lang="en-US" dirty="0" smtClean="0"/>
              <a:t>“</a:t>
            </a:r>
            <a:r>
              <a:rPr lang="en-US" dirty="0" smtClean="0">
                <a:solidFill>
                  <a:srgbClr val="CCFFCC"/>
                </a:solidFill>
              </a:rPr>
              <a:t>cd</a:t>
            </a:r>
            <a:r>
              <a:rPr lang="en-US" dirty="0" smtClean="0"/>
              <a:t>” by itself takes you to your home folder</a:t>
            </a:r>
          </a:p>
          <a:p>
            <a:r>
              <a:rPr lang="en-US" dirty="0" smtClean="0"/>
              <a:t>“</a:t>
            </a:r>
            <a:r>
              <a:rPr lang="en-US" dirty="0" err="1" smtClean="0">
                <a:solidFill>
                  <a:srgbClr val="CCFFCC"/>
                </a:solidFill>
              </a:rPr>
              <a:t>mkdir</a:t>
            </a:r>
            <a:r>
              <a:rPr lang="en-US" dirty="0" smtClean="0"/>
              <a:t>” makes a folder</a:t>
            </a:r>
          </a:p>
          <a:p>
            <a:r>
              <a:rPr lang="en-US" dirty="0" smtClean="0">
                <a:solidFill>
                  <a:srgbClr val="FFFFFF"/>
                </a:solidFill>
              </a:rPr>
              <a:t>“</a:t>
            </a:r>
            <a:r>
              <a:rPr lang="en-US" dirty="0" err="1" smtClean="0">
                <a:solidFill>
                  <a:srgbClr val="CCFFCC"/>
                </a:solidFill>
              </a:rPr>
              <a:t>cp</a:t>
            </a:r>
            <a:r>
              <a:rPr lang="en-US" dirty="0" smtClean="0"/>
              <a:t>” copy </a:t>
            </a:r>
          </a:p>
          <a:p>
            <a:r>
              <a:rPr lang="en-US" dirty="0" smtClean="0"/>
              <a:t>“</a:t>
            </a:r>
            <a:r>
              <a:rPr lang="en-US" dirty="0" smtClean="0">
                <a:solidFill>
                  <a:srgbClr val="CCFFCC"/>
                </a:solidFill>
              </a:rPr>
              <a:t>mv</a:t>
            </a:r>
            <a:r>
              <a:rPr lang="en-US" dirty="0" smtClean="0">
                <a:solidFill>
                  <a:srgbClr val="FFFFFF"/>
                </a:solidFill>
              </a:rPr>
              <a:t>’</a:t>
            </a:r>
            <a:r>
              <a:rPr lang="en-US" dirty="0" smtClean="0"/>
              <a:t>  to move file or folder, also change the name as well.</a:t>
            </a:r>
          </a:p>
          <a:p>
            <a:r>
              <a:rPr lang="en-US" dirty="0" smtClean="0"/>
              <a:t>“</a:t>
            </a:r>
            <a:r>
              <a:rPr lang="en-US" dirty="0" err="1" smtClean="0">
                <a:solidFill>
                  <a:srgbClr val="CCFFCC"/>
                </a:solidFill>
              </a:rPr>
              <a:t>rm</a:t>
            </a:r>
            <a:r>
              <a:rPr lang="en-US" dirty="0" smtClean="0"/>
              <a:t>” to remove/delete (be careful with this one when using it inside scripts).</a:t>
            </a:r>
          </a:p>
          <a:p>
            <a:r>
              <a:rPr lang="en-US" dirty="0" smtClean="0"/>
              <a:t>“</a:t>
            </a:r>
            <a:r>
              <a:rPr lang="en-US" dirty="0" err="1" smtClean="0">
                <a:solidFill>
                  <a:srgbClr val="CCFFCC"/>
                </a:solidFill>
              </a:rPr>
              <a:t>pwd</a:t>
            </a:r>
            <a:r>
              <a:rPr lang="en-US" dirty="0" smtClean="0"/>
              <a:t>”: shows the full path of where you are</a:t>
            </a:r>
          </a:p>
          <a:p>
            <a:r>
              <a:rPr lang="en-US" dirty="0"/>
              <a:t>“</a:t>
            </a:r>
            <a:r>
              <a:rPr lang="en-US" dirty="0">
                <a:solidFill>
                  <a:srgbClr val="CCFFCC"/>
                </a:solidFill>
              </a:rPr>
              <a:t>echo</a:t>
            </a:r>
            <a:r>
              <a:rPr lang="en-US" dirty="0"/>
              <a:t>”: just ”echoes” whatever you write </a:t>
            </a:r>
          </a:p>
          <a:p>
            <a:r>
              <a:rPr lang="en-US" dirty="0">
                <a:solidFill>
                  <a:srgbClr val="FFFFFF"/>
                </a:solidFill>
              </a:rPr>
              <a:t> “</a:t>
            </a:r>
            <a:r>
              <a:rPr lang="en-US" dirty="0" err="1">
                <a:solidFill>
                  <a:srgbClr val="CCFFCC"/>
                </a:solidFill>
              </a:rPr>
              <a:t>printf</a:t>
            </a:r>
            <a:r>
              <a:rPr lang="en-US" dirty="0">
                <a:solidFill>
                  <a:srgbClr val="FFFFFF"/>
                </a:solidFill>
              </a:rPr>
              <a:t>”: </a:t>
            </a:r>
            <a:r>
              <a:rPr lang="en-US" dirty="0"/>
              <a:t>more sophisticated way to write (can write many lines and can format the output</a:t>
            </a:r>
            <a:r>
              <a:rPr lang="en-US" dirty="0" smtClean="0"/>
              <a:t>)</a:t>
            </a:r>
          </a:p>
          <a:p>
            <a:r>
              <a:rPr lang="en-US" dirty="0"/>
              <a:t>Making variables</a:t>
            </a:r>
            <a:r>
              <a:rPr lang="en-US" dirty="0">
                <a:solidFill>
                  <a:srgbClr val="CCFFCC"/>
                </a:solidFill>
              </a:rPr>
              <a:t>:   </a:t>
            </a:r>
            <a:endParaRPr lang="en-US" dirty="0" smtClean="0">
              <a:solidFill>
                <a:srgbClr val="CCFFCC"/>
              </a:solidFill>
            </a:endParaRPr>
          </a:p>
          <a:p>
            <a:r>
              <a:rPr lang="en-US" dirty="0" smtClean="0">
                <a:solidFill>
                  <a:srgbClr val="CCFFCC"/>
                </a:solidFill>
              </a:rPr>
              <a:t>VAR</a:t>
            </a:r>
            <a:r>
              <a:rPr lang="en-US" dirty="0">
                <a:solidFill>
                  <a:srgbClr val="CCFFCC"/>
                </a:solidFill>
              </a:rPr>
              <a:t>=</a:t>
            </a:r>
            <a:r>
              <a:rPr lang="en-US" dirty="0" smtClean="0">
                <a:solidFill>
                  <a:srgbClr val="CCFFCC"/>
                </a:solidFill>
              </a:rPr>
              <a:t>something</a:t>
            </a:r>
          </a:p>
          <a:p>
            <a:r>
              <a:rPr lang="en-US" dirty="0">
                <a:solidFill>
                  <a:srgbClr val="CCFFCC"/>
                </a:solidFill>
              </a:rPr>
              <a:t>$VAR </a:t>
            </a:r>
            <a:r>
              <a:rPr lang="en-US" dirty="0"/>
              <a:t>: this will call the </a:t>
            </a:r>
            <a:r>
              <a:rPr lang="en-US" dirty="0" smtClean="0"/>
              <a:t>variable</a:t>
            </a:r>
            <a:endParaRPr lang="en-US" dirty="0">
              <a:solidFill>
                <a:srgbClr val="CCFFCC"/>
              </a:solidFill>
            </a:endParaRPr>
          </a:p>
          <a:p>
            <a:r>
              <a:rPr lang="en-US" dirty="0">
                <a:solidFill>
                  <a:srgbClr val="CCFFCC"/>
                </a:solidFill>
              </a:rPr>
              <a:t>LIST=“Porto is the best team”</a:t>
            </a:r>
            <a:r>
              <a:rPr lang="en-US" dirty="0"/>
              <a:t> assigns a list of variables/names  to LIST: Porto ,is, the, best, team</a:t>
            </a:r>
          </a:p>
          <a:p>
            <a:endParaRPr lang="en-US" dirty="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Basic commands (be patient)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70000" lnSpcReduction="20000"/>
          </a:bodyPr>
          <a:lstStyle/>
          <a:p>
            <a:r>
              <a:rPr lang="en-US" dirty="0" smtClean="0"/>
              <a:t>“</a:t>
            </a:r>
            <a:r>
              <a:rPr lang="en-US" dirty="0" smtClean="0">
                <a:solidFill>
                  <a:srgbClr val="92D050"/>
                </a:solidFill>
              </a:rPr>
              <a:t>command &gt; file</a:t>
            </a:r>
            <a:r>
              <a:rPr lang="en-US" dirty="0" smtClean="0"/>
              <a:t>”: sends the result of executing ‘command’ to a file named ‘file’ (creates a new file every time)</a:t>
            </a:r>
          </a:p>
          <a:p>
            <a:r>
              <a:rPr lang="en-US" dirty="0" smtClean="0"/>
              <a:t>“</a:t>
            </a:r>
            <a:r>
              <a:rPr lang="en-US" dirty="0" smtClean="0">
                <a:solidFill>
                  <a:srgbClr val="92D050"/>
                </a:solidFill>
              </a:rPr>
              <a:t>order &gt;&gt; filename</a:t>
            </a:r>
            <a:r>
              <a:rPr lang="en-US" dirty="0" smtClean="0"/>
              <a:t>” appends the result of ‘command’ to ‘file’ (will create one if there wasn’t one before, otherwise will ADD)</a:t>
            </a:r>
          </a:p>
          <a:p>
            <a:r>
              <a:rPr lang="en-US" dirty="0" smtClean="0">
                <a:solidFill>
                  <a:srgbClr val="92D050"/>
                </a:solidFill>
              </a:rPr>
              <a:t>for</a:t>
            </a:r>
            <a:r>
              <a:rPr lang="en-US" dirty="0" smtClean="0"/>
              <a:t>: popular way to iterate in bash</a:t>
            </a:r>
          </a:p>
          <a:p>
            <a:r>
              <a:rPr lang="en-US" dirty="0" smtClean="0"/>
              <a:t>The “`  `” sign: ‘</a:t>
            </a:r>
            <a:r>
              <a:rPr lang="en-US" dirty="0" smtClean="0">
                <a:solidFill>
                  <a:srgbClr val="92D050"/>
                </a:solidFill>
              </a:rPr>
              <a:t>VAR=`command`</a:t>
            </a:r>
            <a:r>
              <a:rPr lang="en-US" dirty="0" smtClean="0"/>
              <a:t>’  assigns the result of ‘command’ to VAR</a:t>
            </a:r>
          </a:p>
          <a:p>
            <a:r>
              <a:rPr lang="en-US" dirty="0" smtClean="0"/>
              <a:t>The </a:t>
            </a:r>
            <a:r>
              <a:rPr lang="en-US" dirty="0" smtClean="0">
                <a:solidFill>
                  <a:schemeClr val="accent3">
                    <a:lumMod val="75000"/>
                  </a:schemeClr>
                </a:solidFill>
              </a:rPr>
              <a:t>pipe</a:t>
            </a:r>
            <a:r>
              <a:rPr lang="en-US" dirty="0" smtClean="0"/>
              <a:t>: ‘command1 </a:t>
            </a:r>
            <a:r>
              <a:rPr lang="en-US" dirty="0" smtClean="0">
                <a:solidFill>
                  <a:srgbClr val="92D050"/>
                </a:solidFill>
              </a:rPr>
              <a:t>| </a:t>
            </a:r>
            <a:r>
              <a:rPr lang="en-US" dirty="0" smtClean="0"/>
              <a:t>command2’  pipe: nemesis for some, awesome for others, the output of command1 goes as argument for command 2. Needs to be used a lot in GMT</a:t>
            </a:r>
          </a:p>
          <a:p>
            <a:r>
              <a:rPr lang="en-US" dirty="0" smtClean="0"/>
              <a:t>‘</a:t>
            </a:r>
            <a:r>
              <a:rPr lang="en-US" dirty="0" err="1" smtClean="0">
                <a:solidFill>
                  <a:srgbClr val="92D050"/>
                </a:solidFill>
              </a:rPr>
              <a:t>chmod</a:t>
            </a:r>
            <a:r>
              <a:rPr lang="en-US" dirty="0" smtClean="0">
                <a:solidFill>
                  <a:srgbClr val="92D050"/>
                </a:solidFill>
              </a:rPr>
              <a:t> </a:t>
            </a:r>
            <a:r>
              <a:rPr lang="en-US" dirty="0" err="1" smtClean="0">
                <a:solidFill>
                  <a:srgbClr val="92D050"/>
                </a:solidFill>
              </a:rPr>
              <a:t>ugo+rwx</a:t>
            </a:r>
            <a:r>
              <a:rPr lang="en-US" dirty="0" smtClean="0">
                <a:solidFill>
                  <a:srgbClr val="92D050"/>
                </a:solidFill>
              </a:rPr>
              <a:t> </a:t>
            </a:r>
            <a:r>
              <a:rPr lang="en-US" dirty="0" err="1" smtClean="0">
                <a:solidFill>
                  <a:srgbClr val="92D050"/>
                </a:solidFill>
              </a:rPr>
              <a:t>anyfile</a:t>
            </a:r>
            <a:r>
              <a:rPr lang="en-US" dirty="0" smtClean="0"/>
              <a:t>’ changes the type of ‘</a:t>
            </a:r>
            <a:r>
              <a:rPr lang="en-US" dirty="0" err="1" smtClean="0">
                <a:solidFill>
                  <a:srgbClr val="92D050"/>
                </a:solidFill>
              </a:rPr>
              <a:t>anyfile</a:t>
            </a:r>
            <a:r>
              <a:rPr lang="en-US" dirty="0" smtClean="0"/>
              <a:t>’ of Users, working Group and Others and adds ‘</a:t>
            </a:r>
            <a:r>
              <a:rPr lang="en-US" dirty="0" smtClean="0">
                <a:solidFill>
                  <a:srgbClr val="92D050"/>
                </a:solidFill>
              </a:rPr>
              <a:t>+</a:t>
            </a:r>
            <a:r>
              <a:rPr lang="en-US" dirty="0" smtClean="0"/>
              <a:t>’ the </a:t>
            </a:r>
            <a:r>
              <a:rPr lang="en-US" dirty="0" err="1" smtClean="0"/>
              <a:t>possiblity</a:t>
            </a:r>
            <a:r>
              <a:rPr lang="en-US" dirty="0" smtClean="0"/>
              <a:t> to read(</a:t>
            </a:r>
            <a:r>
              <a:rPr lang="en-US" dirty="0" smtClean="0">
                <a:solidFill>
                  <a:srgbClr val="92D050"/>
                </a:solidFill>
              </a:rPr>
              <a:t>r</a:t>
            </a:r>
            <a:r>
              <a:rPr lang="en-US" dirty="0" smtClean="0"/>
              <a:t>), write(</a:t>
            </a:r>
            <a:r>
              <a:rPr lang="en-US" dirty="0" smtClean="0">
                <a:solidFill>
                  <a:srgbClr val="92D050"/>
                </a:solidFill>
              </a:rPr>
              <a:t>w</a:t>
            </a:r>
            <a:r>
              <a:rPr lang="en-US" dirty="0" smtClean="0"/>
              <a:t>), execute(</a:t>
            </a:r>
            <a:r>
              <a:rPr lang="en-US" dirty="0" smtClean="0">
                <a:solidFill>
                  <a:srgbClr val="92D050"/>
                </a:solidFill>
              </a:rPr>
              <a:t>x</a:t>
            </a:r>
            <a:r>
              <a:rPr lang="en-US" dirty="0" smtClean="0"/>
              <a:t>)</a:t>
            </a:r>
          </a:p>
          <a:p>
            <a:r>
              <a:rPr lang="en-US" dirty="0" err="1" smtClean="0">
                <a:solidFill>
                  <a:srgbClr val="92D050"/>
                </a:solidFill>
              </a:rPr>
              <a:t>basename</a:t>
            </a:r>
            <a:r>
              <a:rPr lang="en-US" dirty="0" smtClean="0"/>
              <a:t> : will write only the filename and can strip the suffix from the filename </a:t>
            </a:r>
          </a:p>
          <a:p>
            <a:r>
              <a:rPr lang="en-US" dirty="0" smtClean="0"/>
              <a:t>The output of ‘</a:t>
            </a:r>
            <a:r>
              <a:rPr lang="en-US" dirty="0" err="1" smtClean="0"/>
              <a:t>basename</a:t>
            </a:r>
            <a:r>
              <a:rPr lang="en-US" dirty="0" smtClean="0"/>
              <a:t> /home/</a:t>
            </a:r>
            <a:r>
              <a:rPr lang="en-US" dirty="0" err="1" smtClean="0"/>
              <a:t>jconvers</a:t>
            </a:r>
            <a:r>
              <a:rPr lang="en-US" dirty="0" smtClean="0"/>
              <a:t>/dir1/file.ext’ will be “file.ext”</a:t>
            </a:r>
            <a:endParaRPr lang="en-US" dirty="0"/>
          </a:p>
          <a:p>
            <a:r>
              <a:rPr lang="en-US" dirty="0" smtClean="0"/>
              <a:t>Or ‘</a:t>
            </a:r>
            <a:r>
              <a:rPr lang="en-US" dirty="0" err="1" smtClean="0">
                <a:solidFill>
                  <a:srgbClr val="92D050"/>
                </a:solidFill>
              </a:rPr>
              <a:t>basename</a:t>
            </a:r>
            <a:r>
              <a:rPr lang="en-US" dirty="0" smtClean="0">
                <a:solidFill>
                  <a:srgbClr val="92D050"/>
                </a:solidFill>
              </a:rPr>
              <a:t> file.ext .ext</a:t>
            </a:r>
            <a:r>
              <a:rPr lang="en-US" dirty="0" smtClean="0"/>
              <a:t>’ will output only “</a:t>
            </a:r>
            <a:r>
              <a:rPr lang="en-US" dirty="0" smtClean="0">
                <a:solidFill>
                  <a:srgbClr val="92D050"/>
                </a:solidFill>
              </a:rPr>
              <a:t>file</a:t>
            </a:r>
            <a:r>
              <a:rPr lang="en-US" dirty="0" smtClean="0"/>
              <a:t>”</a:t>
            </a:r>
          </a:p>
        </p:txBody>
      </p:sp>
    </p:spTree>
    <p:extLst>
      <p:ext uri="{BB962C8B-B14F-4D97-AF65-F5344CB8AC3E}">
        <p14:creationId xmlns:p14="http://schemas.microsoft.com/office/powerpoint/2010/main" val="326430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Editor: VIM (if you want to use it)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92500"/>
          </a:bodyPr>
          <a:lstStyle/>
          <a:p>
            <a:r>
              <a:rPr lang="en-US" dirty="0" smtClean="0"/>
              <a:t>VIM is a text editor that normally comes with the </a:t>
            </a:r>
            <a:r>
              <a:rPr lang="en-US" dirty="0" err="1" smtClean="0"/>
              <a:t>linux</a:t>
            </a:r>
            <a:r>
              <a:rPr lang="en-US" dirty="0" smtClean="0"/>
              <a:t>/</a:t>
            </a:r>
            <a:r>
              <a:rPr lang="en-US" dirty="0" err="1" smtClean="0"/>
              <a:t>MacOS</a:t>
            </a:r>
            <a:r>
              <a:rPr lang="en-US" dirty="0" smtClean="0"/>
              <a:t> distribution. It doesn’t use extra graphical interface and opens in your same command line (perfect for working remotely)</a:t>
            </a:r>
          </a:p>
          <a:p>
            <a:r>
              <a:rPr lang="en-US" dirty="0" smtClean="0"/>
              <a:t>To open/create a new file:</a:t>
            </a:r>
          </a:p>
          <a:p>
            <a:pPr lvl="1"/>
            <a:r>
              <a:rPr lang="en-US" dirty="0" smtClean="0"/>
              <a:t>Vim </a:t>
            </a:r>
            <a:r>
              <a:rPr lang="en-US" dirty="0" err="1" smtClean="0"/>
              <a:t>newfile</a:t>
            </a:r>
            <a:endParaRPr lang="en-US" dirty="0" smtClean="0"/>
          </a:p>
          <a:p>
            <a:r>
              <a:rPr lang="en-US" dirty="0" smtClean="0"/>
              <a:t>To insert text, just press “</a:t>
            </a:r>
            <a:r>
              <a:rPr lang="en-US" dirty="0" err="1" smtClean="0"/>
              <a:t>i</a:t>
            </a:r>
            <a:r>
              <a:rPr lang="en-US" dirty="0" smtClean="0"/>
              <a:t>”  and begin typing</a:t>
            </a:r>
          </a:p>
          <a:p>
            <a:r>
              <a:rPr lang="en-US" dirty="0" smtClean="0"/>
              <a:t>To save, exit the insert mode with “esc” key and type</a:t>
            </a:r>
          </a:p>
          <a:p>
            <a:pPr lvl="1"/>
            <a:r>
              <a:rPr lang="en-US" dirty="0" smtClean="0"/>
              <a:t>:w</a:t>
            </a:r>
          </a:p>
          <a:p>
            <a:r>
              <a:rPr lang="en-US" dirty="0" smtClean="0"/>
              <a:t>To write and quit</a:t>
            </a:r>
          </a:p>
          <a:p>
            <a:pPr lvl="1"/>
            <a:r>
              <a:rPr lang="en-US" dirty="0" smtClean="0"/>
              <a:t>:</a:t>
            </a:r>
            <a:r>
              <a:rPr lang="en-US" dirty="0" err="1" smtClean="0"/>
              <a:t>wq</a:t>
            </a:r>
            <a:endParaRPr lang="en-US" dirty="0" smtClean="0"/>
          </a:p>
        </p:txBody>
      </p:sp>
    </p:spTree>
    <p:extLst>
      <p:ext uri="{BB962C8B-B14F-4D97-AF65-F5344CB8AC3E}">
        <p14:creationId xmlns:p14="http://schemas.microsoft.com/office/powerpoint/2010/main" val="131783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Bash Script (be patient)</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85000" lnSpcReduction="20000"/>
          </a:bodyPr>
          <a:lstStyle/>
          <a:p>
            <a:pPr marL="0" indent="0">
              <a:buNone/>
            </a:pPr>
            <a:endParaRPr lang="en-US" dirty="0" smtClean="0"/>
          </a:p>
          <a:p>
            <a:r>
              <a:rPr lang="en-US" dirty="0" smtClean="0"/>
              <a:t>First line:</a:t>
            </a:r>
          </a:p>
          <a:p>
            <a:r>
              <a:rPr lang="en-US" dirty="0" smtClean="0">
                <a:solidFill>
                  <a:srgbClr val="CCFFCC"/>
                </a:solidFill>
              </a:rPr>
              <a:t>#</a:t>
            </a:r>
            <a:r>
              <a:rPr lang="es-CO" dirty="0" smtClean="0">
                <a:solidFill>
                  <a:srgbClr val="CCFFCC"/>
                </a:solidFill>
              </a:rPr>
              <a:t>!</a:t>
            </a:r>
            <a:r>
              <a:rPr lang="en-US" dirty="0" smtClean="0">
                <a:solidFill>
                  <a:srgbClr val="CCFFCC"/>
                </a:solidFill>
              </a:rPr>
              <a:t>/bin/bash</a:t>
            </a:r>
            <a:r>
              <a:rPr lang="en-US" dirty="0" smtClean="0"/>
              <a:t>  </a:t>
            </a:r>
            <a:r>
              <a:rPr lang="en-US" dirty="0" smtClean="0">
                <a:solidFill>
                  <a:srgbClr val="92D050"/>
                </a:solidFill>
              </a:rPr>
              <a:t>(says to the O.S. “I’m going to use bash”).</a:t>
            </a:r>
            <a:r>
              <a:rPr lang="en-US" dirty="0" smtClean="0"/>
              <a:t> Life is easier when you do this.</a:t>
            </a:r>
          </a:p>
          <a:p>
            <a:endParaRPr lang="en-US" dirty="0"/>
          </a:p>
          <a:p>
            <a:r>
              <a:rPr lang="en-US" dirty="0" smtClean="0"/>
              <a:t>Last Line: </a:t>
            </a:r>
          </a:p>
          <a:p>
            <a:r>
              <a:rPr lang="en-US" dirty="0">
                <a:solidFill>
                  <a:srgbClr val="CCFFCC"/>
                </a:solidFill>
              </a:rPr>
              <a:t>e</a:t>
            </a:r>
            <a:r>
              <a:rPr lang="en-US" dirty="0" smtClean="0">
                <a:solidFill>
                  <a:srgbClr val="CCFFCC"/>
                </a:solidFill>
              </a:rPr>
              <a:t>xit 0</a:t>
            </a:r>
            <a:r>
              <a:rPr lang="en-US" dirty="0" smtClean="0"/>
              <a:t> </a:t>
            </a:r>
            <a:r>
              <a:rPr lang="en-US" dirty="0" smtClean="0">
                <a:solidFill>
                  <a:srgbClr val="92D050"/>
                </a:solidFill>
              </a:rPr>
              <a:t>(self explanatory)</a:t>
            </a:r>
          </a:p>
          <a:p>
            <a:r>
              <a:rPr lang="en-US" dirty="0" smtClean="0"/>
              <a:t>Comments will ALWAYS have the “#” sign before</a:t>
            </a:r>
          </a:p>
          <a:p>
            <a:r>
              <a:rPr lang="en-US" dirty="0" smtClean="0"/>
              <a:t>You can put as many as you want, and my suggestion: </a:t>
            </a:r>
            <a:r>
              <a:rPr lang="en-US" dirty="0" smtClean="0">
                <a:solidFill>
                  <a:srgbClr val="FFFF00"/>
                </a:solidFill>
              </a:rPr>
              <a:t>put as many comments as you can</a:t>
            </a:r>
            <a:r>
              <a:rPr lang="en-US" dirty="0" smtClean="0"/>
              <a:t>.</a:t>
            </a:r>
          </a:p>
          <a:p>
            <a:endParaRPr lang="en-US" dirty="0" smtClean="0"/>
          </a:p>
          <a:p>
            <a:r>
              <a:rPr lang="en-US" dirty="0" smtClean="0"/>
              <a:t>After that, you can put a set of UNIX commands that you want to be executed. ALL commands are welcome!</a:t>
            </a:r>
          </a:p>
        </p:txBody>
      </p:sp>
      <p:pic>
        <p:nvPicPr>
          <p:cNvPr id="4" name="Picture 3" descr="pati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52400"/>
            <a:ext cx="2540000"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Exercise #1 (not the Hello world)</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70000" lnSpcReduction="20000"/>
          </a:bodyPr>
          <a:lstStyle/>
          <a:p>
            <a:pPr marL="0" indent="0">
              <a:buNone/>
            </a:pPr>
            <a:r>
              <a:rPr lang="en-US" dirty="0" smtClean="0"/>
              <a:t>You may have done this before (please be patient)…</a:t>
            </a:r>
          </a:p>
          <a:p>
            <a:endParaRPr lang="en-US" dirty="0" smtClean="0"/>
          </a:p>
          <a:p>
            <a:pPr marL="0" indent="0">
              <a:buNone/>
            </a:pPr>
            <a:r>
              <a:rPr lang="en-US" dirty="0" smtClean="0"/>
              <a:t>1. create a file named “</a:t>
            </a:r>
            <a:r>
              <a:rPr lang="en-US" dirty="0" smtClean="0">
                <a:solidFill>
                  <a:srgbClr val="CCFFCC"/>
                </a:solidFill>
              </a:rPr>
              <a:t>lecture1.excercise</a:t>
            </a:r>
            <a:r>
              <a:rPr lang="en-US" dirty="0" smtClean="0"/>
              <a:t>”, only write in it the default first and last line. Then close the file.</a:t>
            </a:r>
          </a:p>
          <a:p>
            <a:pPr marL="0" indent="0">
              <a:buNone/>
            </a:pPr>
            <a:r>
              <a:rPr lang="en-US" dirty="0" smtClean="0"/>
              <a:t>Make it executable: “</a:t>
            </a:r>
            <a:r>
              <a:rPr lang="en-US" dirty="0" err="1" smtClean="0">
                <a:solidFill>
                  <a:srgbClr val="CCFFCC"/>
                </a:solidFill>
              </a:rPr>
              <a:t>chmod</a:t>
            </a:r>
            <a:r>
              <a:rPr lang="en-US" dirty="0" smtClean="0">
                <a:solidFill>
                  <a:srgbClr val="CCFFCC"/>
                </a:solidFill>
              </a:rPr>
              <a:t> </a:t>
            </a:r>
            <a:r>
              <a:rPr lang="en-US" dirty="0" err="1" smtClean="0">
                <a:solidFill>
                  <a:srgbClr val="CCFFCC"/>
                </a:solidFill>
              </a:rPr>
              <a:t>ugo+rwx</a:t>
            </a:r>
            <a:r>
              <a:rPr lang="en-US" dirty="0" smtClean="0">
                <a:solidFill>
                  <a:srgbClr val="CCFFCC"/>
                </a:solidFill>
              </a:rPr>
              <a:t> filename</a:t>
            </a:r>
            <a:r>
              <a:rPr lang="en-US" dirty="0" smtClean="0"/>
              <a:t>”</a:t>
            </a:r>
          </a:p>
          <a:p>
            <a:pPr marL="0" indent="0">
              <a:buNone/>
            </a:pPr>
            <a:r>
              <a:rPr lang="en-US" dirty="0" smtClean="0"/>
              <a:t>Run it (just type the name of the file. in some OS’s you have to type</a:t>
            </a:r>
          </a:p>
          <a:p>
            <a:pPr marL="0" indent="0">
              <a:buNone/>
            </a:pPr>
            <a:r>
              <a:rPr lang="en-US" dirty="0" smtClean="0"/>
              <a:t>“./filename” to run it).</a:t>
            </a:r>
          </a:p>
          <a:p>
            <a:endParaRPr lang="en-US" dirty="0" smtClean="0"/>
          </a:p>
          <a:p>
            <a:pPr marL="0" indent="0">
              <a:buNone/>
            </a:pPr>
            <a:r>
              <a:rPr lang="en-US" dirty="0" smtClean="0"/>
              <a:t>2. with the same script, now make it go to a folder called </a:t>
            </a:r>
            <a:r>
              <a:rPr lang="en-US" dirty="0" err="1" smtClean="0"/>
              <a:t>GMTclass</a:t>
            </a:r>
            <a:r>
              <a:rPr lang="en-US" dirty="0" smtClean="0"/>
              <a:t> (that you created) and list the files in there (use “</a:t>
            </a:r>
            <a:r>
              <a:rPr lang="en-US" dirty="0" err="1" smtClean="0">
                <a:solidFill>
                  <a:srgbClr val="CCFFCC"/>
                </a:solidFill>
              </a:rPr>
              <a:t>ls</a:t>
            </a:r>
            <a:r>
              <a:rPr lang="en-US" dirty="0" smtClean="0"/>
              <a:t>” for that). Save it an RUN it</a:t>
            </a:r>
          </a:p>
          <a:p>
            <a:pPr marL="0" indent="0">
              <a:buNone/>
            </a:pPr>
            <a:r>
              <a:rPr lang="en-US" dirty="0"/>
              <a:t> </a:t>
            </a:r>
            <a:r>
              <a:rPr lang="en-US" dirty="0" smtClean="0"/>
              <a:t>    Now instead of just typing “</a:t>
            </a:r>
            <a:r>
              <a:rPr lang="en-US" dirty="0" err="1" smtClean="0">
                <a:solidFill>
                  <a:srgbClr val="CCFFCC"/>
                </a:solidFill>
              </a:rPr>
              <a:t>ls</a:t>
            </a:r>
            <a:r>
              <a:rPr lang="en-US" dirty="0" smtClean="0"/>
              <a:t>”, make the result of “</a:t>
            </a:r>
            <a:r>
              <a:rPr lang="en-US" dirty="0" err="1" smtClean="0">
                <a:solidFill>
                  <a:srgbClr val="CCFFCC"/>
                </a:solidFill>
              </a:rPr>
              <a:t>ls</a:t>
            </a:r>
            <a:r>
              <a:rPr lang="en-US" dirty="0" smtClean="0"/>
              <a:t>” to be a new variable called MYFILES</a:t>
            </a:r>
          </a:p>
          <a:p>
            <a:pPr>
              <a:buFontTx/>
              <a:buChar char="-"/>
            </a:pPr>
            <a:r>
              <a:rPr lang="en-US" dirty="0" smtClean="0"/>
              <a:t>Make the script write it on screen with “</a:t>
            </a:r>
            <a:r>
              <a:rPr lang="en-US" dirty="0" smtClean="0">
                <a:solidFill>
                  <a:srgbClr val="CCFFCC"/>
                </a:solidFill>
              </a:rPr>
              <a:t>echo $MYFILES</a:t>
            </a:r>
            <a:r>
              <a:rPr lang="en-US" dirty="0" smtClean="0"/>
              <a:t>”</a:t>
            </a:r>
          </a:p>
          <a:p>
            <a:pPr>
              <a:buFontTx/>
              <a:buChar char="-"/>
            </a:pPr>
            <a:r>
              <a:rPr lang="en-US" dirty="0" smtClean="0"/>
              <a:t>Now  the output of that echo should go to a file called “</a:t>
            </a:r>
            <a:r>
              <a:rPr lang="en-US" dirty="0" smtClean="0">
                <a:solidFill>
                  <a:srgbClr val="CCFFCC"/>
                </a:solidFill>
              </a:rPr>
              <a:t>output1</a:t>
            </a:r>
            <a:r>
              <a:rPr lang="en-US" dirty="0" smtClean="0"/>
              <a:t>”</a:t>
            </a:r>
          </a:p>
          <a:p>
            <a:pPr marL="0" indent="0">
              <a:buNone/>
            </a:pPr>
            <a:r>
              <a:rPr lang="en-US" dirty="0"/>
              <a:t>	</a:t>
            </a:r>
            <a:r>
              <a:rPr lang="en-US" dirty="0" smtClean="0"/>
              <a:t>Check the file output1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Exercise #1 continued</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Assign a variable that has the name of your file but without the extension (</a:t>
            </a:r>
            <a:r>
              <a:rPr lang="en-US" dirty="0" err="1" smtClean="0">
                <a:solidFill>
                  <a:srgbClr val="CCFFCC"/>
                </a:solidFill>
              </a:rPr>
              <a:t>basename</a:t>
            </a:r>
            <a:r>
              <a:rPr lang="en-US" dirty="0" smtClean="0">
                <a:solidFill>
                  <a:srgbClr val="CCFFCC"/>
                </a:solidFill>
              </a:rPr>
              <a:t> $0</a:t>
            </a:r>
            <a:r>
              <a:rPr lang="en-US" dirty="0" smtClean="0"/>
              <a:t> will printout the name of your file)</a:t>
            </a:r>
          </a:p>
          <a:p>
            <a:r>
              <a:rPr lang="en-US" dirty="0" smtClean="0"/>
              <a:t>Display on screen that variable.</a:t>
            </a:r>
          </a:p>
          <a:p>
            <a:r>
              <a:rPr lang="en-US" dirty="0" smtClean="0"/>
              <a:t>Now make a variable that will be the name of your file without the extension but with the extension .new, then:</a:t>
            </a:r>
          </a:p>
          <a:p>
            <a:pPr lvl="1"/>
            <a:r>
              <a:rPr lang="en-US" dirty="0" smtClean="0"/>
              <a:t> show it on screen and append it to the file “output1”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1294</TotalTime>
  <Words>2094</Words>
  <Application>Microsoft Macintosh PowerPoint</Application>
  <PresentationFormat>On-screen Show (4:3)</PresentationFormat>
  <Paragraphs>168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everyday Bash scripting and GMT plots</vt:lpstr>
      <vt:lpstr>Outline</vt:lpstr>
      <vt:lpstr>Bash scripting</vt:lpstr>
      <vt:lpstr>Basic commands (be patient)</vt:lpstr>
      <vt:lpstr>Basic commands (be patient)</vt:lpstr>
      <vt:lpstr>Editor: VIM (if you want to use it)</vt:lpstr>
      <vt:lpstr>Bash Script (be patient)</vt:lpstr>
      <vt:lpstr>Exercise #1 (not the Hello world)</vt:lpstr>
      <vt:lpstr>Exercise #1 continued</vt:lpstr>
      <vt:lpstr>Exercise #2: wildcards, for loop, and renaming/moving files</vt:lpstr>
      <vt:lpstr>Exercise #2: wildcards and renaming/moving files</vt:lpstr>
      <vt:lpstr>Exercise #2: wildcards and renaming/moving files</vt:lpstr>
      <vt:lpstr>Exercise #2: wildcards and renaming/moving files</vt:lpstr>
      <vt:lpstr>Exercise #2: wildcards and renaming/moving files</vt:lpstr>
      <vt:lpstr>Exercise #2: wildcards and renaming/moving files</vt:lpstr>
      <vt:lpstr>AWK from command line</vt:lpstr>
      <vt:lpstr>AWK from command line</vt:lpstr>
      <vt:lpstr>AWK: weird formatting</vt:lpstr>
      <vt:lpstr>AWK: more weird formatting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everyday GMT plots</dc:title>
  <dc:subject/>
  <dc:creator>Jaime A. Convers</dc:creator>
  <cp:keywords/>
  <dc:description/>
  <cp:lastModifiedBy>Jaime Convers</cp:lastModifiedBy>
  <cp:revision>70</cp:revision>
  <dcterms:created xsi:type="dcterms:W3CDTF">2010-11-07T23:34:42Z</dcterms:created>
  <dcterms:modified xsi:type="dcterms:W3CDTF">2015-11-20T18:14:11Z</dcterms:modified>
  <cp:category/>
</cp:coreProperties>
</file>