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4" r:id="rId4"/>
  </p:sldMasterIdLst>
  <p:notesMasterIdLst>
    <p:notesMasterId r:id="rId13"/>
  </p:notesMasterIdLst>
  <p:sldIdLst>
    <p:sldId id="256" r:id="rId5"/>
    <p:sldId id="258" r:id="rId6"/>
    <p:sldId id="260" r:id="rId7"/>
    <p:sldId id="261" r:id="rId8"/>
    <p:sldId id="262" r:id="rId9"/>
    <p:sldId id="264"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a-Aguilar, Tammy" initials="UT" lastIdx="0" clrIdx="0">
    <p:extLst>
      <p:ext uri="{19B8F6BF-5375-455C-9EA6-DF929625EA0E}">
        <p15:presenceInfo xmlns:p15="http://schemas.microsoft.com/office/powerpoint/2012/main" userId="S::tura-agu@marketsource.com::4b61cf84-182f-443f-b277-b5aa1c79db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12C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4" d="100"/>
          <a:sy n="124"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49FBC-DCCF-4CD9-802B-7096A89A89FD}" type="datetimeFigureOut">
              <a:rPr lang="en-US" smtClean="0"/>
              <a:t>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86C5B-820A-468A-9107-955C93EFF8DB}" type="slidenum">
              <a:rPr lang="en-US" smtClean="0"/>
              <a:t>‹#›</a:t>
            </a:fld>
            <a:endParaRPr lang="en-US"/>
          </a:p>
        </p:txBody>
      </p:sp>
    </p:spTree>
    <p:extLst>
      <p:ext uri="{BB962C8B-B14F-4D97-AF65-F5344CB8AC3E}">
        <p14:creationId xmlns:p14="http://schemas.microsoft.com/office/powerpoint/2010/main" val="1381933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9D56-5493-43AE-8895-AF33BD9E2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B9A0B-A33B-4370-BC61-B0E3F623D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B0DEC-2123-4CD6-9CDC-E3E5A22E4514}"/>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5CFA4B7E-F748-4520-AE14-1733BF5D4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A95D-845D-4B62-AA59-44EE87196D4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23169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1DA-B3AF-4DA9-8077-E4EE6BA39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A0316E-B767-486E-AB56-0FEF7E6AE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5FC64-9A08-482F-B245-ABD0072E398A}"/>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7043E77B-BE30-472A-B773-6FCFB996C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5FB3-17AD-4801-B11E-39C1809B7B0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3349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77C80-BBFE-452A-800A-45F20AFDB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05247-9A22-4646-838F-B4D16C788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74CD6-F6CD-4157-908A-D39A4CF72EE7}"/>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C8FAEE4C-D145-471C-BF2E-5B2E67C03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DF2B-BCBA-4ED9-910F-0783B9EBADB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6669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4CFA-E7FA-42DA-B8ED-D875971FB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09609-4537-4291-BD7E-1932486609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A1A84-1D6D-4FED-8C6C-2CB28EAA3521}"/>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06DE0F17-AD87-472F-809A-9F927206C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1669C-6444-48BD-BFFF-0A446D632FEA}"/>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46704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FD8-18E3-4607-9439-7309C2640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4D6D6C-AC42-4C86-85DB-F747D14A2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C1F6D-4D35-491A-9B36-223DC2B05D52}"/>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30EAF698-E06E-4E0D-B6EE-21D9F78DC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43FF-6090-4DC1-A976-FAF33C3E99FF}"/>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404406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D4B-33A7-4D7D-8AE5-0B6EA40DC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E868A6-19FD-4A7D-91EE-74435FEF5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9493F-9C0A-454A-A0E6-66313607A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8B93D-CFE6-4455-9971-2AF63E0D8DCD}"/>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6" name="Footer Placeholder 5">
            <a:extLst>
              <a:ext uri="{FF2B5EF4-FFF2-40B4-BE49-F238E27FC236}">
                <a16:creationId xmlns:a16="http://schemas.microsoft.com/office/drawing/2014/main" id="{2F5B0065-504C-426A-A8FD-12B359670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1F584-F0FA-46C8-9870-5DFD07EBB9E1}"/>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8812205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ACFC-5D0D-4421-80E4-8F4E3FDF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5F9E25-D318-4F82-B9A1-D01BC37F1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A5211-E911-4A3A-AEFA-530387E1C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95C557-0882-4191-8530-BF5783483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341B9-87F9-4BF4-923B-5986529F4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091F6-B717-4555-8809-49684D6A4610}"/>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8" name="Footer Placeholder 7">
            <a:extLst>
              <a:ext uri="{FF2B5EF4-FFF2-40B4-BE49-F238E27FC236}">
                <a16:creationId xmlns:a16="http://schemas.microsoft.com/office/drawing/2014/main" id="{14A7CE25-F832-421F-B900-E5E6E52E1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76CF6-9828-47CA-B039-A4E83769B8E9}"/>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8288641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578-94C0-491E-ABDC-2A5A9AA0A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BF39D-E59D-4BF8-AB9C-12183184A805}"/>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4" name="Footer Placeholder 3">
            <a:extLst>
              <a:ext uri="{FF2B5EF4-FFF2-40B4-BE49-F238E27FC236}">
                <a16:creationId xmlns:a16="http://schemas.microsoft.com/office/drawing/2014/main" id="{A85BDBFB-48EA-4744-B9A6-0B60BFDE3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FD621-0575-4C81-8AB6-A64CB25D98BC}"/>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7102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E1F5B-B540-4911-B8E9-6AF808B6F179}"/>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3" name="Footer Placeholder 2">
            <a:extLst>
              <a:ext uri="{FF2B5EF4-FFF2-40B4-BE49-F238E27FC236}">
                <a16:creationId xmlns:a16="http://schemas.microsoft.com/office/drawing/2014/main" id="{E2A4E15C-EC1B-409F-AF90-B4729CB57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81A741-1FBC-4727-ABC8-55A0BDE0966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16329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8A8F-20B6-4396-8C49-701EB44FE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BFE78-B911-4CDF-9AF2-5D7493D50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B49B8-B4CE-4398-B032-3ACDC8779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0AA8C-9CD7-49BC-9715-1869A537CC1F}"/>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6" name="Footer Placeholder 5">
            <a:extLst>
              <a:ext uri="{FF2B5EF4-FFF2-40B4-BE49-F238E27FC236}">
                <a16:creationId xmlns:a16="http://schemas.microsoft.com/office/drawing/2014/main" id="{7215DF6B-887C-47B7-B7A8-B5A5F2BED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07CCC-639A-4A85-9258-71318C49DC18}"/>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0723119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680C-C86D-40C9-9443-31625E6AB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A4DB34-9D17-4E9B-8A96-BFF98F14B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C32F5-A4CE-4B7C-880A-6BDBDA00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0449-3D7E-495D-AB76-C5C0613C2C25}"/>
              </a:ext>
            </a:extLst>
          </p:cNvPr>
          <p:cNvSpPr>
            <a:spLocks noGrp="1"/>
          </p:cNvSpPr>
          <p:nvPr>
            <p:ph type="dt" sz="half" idx="10"/>
          </p:nvPr>
        </p:nvSpPr>
        <p:spPr/>
        <p:txBody>
          <a:bodyPr/>
          <a:lstStyle/>
          <a:p>
            <a:fld id="{CD11FCB0-407C-4655-9D9B-8F371EF9A97A}" type="datetimeFigureOut">
              <a:rPr lang="en-US" smtClean="0"/>
              <a:t>1/9/20</a:t>
            </a:fld>
            <a:endParaRPr lang="en-US"/>
          </a:p>
        </p:txBody>
      </p:sp>
      <p:sp>
        <p:nvSpPr>
          <p:cNvPr id="6" name="Footer Placeholder 5">
            <a:extLst>
              <a:ext uri="{FF2B5EF4-FFF2-40B4-BE49-F238E27FC236}">
                <a16:creationId xmlns:a16="http://schemas.microsoft.com/office/drawing/2014/main" id="{6088F394-0481-4F0C-B14E-87A655564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3850D-EE06-4807-94BA-6B91B910AB73}"/>
              </a:ext>
            </a:extLst>
          </p:cNvPr>
          <p:cNvSpPr>
            <a:spLocks noGrp="1"/>
          </p:cNvSpPr>
          <p:nvPr>
            <p:ph type="sldNum" sz="quarter" idx="12"/>
          </p:nvPr>
        </p:nvSpPr>
        <p:spPr/>
        <p:txBody>
          <a:bodyPr/>
          <a:lstStyle/>
          <a:p>
            <a:fld id="{1BECCC40-D9B0-4504-ABD2-E9A3371E8387}" type="slidenum">
              <a:rPr lang="en-US" smtClean="0"/>
              <a:t>‹#›</a:t>
            </a:fld>
            <a:endParaRPr lang="en-US"/>
          </a:p>
        </p:txBody>
      </p:sp>
    </p:spTree>
    <p:extLst>
      <p:ext uri="{BB962C8B-B14F-4D97-AF65-F5344CB8AC3E}">
        <p14:creationId xmlns:p14="http://schemas.microsoft.com/office/powerpoint/2010/main" val="248283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74235-E21B-4E72-BC03-C12A774F3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9D583-7B51-4317-84BB-D0588E6E6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A1EAD-22AD-4AAA-B4D3-A605BF190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1FCB0-407C-4655-9D9B-8F371EF9A97A}" type="datetimeFigureOut">
              <a:rPr lang="en-US" smtClean="0"/>
              <a:t>1/9/20</a:t>
            </a:fld>
            <a:endParaRPr lang="en-US"/>
          </a:p>
        </p:txBody>
      </p:sp>
      <p:sp>
        <p:nvSpPr>
          <p:cNvPr id="5" name="Footer Placeholder 4">
            <a:extLst>
              <a:ext uri="{FF2B5EF4-FFF2-40B4-BE49-F238E27FC236}">
                <a16:creationId xmlns:a16="http://schemas.microsoft.com/office/drawing/2014/main" id="{9E6EBDAF-1E40-4743-99C2-1295C4C27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F9A90-66DC-4247-98F4-AF02D7BDB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CC40-D9B0-4504-ABD2-E9A3371E8387}" type="slidenum">
              <a:rPr lang="en-US" smtClean="0"/>
              <a:t>‹#›</a:t>
            </a:fld>
            <a:endParaRPr lang="en-US"/>
          </a:p>
        </p:txBody>
      </p:sp>
    </p:spTree>
    <p:extLst>
      <p:ext uri="{BB962C8B-B14F-4D97-AF65-F5344CB8AC3E}">
        <p14:creationId xmlns:p14="http://schemas.microsoft.com/office/powerpoint/2010/main" val="248936329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A57A8FF7-9666-4356-A84B-183FDAE82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8"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A4080-8E75-470C-9CD5-8338075CAE18}"/>
              </a:ext>
            </a:extLst>
          </p:cNvPr>
          <p:cNvSpPr>
            <a:spLocks noGrp="1"/>
          </p:cNvSpPr>
          <p:nvPr>
            <p:ph type="ctrTitle"/>
          </p:nvPr>
        </p:nvSpPr>
        <p:spPr>
          <a:xfrm>
            <a:off x="651307" y="640081"/>
            <a:ext cx="3377183" cy="3681976"/>
          </a:xfrm>
          <a:noFill/>
        </p:spPr>
        <p:txBody>
          <a:bodyPr>
            <a:normAutofit/>
          </a:bodyPr>
          <a:lstStyle/>
          <a:p>
            <a:pPr algn="r"/>
            <a:r>
              <a:rPr lang="en-US" sz="5400">
                <a:solidFill>
                  <a:schemeClr val="bg1"/>
                </a:solidFill>
              </a:rPr>
              <a:t>World Happiness Project </a:t>
            </a:r>
          </a:p>
        </p:txBody>
      </p:sp>
      <p:sp>
        <p:nvSpPr>
          <p:cNvPr id="3" name="Subtitle 2">
            <a:extLst>
              <a:ext uri="{FF2B5EF4-FFF2-40B4-BE49-F238E27FC236}">
                <a16:creationId xmlns:a16="http://schemas.microsoft.com/office/drawing/2014/main" id="{01B18358-7BA7-45C9-8111-F3F7C523BC75}"/>
              </a:ext>
            </a:extLst>
          </p:cNvPr>
          <p:cNvSpPr>
            <a:spLocks noGrp="1"/>
          </p:cNvSpPr>
          <p:nvPr>
            <p:ph type="subTitle" idx="1"/>
          </p:nvPr>
        </p:nvSpPr>
        <p:spPr>
          <a:xfrm>
            <a:off x="651307" y="4460487"/>
            <a:ext cx="3377184" cy="1757433"/>
          </a:xfrm>
          <a:noFill/>
        </p:spPr>
        <p:txBody>
          <a:bodyPr>
            <a:normAutofit/>
          </a:bodyPr>
          <a:lstStyle/>
          <a:p>
            <a:pPr algn="r"/>
            <a:r>
              <a:rPr lang="en-US" sz="2800">
                <a:solidFill>
                  <a:schemeClr val="accent1">
                    <a:lumMod val="20000"/>
                    <a:lumOff val="80000"/>
                  </a:schemeClr>
                </a:solidFill>
              </a:rPr>
              <a:t>Jason Cook</a:t>
            </a:r>
          </a:p>
          <a:p>
            <a:pPr algn="r"/>
            <a:r>
              <a:rPr lang="en-US" sz="2800">
                <a:solidFill>
                  <a:schemeClr val="accent1">
                    <a:lumMod val="20000"/>
                    <a:lumOff val="80000"/>
                  </a:schemeClr>
                </a:solidFill>
              </a:rPr>
              <a:t>Michael park</a:t>
            </a:r>
          </a:p>
          <a:p>
            <a:pPr algn="r"/>
            <a:r>
              <a:rPr lang="en-US" sz="2800">
                <a:solidFill>
                  <a:schemeClr val="accent1">
                    <a:lumMod val="20000"/>
                    <a:lumOff val="80000"/>
                  </a:schemeClr>
                </a:solidFill>
              </a:rPr>
              <a:t>Tammy Ura-Aguilar</a:t>
            </a:r>
          </a:p>
        </p:txBody>
      </p:sp>
      <p:pic>
        <p:nvPicPr>
          <p:cNvPr id="4" name="Picture 3">
            <a:extLst>
              <a:ext uri="{FF2B5EF4-FFF2-40B4-BE49-F238E27FC236}">
                <a16:creationId xmlns:a16="http://schemas.microsoft.com/office/drawing/2014/main" id="{CB504ADC-E463-405E-9CEF-D16DCB2425D9}"/>
              </a:ext>
            </a:extLst>
          </p:cNvPr>
          <p:cNvPicPr>
            <a:picLocks noChangeAspect="1"/>
          </p:cNvPicPr>
          <p:nvPr/>
        </p:nvPicPr>
        <p:blipFill rotWithShape="1">
          <a:blip r:embed="rId2"/>
          <a:srcRect t="8719" r="-3" b="524"/>
          <a:stretch/>
        </p:blipFill>
        <p:spPr>
          <a:xfrm>
            <a:off x="4654297" y="10"/>
            <a:ext cx="7537704" cy="6857990"/>
          </a:xfrm>
          <a:prstGeom prst="rect">
            <a:avLst/>
          </a:prstGeom>
        </p:spPr>
      </p:pic>
    </p:spTree>
    <p:extLst>
      <p:ext uri="{BB962C8B-B14F-4D97-AF65-F5344CB8AC3E}">
        <p14:creationId xmlns:p14="http://schemas.microsoft.com/office/powerpoint/2010/main" val="20793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B41C5-2E69-47DE-AABC-C6B76247C068}"/>
              </a:ext>
            </a:extLst>
          </p:cNvPr>
          <p:cNvSpPr>
            <a:spLocks noGrp="1"/>
          </p:cNvSpPr>
          <p:nvPr>
            <p:ph type="ctrTitle"/>
          </p:nvPr>
        </p:nvSpPr>
        <p:spPr>
          <a:xfrm>
            <a:off x="496824" y="851517"/>
            <a:ext cx="5130795" cy="1461778"/>
          </a:xfrm>
        </p:spPr>
        <p:txBody>
          <a:bodyPr vert="horz" lIns="91440" tIns="45720" rIns="91440" bIns="45720" rtlCol="0" anchor="ctr">
            <a:normAutofit/>
          </a:bodyPr>
          <a:lstStyle/>
          <a:p>
            <a:pPr algn="l"/>
            <a:r>
              <a:rPr lang="en-US" sz="4000" b="1" kern="1200" dirty="0">
                <a:solidFill>
                  <a:schemeClr val="tx1"/>
                </a:solidFill>
                <a:latin typeface="+mj-lt"/>
                <a:ea typeface="+mj-ea"/>
                <a:cs typeface="+mj-cs"/>
              </a:rPr>
              <a:t>World Happiness Report</a:t>
            </a:r>
          </a:p>
        </p:txBody>
      </p:sp>
      <p:sp>
        <p:nvSpPr>
          <p:cNvPr id="6" name="Footer Placeholder 5">
            <a:extLst>
              <a:ext uri="{FF2B5EF4-FFF2-40B4-BE49-F238E27FC236}">
                <a16:creationId xmlns:a16="http://schemas.microsoft.com/office/drawing/2014/main" id="{33AA8CF2-6769-4B92-B0EC-1859DD99812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dirty="0">
                <a:solidFill>
                  <a:schemeClr val="tx1">
                    <a:alpha val="80000"/>
                  </a:schemeClr>
                </a:solidFill>
                <a:latin typeface="+mn-lt"/>
                <a:ea typeface="+mn-ea"/>
                <a:cs typeface="+mn-cs"/>
              </a:rPr>
              <a:t>Source : Kaggle World Happiness Data</a:t>
            </a:r>
          </a:p>
        </p:txBody>
      </p:sp>
      <p:sp>
        <p:nvSpPr>
          <p:cNvPr id="4" name="TextBox 3">
            <a:extLst>
              <a:ext uri="{FF2B5EF4-FFF2-40B4-BE49-F238E27FC236}">
                <a16:creationId xmlns:a16="http://schemas.microsoft.com/office/drawing/2014/main" id="{1BCA9AB8-91E1-49ED-BAD8-448EF9DCE0DD}"/>
              </a:ext>
            </a:extLst>
          </p:cNvPr>
          <p:cNvSpPr txBox="1"/>
          <p:nvPr/>
        </p:nvSpPr>
        <p:spPr>
          <a:xfrm>
            <a:off x="259491" y="2313295"/>
            <a:ext cx="5609967" cy="3693189"/>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sz="2000" dirty="0"/>
              <a:t>The World Happiness Report is a landmark survey of the state of global happiness. The reports review the state of happiness in the world today and show how the new science of happiness explains personal and national variations in happiness.  Ranks 155 countries by their happiness levels, was released at the United Nations at an event celebrating International Day of Happiness on March 20th. The report continues to gain global recognition and is used to describe how measurements of well-being can be used effectively to assess the progress of nations. </a:t>
            </a:r>
          </a:p>
        </p:txBody>
      </p:sp>
      <p:sp>
        <p:nvSpPr>
          <p:cNvPr id="18" name="Freeform: Shape 17">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North America">
            <a:extLst>
              <a:ext uri="{FF2B5EF4-FFF2-40B4-BE49-F238E27FC236}">
                <a16:creationId xmlns:a16="http://schemas.microsoft.com/office/drawing/2014/main" id="{228F733E-05FF-4F79-A564-7D0B3BD49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
        <p:nvSpPr>
          <p:cNvPr id="7" name="Slide Number Placeholder 6">
            <a:extLst>
              <a:ext uri="{FF2B5EF4-FFF2-40B4-BE49-F238E27FC236}">
                <a16:creationId xmlns:a16="http://schemas.microsoft.com/office/drawing/2014/main" id="{AD127D9E-6B6E-4B05-8961-AC06BC3EAFF8}"/>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1BECCC40-D9B0-4504-ABD2-E9A3371E8387}" type="slidenum">
              <a:rPr lang="en-US">
                <a:solidFill>
                  <a:schemeClr val="bg1"/>
                </a:solidFill>
              </a:rPr>
              <a:pPr algn="ctr">
                <a:spcAft>
                  <a:spcPts val="600"/>
                </a:spcAft>
              </a:pPr>
              <a:t>2</a:t>
            </a:fld>
            <a:endParaRPr lang="en-US">
              <a:solidFill>
                <a:schemeClr val="bg1"/>
              </a:solidFill>
            </a:endParaRPr>
          </a:p>
        </p:txBody>
      </p:sp>
    </p:spTree>
    <p:extLst>
      <p:ext uri="{BB962C8B-B14F-4D97-AF65-F5344CB8AC3E}">
        <p14:creationId xmlns:p14="http://schemas.microsoft.com/office/powerpoint/2010/main" val="57214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092D5-DB90-4041-833D-630820B6B9BD}"/>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a:solidFill>
                  <a:schemeClr val="tx1"/>
                </a:solidFill>
                <a:latin typeface="+mj-lt"/>
                <a:ea typeface="+mj-ea"/>
                <a:cs typeface="+mj-cs"/>
              </a:rPr>
              <a:t>How is Happiness measured? </a:t>
            </a:r>
          </a:p>
        </p:txBody>
      </p:sp>
      <p:sp>
        <p:nvSpPr>
          <p:cNvPr id="22" name="Rectangle 26">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6" name="Graphic 23" descr="Business Growth">
            <a:extLst>
              <a:ext uri="{FF2B5EF4-FFF2-40B4-BE49-F238E27FC236}">
                <a16:creationId xmlns:a16="http://schemas.microsoft.com/office/drawing/2014/main" id="{981FF796-D265-48BD-94CF-858C3331B9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5" name="TextBox 4">
            <a:extLst>
              <a:ext uri="{FF2B5EF4-FFF2-40B4-BE49-F238E27FC236}">
                <a16:creationId xmlns:a16="http://schemas.microsoft.com/office/drawing/2014/main" id="{F2C47BFF-BA8C-4E29-A78B-BF031ADDD8DB}"/>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sz="1600" b="1" dirty="0"/>
              <a:t>The happiness score and ranking use data from Gallup World Poll. The scores are based off of The </a:t>
            </a:r>
            <a:r>
              <a:rPr lang="en-US" sz="1600" b="1" dirty="0" err="1"/>
              <a:t>Cantril</a:t>
            </a:r>
            <a:r>
              <a:rPr lang="en-US" sz="1600" b="1" dirty="0"/>
              <a:t> Self-Anchoring scale,  that consists of :</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400" dirty="0"/>
              <a:t>Respondents imagining a ladder with steps numbered from zero at the bottom to 10 at the top.</a:t>
            </a:r>
          </a:p>
          <a:p>
            <a:pPr marL="285750" indent="-228600">
              <a:lnSpc>
                <a:spcPct val="90000"/>
              </a:lnSpc>
              <a:spcAft>
                <a:spcPts val="600"/>
              </a:spcAft>
              <a:buFont typeface="Arial" panose="020B0604020202020204" pitchFamily="34" charset="0"/>
              <a:buChar char="•"/>
            </a:pPr>
            <a:r>
              <a:rPr lang="en-US" sz="1400" dirty="0"/>
              <a:t>The top of the ladder represents the best possible life for you and the bottom of the ladder represents the worst possible life for you.</a:t>
            </a:r>
          </a:p>
          <a:p>
            <a:pPr marL="285750" indent="-228600">
              <a:lnSpc>
                <a:spcPct val="90000"/>
              </a:lnSpc>
              <a:spcAft>
                <a:spcPts val="600"/>
              </a:spcAft>
              <a:buFont typeface="Arial" panose="020B0604020202020204" pitchFamily="34" charset="0"/>
              <a:buChar char="•"/>
            </a:pPr>
            <a:r>
              <a:rPr lang="en-US" sz="1400" dirty="0"/>
              <a:t>On which step of the ladder would you say you personally feel you stand at this time?</a:t>
            </a:r>
          </a:p>
          <a:p>
            <a:pPr marL="285750"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600" b="1" dirty="0"/>
              <a:t>six factors were looked at to contribute to making life evaluation higher :</a:t>
            </a:r>
          </a:p>
          <a:p>
            <a:pPr>
              <a:lnSpc>
                <a:spcPct val="90000"/>
              </a:lnSpc>
              <a:spcAft>
                <a:spcPts val="600"/>
              </a:spcAft>
            </a:pPr>
            <a:endParaRPr lang="en-US" sz="1600" b="1" dirty="0"/>
          </a:p>
          <a:p>
            <a:pPr marL="285750" indent="-228600">
              <a:lnSpc>
                <a:spcPct val="90000"/>
              </a:lnSpc>
              <a:spcAft>
                <a:spcPts val="600"/>
              </a:spcAft>
              <a:buFont typeface="Arial" panose="020B0604020202020204" pitchFamily="34" charset="0"/>
              <a:buChar char="•"/>
            </a:pPr>
            <a:r>
              <a:rPr lang="en-US" sz="1400" dirty="0"/>
              <a:t>Economic production</a:t>
            </a:r>
          </a:p>
          <a:p>
            <a:pPr marL="285750" indent="-228600">
              <a:lnSpc>
                <a:spcPct val="90000"/>
              </a:lnSpc>
              <a:spcAft>
                <a:spcPts val="600"/>
              </a:spcAft>
              <a:buFont typeface="Arial" panose="020B0604020202020204" pitchFamily="34" charset="0"/>
              <a:buChar char="•"/>
            </a:pPr>
            <a:r>
              <a:rPr lang="en-US" sz="1400" dirty="0"/>
              <a:t>Social support</a:t>
            </a:r>
          </a:p>
          <a:p>
            <a:pPr marL="285750" indent="-228600">
              <a:lnSpc>
                <a:spcPct val="90000"/>
              </a:lnSpc>
              <a:spcAft>
                <a:spcPts val="600"/>
              </a:spcAft>
              <a:buFont typeface="Arial" panose="020B0604020202020204" pitchFamily="34" charset="0"/>
              <a:buChar char="•"/>
            </a:pPr>
            <a:r>
              <a:rPr lang="en-US" sz="1400" dirty="0"/>
              <a:t>Life expectancy</a:t>
            </a:r>
          </a:p>
          <a:p>
            <a:pPr marL="285750" indent="-228600">
              <a:lnSpc>
                <a:spcPct val="90000"/>
              </a:lnSpc>
              <a:spcAft>
                <a:spcPts val="600"/>
              </a:spcAft>
              <a:buFont typeface="Arial" panose="020B0604020202020204" pitchFamily="34" charset="0"/>
              <a:buChar char="•"/>
            </a:pPr>
            <a:r>
              <a:rPr lang="en-US" sz="1400" dirty="0"/>
              <a:t>Freedom </a:t>
            </a:r>
          </a:p>
          <a:p>
            <a:pPr marL="285750" indent="-228600">
              <a:lnSpc>
                <a:spcPct val="90000"/>
              </a:lnSpc>
              <a:spcAft>
                <a:spcPts val="600"/>
              </a:spcAft>
              <a:buFont typeface="Arial" panose="020B0604020202020204" pitchFamily="34" charset="0"/>
              <a:buChar char="•"/>
            </a:pPr>
            <a:r>
              <a:rPr lang="en-US" sz="1400" dirty="0"/>
              <a:t>Absence of corruption</a:t>
            </a:r>
          </a:p>
          <a:p>
            <a:pPr marL="285750" indent="-228600">
              <a:lnSpc>
                <a:spcPct val="90000"/>
              </a:lnSpc>
              <a:spcAft>
                <a:spcPts val="600"/>
              </a:spcAft>
              <a:buFont typeface="Arial" panose="020B0604020202020204" pitchFamily="34" charset="0"/>
              <a:buChar char="•"/>
            </a:pPr>
            <a:r>
              <a:rPr lang="en-US" sz="1400" dirty="0"/>
              <a:t>Generosity</a:t>
            </a:r>
          </a:p>
        </p:txBody>
      </p:sp>
      <p:sp>
        <p:nvSpPr>
          <p:cNvPr id="18" name="Footer Placeholder 17">
            <a:extLst>
              <a:ext uri="{FF2B5EF4-FFF2-40B4-BE49-F238E27FC236}">
                <a16:creationId xmlns:a16="http://schemas.microsoft.com/office/drawing/2014/main" id="{EBA4090A-A96B-4302-917B-3A7E186C2C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Source : Kaggle World Happiness Data &amp; Gallup</a:t>
            </a:r>
          </a:p>
        </p:txBody>
      </p:sp>
      <p:sp>
        <p:nvSpPr>
          <p:cNvPr id="20" name="Slide Number Placeholder 19">
            <a:extLst>
              <a:ext uri="{FF2B5EF4-FFF2-40B4-BE49-F238E27FC236}">
                <a16:creationId xmlns:a16="http://schemas.microsoft.com/office/drawing/2014/main" id="{9935FB34-3717-4EC3-A99E-AE65109883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BECCC40-D9B0-4504-ABD2-E9A3371E8387}" type="slidenum">
              <a:rPr lang="en-US" smtClean="0"/>
              <a:pPr>
                <a:spcAft>
                  <a:spcPts val="600"/>
                </a:spcAft>
              </a:pPr>
              <a:t>3</a:t>
            </a:fld>
            <a:endParaRPr lang="en-US"/>
          </a:p>
        </p:txBody>
      </p:sp>
    </p:spTree>
    <p:extLst>
      <p:ext uri="{BB962C8B-B14F-4D97-AF65-F5344CB8AC3E}">
        <p14:creationId xmlns:p14="http://schemas.microsoft.com/office/powerpoint/2010/main" val="359054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46EEAD-75AB-AF47-88AF-148DF7C8CC2F}"/>
              </a:ext>
            </a:extLst>
          </p:cNvPr>
          <p:cNvSpPr txBox="1"/>
          <p:nvPr/>
        </p:nvSpPr>
        <p:spPr>
          <a:xfrm>
            <a:off x="1837592" y="3226777"/>
            <a:ext cx="6374423"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60902883-0EBE-C446-A2F8-FCB68127D7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1834" y="756705"/>
            <a:ext cx="10823944" cy="6207618"/>
          </a:xfrm>
          <a:prstGeom prst="rect">
            <a:avLst/>
          </a:prstGeom>
        </p:spPr>
      </p:pic>
    </p:spTree>
    <p:extLst>
      <p:ext uri="{BB962C8B-B14F-4D97-AF65-F5344CB8AC3E}">
        <p14:creationId xmlns:p14="http://schemas.microsoft.com/office/powerpoint/2010/main" val="418698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6DDA8B-6DE7-BC4D-8C56-D99CD1C88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90" y="1532545"/>
            <a:ext cx="11410188" cy="4498386"/>
          </a:xfrm>
          <a:prstGeom prst="rect">
            <a:avLst/>
          </a:prstGeom>
        </p:spPr>
      </p:pic>
    </p:spTree>
    <p:extLst>
      <p:ext uri="{BB962C8B-B14F-4D97-AF65-F5344CB8AC3E}">
        <p14:creationId xmlns:p14="http://schemas.microsoft.com/office/powerpoint/2010/main" val="323595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A28A09-C732-8342-8DDC-54B6686AF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75" y="336479"/>
            <a:ext cx="10674849" cy="3208106"/>
          </a:xfrm>
          <a:prstGeom prst="rect">
            <a:avLst/>
          </a:prstGeom>
        </p:spPr>
      </p:pic>
      <p:pic>
        <p:nvPicPr>
          <p:cNvPr id="4" name="Picture 3">
            <a:extLst>
              <a:ext uri="{FF2B5EF4-FFF2-40B4-BE49-F238E27FC236}">
                <a16:creationId xmlns:a16="http://schemas.microsoft.com/office/drawing/2014/main" id="{E4D038A7-B10F-5E47-8B95-066BE2D7C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75" y="3429000"/>
            <a:ext cx="10674849" cy="3313415"/>
          </a:xfrm>
          <a:prstGeom prst="rect">
            <a:avLst/>
          </a:prstGeom>
        </p:spPr>
      </p:pic>
    </p:spTree>
    <p:extLst>
      <p:ext uri="{BB962C8B-B14F-4D97-AF65-F5344CB8AC3E}">
        <p14:creationId xmlns:p14="http://schemas.microsoft.com/office/powerpoint/2010/main" val="159592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D0EED-F4B4-4645-B6CE-A99B4E88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32" y="98118"/>
            <a:ext cx="10705673" cy="3318553"/>
          </a:xfrm>
          <a:prstGeom prst="rect">
            <a:avLst/>
          </a:prstGeom>
        </p:spPr>
      </p:pic>
      <p:pic>
        <p:nvPicPr>
          <p:cNvPr id="24" name="Picture 23">
            <a:extLst>
              <a:ext uri="{FF2B5EF4-FFF2-40B4-BE49-F238E27FC236}">
                <a16:creationId xmlns:a16="http://schemas.microsoft.com/office/drawing/2014/main" id="{0D442FAE-EB81-E64B-B056-341130EF3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2" y="3318553"/>
            <a:ext cx="10705672" cy="3441329"/>
          </a:xfrm>
          <a:prstGeom prst="rect">
            <a:avLst/>
          </a:prstGeom>
        </p:spPr>
      </p:pic>
    </p:spTree>
    <p:extLst>
      <p:ext uri="{BB962C8B-B14F-4D97-AF65-F5344CB8AC3E}">
        <p14:creationId xmlns:p14="http://schemas.microsoft.com/office/powerpoint/2010/main" val="73538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890948-AA8B-7E40-8564-7987F1695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254" y="0"/>
            <a:ext cx="10181691" cy="3325403"/>
          </a:xfrm>
          <a:prstGeom prst="rect">
            <a:avLst/>
          </a:prstGeom>
        </p:spPr>
      </p:pic>
      <p:pic>
        <p:nvPicPr>
          <p:cNvPr id="6" name="Picture 5">
            <a:extLst>
              <a:ext uri="{FF2B5EF4-FFF2-40B4-BE49-F238E27FC236}">
                <a16:creationId xmlns:a16="http://schemas.microsoft.com/office/drawing/2014/main" id="{4CA4880C-A8D4-C94B-B9BA-2887F8DFC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254" y="3429000"/>
            <a:ext cx="10181691" cy="3325402"/>
          </a:xfrm>
          <a:prstGeom prst="rect">
            <a:avLst/>
          </a:prstGeom>
        </p:spPr>
      </p:pic>
    </p:spTree>
    <p:extLst>
      <p:ext uri="{BB962C8B-B14F-4D97-AF65-F5344CB8AC3E}">
        <p14:creationId xmlns:p14="http://schemas.microsoft.com/office/powerpoint/2010/main" val="2569872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3CA93ED2DB2040AF5A2A0F83506B32" ma:contentTypeVersion="12" ma:contentTypeDescription="Create a new document." ma:contentTypeScope="" ma:versionID="be5f21d80922c8da74e689402e405dc1">
  <xsd:schema xmlns:xsd="http://www.w3.org/2001/XMLSchema" xmlns:xs="http://www.w3.org/2001/XMLSchema" xmlns:p="http://schemas.microsoft.com/office/2006/metadata/properties" xmlns:ns3="7d2d537f-5e9f-44ab-b00e-058bd7b53465" xmlns:ns4="d9272087-702b-4136-93eb-f3b40bcf76b0" targetNamespace="http://schemas.microsoft.com/office/2006/metadata/properties" ma:root="true" ma:fieldsID="632606914a44a18272f5af04fd3ad126" ns3:_="" ns4:_="">
    <xsd:import namespace="7d2d537f-5e9f-44ab-b00e-058bd7b53465"/>
    <xsd:import namespace="d9272087-702b-4136-93eb-f3b40bcf76b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2d537f-5e9f-44ab-b00e-058bd7b5346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272087-702b-4136-93eb-f3b40bcf76b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CE5FDF-8CDE-4B10-B85C-FC05BEEA5EB1}">
  <ds:schemaRefs>
    <ds:schemaRef ds:uri="7d2d537f-5e9f-44ab-b00e-058bd7b53465"/>
    <ds:schemaRef ds:uri="http://purl.org/dc/terms/"/>
    <ds:schemaRef ds:uri="d9272087-702b-4136-93eb-f3b40bcf76b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5A3EB87-F564-47E7-AFEA-A629475E6AB3}">
  <ds:schemaRefs>
    <ds:schemaRef ds:uri="http://schemas.microsoft.com/sharepoint/v3/contenttype/forms"/>
  </ds:schemaRefs>
</ds:datastoreItem>
</file>

<file path=customXml/itemProps3.xml><?xml version="1.0" encoding="utf-8"?>
<ds:datastoreItem xmlns:ds="http://schemas.openxmlformats.org/officeDocument/2006/customXml" ds:itemID="{E80734D4-360B-4946-8FC4-5CDA3C5686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2d537f-5e9f-44ab-b00e-058bd7b53465"/>
    <ds:schemaRef ds:uri="d9272087-702b-4136-93eb-f3b40bcf76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1734</TotalTime>
  <Words>241</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World Happiness Project </vt:lpstr>
      <vt:lpstr>World Happiness Report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Ura-Aguilar, Tammy</dc:creator>
  <cp:lastModifiedBy>Chris McLaughlin</cp:lastModifiedBy>
  <cp:revision>7</cp:revision>
  <dcterms:created xsi:type="dcterms:W3CDTF">2020-01-09T20:23:42Z</dcterms:created>
  <dcterms:modified xsi:type="dcterms:W3CDTF">2020-01-11T02:46:16Z</dcterms:modified>
</cp:coreProperties>
</file>