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58" r:id="rId3"/>
    <p:sldId id="259" r:id="rId4"/>
    <p:sldId id="270" r:id="rId5"/>
    <p:sldId id="269" r:id="rId6"/>
    <p:sldId id="267" r:id="rId7"/>
    <p:sldId id="268"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p:restoredTop sz="94719"/>
  </p:normalViewPr>
  <p:slideViewPr>
    <p:cSldViewPr snapToGrid="0">
      <p:cViewPr varScale="1">
        <p:scale>
          <a:sx n="140" d="100"/>
          <a:sy n="140" d="100"/>
        </p:scale>
        <p:origin x="232"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D6713-8AF5-2D4C-B1FF-85982C84B533}"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D205F-7C4A-3E48-ADA6-D14E1DE4583B}" type="slidenum">
              <a:rPr lang="en-US" smtClean="0"/>
              <a:t>‹#›</a:t>
            </a:fld>
            <a:endParaRPr lang="en-US"/>
          </a:p>
        </p:txBody>
      </p:sp>
    </p:spTree>
    <p:extLst>
      <p:ext uri="{BB962C8B-B14F-4D97-AF65-F5344CB8AC3E}">
        <p14:creationId xmlns:p14="http://schemas.microsoft.com/office/powerpoint/2010/main" val="90874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D205F-7C4A-3E48-ADA6-D14E1DE4583B}" type="slidenum">
              <a:rPr lang="en-US" smtClean="0"/>
              <a:t>4</a:t>
            </a:fld>
            <a:endParaRPr lang="en-US"/>
          </a:p>
        </p:txBody>
      </p:sp>
    </p:spTree>
    <p:extLst>
      <p:ext uri="{BB962C8B-B14F-4D97-AF65-F5344CB8AC3E}">
        <p14:creationId xmlns:p14="http://schemas.microsoft.com/office/powerpoint/2010/main" val="221402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2262-7A88-9474-7D7D-3216C141F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479D4-D8B6-5811-1929-2255E349D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C2262-48B6-BFAC-D874-8D43FA2542DD}"/>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D003D2DC-57CB-D263-60C2-01B58D0BD1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87134-ADA4-F0DF-CAC9-13C2D06D9548}"/>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70568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62D6-546C-0433-6FAF-9A1CC9EE43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F6160-C4CF-42F4-1338-FA7B6C5BC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AF9B3-BA95-7B58-FE01-7B0F4EDAF97F}"/>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042C2D78-3429-719C-D904-1918422E76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86BC31-B169-5FE0-9F10-D58FE23D9436}"/>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29065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1A25E2-FC35-2F7D-6351-7D8B3337F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98C602-6C9E-2296-7FEB-DD83D0CE7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9636E-F90E-2792-C1A1-BAC5FBDF2D0A}"/>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CE53AB7D-6B27-D1C1-B165-15A9BB1ECE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774721-4640-5620-BD4F-B4DD4EBBBA2F}"/>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209193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D1EF-65A8-324C-C8CF-C67D85274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5A4D6-8918-A090-504F-493E05E1E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470C1-1F48-11C2-5235-D023F47863B7}"/>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ADCD73CA-BA7E-E5D1-765C-7C380D7D40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45FF6D-2B93-DBF8-CBAA-628B90EF626D}"/>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411283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5F80-A065-D67B-1761-04E749C9C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AE015-95EE-E3FC-E66A-8275E5C7A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B1D63-2076-8326-A280-2E40EB093CF8}"/>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48B160EF-CD7B-B0E5-279F-815AE80F2B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691F30-A56E-E244-AACA-8F358D851923}"/>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144649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7683-5493-4D74-18A5-836B4EF47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56CDA-9A54-2001-AF67-21057980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EFC5A-ECA0-70F0-DB6E-32A4CDBAB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54BBE0-228F-C48B-BDBC-09391AD92727}"/>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6" name="Footer Placeholder 5">
            <a:extLst>
              <a:ext uri="{FF2B5EF4-FFF2-40B4-BE49-F238E27FC236}">
                <a16:creationId xmlns:a16="http://schemas.microsoft.com/office/drawing/2014/main" id="{B46E79B3-395D-5BB7-E91F-C8FE533F96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50E352-D016-329F-2072-D25714349293}"/>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112955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6AEB-3261-D0A4-5FD5-EAB76834C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68177-8E4F-EF54-E18D-E778C3AB7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7C39E-8F57-678E-BDCA-A30B39D1E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479DC0-0093-6D2D-1FC4-ECF07C8A1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8A772-3808-00EC-D4CA-E558DB30F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6BFFD-84BB-EC0C-6E38-80204F551323}"/>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8" name="Footer Placeholder 7">
            <a:extLst>
              <a:ext uri="{FF2B5EF4-FFF2-40B4-BE49-F238E27FC236}">
                <a16:creationId xmlns:a16="http://schemas.microsoft.com/office/drawing/2014/main" id="{AD8B040E-98AB-1148-E7EC-DE5F623AF3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AC725FF-28CE-0825-9019-7FB211DA98AD}"/>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316700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2359-EC66-03ED-5A29-D1994E3AB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F3AF0-0B66-D075-BEB9-EE0E0F80A4E2}"/>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4" name="Footer Placeholder 3">
            <a:extLst>
              <a:ext uri="{FF2B5EF4-FFF2-40B4-BE49-F238E27FC236}">
                <a16:creationId xmlns:a16="http://schemas.microsoft.com/office/drawing/2014/main" id="{D413E4A2-AD9B-8960-85A4-23D1EE1E2B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641334-E432-D99F-C582-081795B774BD}"/>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65767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0B333-7C22-BEE3-0EB2-5A6312BE8C06}"/>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3" name="Footer Placeholder 2">
            <a:extLst>
              <a:ext uri="{FF2B5EF4-FFF2-40B4-BE49-F238E27FC236}">
                <a16:creationId xmlns:a16="http://schemas.microsoft.com/office/drawing/2014/main" id="{1DFB3B0D-26A2-C9B9-B752-391E2F9177F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2E1B043-A3F0-CAF1-D405-46E3F5868CBC}"/>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207431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52AF-7115-34BB-A97F-F8BDDC490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34499-8DD4-6FA3-B125-6BB3F5059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7AEF0-3D4E-DFEF-DFCA-C165417D5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250EC-9481-E58E-DEA5-618136C0B838}"/>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6" name="Footer Placeholder 5">
            <a:extLst>
              <a:ext uri="{FF2B5EF4-FFF2-40B4-BE49-F238E27FC236}">
                <a16:creationId xmlns:a16="http://schemas.microsoft.com/office/drawing/2014/main" id="{AD1CDA72-04D3-A728-0D82-16A4BD7FB4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8305EF-4EB8-AB89-1721-A867B54E4524}"/>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281975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B807-B665-820F-AE93-D67F7BC47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DE40E2-4C74-D394-5A86-B121CB794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B34329A-2183-CB69-20B6-03C240ACE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28E0C-4920-40E2-59DD-608E7A6D9EB1}"/>
              </a:ext>
            </a:extLst>
          </p:cNvPr>
          <p:cNvSpPr>
            <a:spLocks noGrp="1"/>
          </p:cNvSpPr>
          <p:nvPr>
            <p:ph type="dt" sz="half" idx="10"/>
          </p:nvPr>
        </p:nvSpPr>
        <p:spPr/>
        <p:txBody>
          <a:bodyPr/>
          <a:lstStyle/>
          <a:p>
            <a:fld id="{58CC3D71-575A-4D47-8B04-015CA1F5A96C}" type="datetimeFigureOut">
              <a:rPr lang="en-US" smtClean="0"/>
              <a:t>12/3/23</a:t>
            </a:fld>
            <a:endParaRPr lang="en-US" dirty="0"/>
          </a:p>
        </p:txBody>
      </p:sp>
      <p:sp>
        <p:nvSpPr>
          <p:cNvPr id="6" name="Footer Placeholder 5">
            <a:extLst>
              <a:ext uri="{FF2B5EF4-FFF2-40B4-BE49-F238E27FC236}">
                <a16:creationId xmlns:a16="http://schemas.microsoft.com/office/drawing/2014/main" id="{49F19AC4-11AA-5D7D-3660-397B1BED0A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D70ED9-0F98-AA8B-2FF5-AC5ABDD82966}"/>
              </a:ext>
            </a:extLst>
          </p:cNvPr>
          <p:cNvSpPr>
            <a:spLocks noGrp="1"/>
          </p:cNvSpPr>
          <p:nvPr>
            <p:ph type="sldNum" sz="quarter" idx="12"/>
          </p:nvPr>
        </p:nvSpPr>
        <p:spPr/>
        <p:txBody>
          <a:bodyPr/>
          <a:lstStyle/>
          <a:p>
            <a:fld id="{B5AA40E9-4F5F-1549-8549-98E732BDD34A}" type="slidenum">
              <a:rPr lang="en-US" smtClean="0"/>
              <a:t>‹#›</a:t>
            </a:fld>
            <a:endParaRPr lang="en-US" dirty="0"/>
          </a:p>
        </p:txBody>
      </p:sp>
    </p:spTree>
    <p:extLst>
      <p:ext uri="{BB962C8B-B14F-4D97-AF65-F5344CB8AC3E}">
        <p14:creationId xmlns:p14="http://schemas.microsoft.com/office/powerpoint/2010/main" val="152416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F908E-87F8-FE0B-AAD7-CC7424881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24642-4A50-C29D-DDC4-B4FCAE4AE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F4121-E349-F943-B593-F3132E759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C3D71-575A-4D47-8B04-015CA1F5A96C}" type="datetimeFigureOut">
              <a:rPr lang="en-US" smtClean="0"/>
              <a:t>12/3/23</a:t>
            </a:fld>
            <a:endParaRPr lang="en-US" dirty="0"/>
          </a:p>
        </p:txBody>
      </p:sp>
      <p:sp>
        <p:nvSpPr>
          <p:cNvPr id="5" name="Footer Placeholder 4">
            <a:extLst>
              <a:ext uri="{FF2B5EF4-FFF2-40B4-BE49-F238E27FC236}">
                <a16:creationId xmlns:a16="http://schemas.microsoft.com/office/drawing/2014/main" id="{29EE99C4-0E87-27C7-865E-7D3E9C65C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2CDE8C-7B10-8812-FEBB-8DB62F225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A40E9-4F5F-1549-8549-98E732BDD34A}" type="slidenum">
              <a:rPr lang="en-US" smtClean="0"/>
              <a:t>‹#›</a:t>
            </a:fld>
            <a:endParaRPr lang="en-US" dirty="0"/>
          </a:p>
        </p:txBody>
      </p:sp>
    </p:spTree>
    <p:extLst>
      <p:ext uri="{BB962C8B-B14F-4D97-AF65-F5344CB8AC3E}">
        <p14:creationId xmlns:p14="http://schemas.microsoft.com/office/powerpoint/2010/main" val="28324587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12417"/>
          <a:stretch/>
        </p:blipFill>
        <p:spPr>
          <a:xfrm>
            <a:off x="20" y="-7619"/>
            <a:ext cx="12191979" cy="6887364"/>
          </a:xfrm>
          <a:prstGeom prst="rect">
            <a:avLst/>
          </a:prstGeom>
        </p:spPr>
      </p:pic>
      <p:sp>
        <p:nvSpPr>
          <p:cNvPr id="35" name="Rectangle 34">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
            <a:ext cx="5566593"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442" y="855815"/>
            <a:ext cx="6887365" cy="5160474"/>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648"/>
            <a:ext cx="2079513"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706777" y="3068761"/>
            <a:ext cx="4504659"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9" name="Rectangle 38">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74557" y="-6485"/>
            <a:ext cx="342716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64705" y="-1061856"/>
            <a:ext cx="3682024" cy="12211438"/>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7639"/>
            <a:ext cx="4879823"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C83291-9EB9-A721-1629-4E3C5C81118D}"/>
              </a:ext>
            </a:extLst>
          </p:cNvPr>
          <p:cNvSpPr>
            <a:spLocks noGrp="1"/>
          </p:cNvSpPr>
          <p:nvPr>
            <p:ph type="ctrTitle"/>
          </p:nvPr>
        </p:nvSpPr>
        <p:spPr>
          <a:xfrm>
            <a:off x="859028" y="2155188"/>
            <a:ext cx="5160475" cy="2839273"/>
          </a:xfrm>
        </p:spPr>
        <p:txBody>
          <a:bodyPr>
            <a:normAutofit/>
          </a:bodyPr>
          <a:lstStyle/>
          <a:p>
            <a:pPr algn="l"/>
            <a:r>
              <a:rPr lang="en-US" sz="4000" dirty="0">
                <a:solidFill>
                  <a:srgbClr val="FFFFFF"/>
                </a:solidFill>
              </a:rPr>
              <a:t>Data Science Simplified</a:t>
            </a:r>
          </a:p>
        </p:txBody>
      </p:sp>
      <p:sp>
        <p:nvSpPr>
          <p:cNvPr id="3" name="Subtitle 2">
            <a:extLst>
              <a:ext uri="{FF2B5EF4-FFF2-40B4-BE49-F238E27FC236}">
                <a16:creationId xmlns:a16="http://schemas.microsoft.com/office/drawing/2014/main" id="{748453D6-658E-9258-9536-9F6519468232}"/>
              </a:ext>
            </a:extLst>
          </p:cNvPr>
          <p:cNvSpPr>
            <a:spLocks noGrp="1"/>
          </p:cNvSpPr>
          <p:nvPr>
            <p:ph type="subTitle" idx="1"/>
          </p:nvPr>
        </p:nvSpPr>
        <p:spPr>
          <a:xfrm>
            <a:off x="859028" y="5166367"/>
            <a:ext cx="4160233" cy="850998"/>
          </a:xfrm>
        </p:spPr>
        <p:txBody>
          <a:bodyPr>
            <a:normAutofit/>
          </a:bodyPr>
          <a:lstStyle/>
          <a:p>
            <a:pPr algn="l"/>
            <a:r>
              <a:rPr lang="en-US" sz="2000" dirty="0">
                <a:solidFill>
                  <a:srgbClr val="FFFFFF"/>
                </a:solidFill>
              </a:rPr>
              <a:t>Joaquin Cordero</a:t>
            </a:r>
          </a:p>
        </p:txBody>
      </p:sp>
    </p:spTree>
    <p:extLst>
      <p:ext uri="{BB962C8B-B14F-4D97-AF65-F5344CB8AC3E}">
        <p14:creationId xmlns:p14="http://schemas.microsoft.com/office/powerpoint/2010/main" val="397857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3"/>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C83291-9EB9-A721-1629-4E3C5C81118D}"/>
              </a:ext>
            </a:extLst>
          </p:cNvPr>
          <p:cNvSpPr>
            <a:spLocks noGrp="1"/>
          </p:cNvSpPr>
          <p:nvPr>
            <p:ph type="ctrTitle"/>
          </p:nvPr>
        </p:nvSpPr>
        <p:spPr>
          <a:xfrm>
            <a:off x="477980" y="838827"/>
            <a:ext cx="10637694" cy="643259"/>
          </a:xfrm>
        </p:spPr>
        <p:txBody>
          <a:bodyPr anchor="b">
            <a:normAutofit fontScale="90000"/>
          </a:bodyPr>
          <a:lstStyle/>
          <a:p>
            <a:pPr algn="l"/>
            <a:r>
              <a:rPr lang="en-US" sz="4800" dirty="0"/>
              <a:t>What is Data Science? </a:t>
            </a:r>
          </a:p>
        </p:txBody>
      </p:sp>
      <p:sp>
        <p:nvSpPr>
          <p:cNvPr id="3" name="Subtitle 2">
            <a:extLst>
              <a:ext uri="{FF2B5EF4-FFF2-40B4-BE49-F238E27FC236}">
                <a16:creationId xmlns:a16="http://schemas.microsoft.com/office/drawing/2014/main" id="{748453D6-658E-9258-9536-9F6519468232}"/>
              </a:ext>
            </a:extLst>
          </p:cNvPr>
          <p:cNvSpPr>
            <a:spLocks noGrp="1"/>
          </p:cNvSpPr>
          <p:nvPr>
            <p:ph type="subTitle" idx="1"/>
          </p:nvPr>
        </p:nvSpPr>
        <p:spPr>
          <a:xfrm>
            <a:off x="477980" y="1700334"/>
            <a:ext cx="5060178" cy="2846586"/>
          </a:xfrm>
        </p:spPr>
        <p:txBody>
          <a:bodyPr>
            <a:noAutofit/>
          </a:bodyPr>
          <a:lstStyle/>
          <a:p>
            <a:pPr algn="l">
              <a:lnSpc>
                <a:spcPct val="220000"/>
              </a:lnSpc>
            </a:pPr>
            <a:r>
              <a:rPr lang="en-US" sz="2000" dirty="0"/>
              <a:t>Data Science is the umbrella term for using large amounts of data collected, then finding the correlation between them so that we can make efficient decisions.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D211C53-DADA-B3D5-7B46-18AD3A420EC9}"/>
              </a:ext>
            </a:extLst>
          </p:cNvPr>
          <p:cNvPicPr>
            <a:picLocks noChangeAspect="1"/>
          </p:cNvPicPr>
          <p:nvPr/>
        </p:nvPicPr>
        <p:blipFill>
          <a:blip r:embed="rId4"/>
          <a:stretch>
            <a:fillRect/>
          </a:stretch>
        </p:blipFill>
        <p:spPr>
          <a:xfrm>
            <a:off x="6259325" y="1700334"/>
            <a:ext cx="5451646" cy="3401599"/>
          </a:xfrm>
          <a:prstGeom prst="rect">
            <a:avLst/>
          </a:prstGeom>
        </p:spPr>
      </p:pic>
    </p:spTree>
    <p:extLst>
      <p:ext uri="{BB962C8B-B14F-4D97-AF65-F5344CB8AC3E}">
        <p14:creationId xmlns:p14="http://schemas.microsoft.com/office/powerpoint/2010/main" val="4123906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748453D6-658E-9258-9536-9F6519468232}"/>
              </a:ext>
            </a:extLst>
          </p:cNvPr>
          <p:cNvSpPr>
            <a:spLocks noGrp="1"/>
          </p:cNvSpPr>
          <p:nvPr>
            <p:ph type="subTitle" idx="1"/>
          </p:nvPr>
        </p:nvSpPr>
        <p:spPr>
          <a:xfrm>
            <a:off x="477980" y="1610805"/>
            <a:ext cx="4309680" cy="2954403"/>
          </a:xfrm>
        </p:spPr>
        <p:txBody>
          <a:bodyPr vert="horz" lIns="91440" tIns="45720" rIns="91440" bIns="45720" rtlCol="0">
            <a:noAutofit/>
          </a:bodyPr>
          <a:lstStyle/>
          <a:p>
            <a:pPr algn="l">
              <a:lnSpc>
                <a:spcPct val="220000"/>
              </a:lnSpc>
            </a:pPr>
            <a:r>
              <a:rPr lang="en-US" sz="2000" dirty="0"/>
              <a:t>Data is gathered everywhere. To as little as daily routines of individuals and to as big as everything in our entire globe. It all depends on what we want to collect.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D302BEE0-D4FC-93BF-B868-18B069E7A1FA}"/>
              </a:ext>
            </a:extLst>
          </p:cNvPr>
          <p:cNvSpPr txBox="1">
            <a:spLocks/>
          </p:cNvSpPr>
          <p:nvPr/>
        </p:nvSpPr>
        <p:spPr>
          <a:xfrm>
            <a:off x="477980" y="838827"/>
            <a:ext cx="10637694" cy="643259"/>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Where do we collect data?</a:t>
            </a:r>
          </a:p>
        </p:txBody>
      </p:sp>
      <p:pic>
        <p:nvPicPr>
          <p:cNvPr id="8" name="Picture 7">
            <a:extLst>
              <a:ext uri="{FF2B5EF4-FFF2-40B4-BE49-F238E27FC236}">
                <a16:creationId xmlns:a16="http://schemas.microsoft.com/office/drawing/2014/main" id="{0EA6EE6A-618A-5A03-007B-4A7845DD18A1}"/>
              </a:ext>
            </a:extLst>
          </p:cNvPr>
          <p:cNvPicPr>
            <a:picLocks noChangeAspect="1"/>
          </p:cNvPicPr>
          <p:nvPr/>
        </p:nvPicPr>
        <p:blipFill>
          <a:blip r:embed="rId3"/>
          <a:stretch>
            <a:fillRect/>
          </a:stretch>
        </p:blipFill>
        <p:spPr>
          <a:xfrm>
            <a:off x="5796827" y="1796034"/>
            <a:ext cx="5562023" cy="2936748"/>
          </a:xfrm>
          <a:prstGeom prst="rect">
            <a:avLst/>
          </a:prstGeom>
        </p:spPr>
      </p:pic>
    </p:spTree>
    <p:extLst>
      <p:ext uri="{BB962C8B-B14F-4D97-AF65-F5344CB8AC3E}">
        <p14:creationId xmlns:p14="http://schemas.microsoft.com/office/powerpoint/2010/main" val="137271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37483E5-141D-BFC1-BF2F-424ADB5D6A63}"/>
              </a:ext>
            </a:extLst>
          </p:cNvPr>
          <p:cNvSpPr txBox="1">
            <a:spLocks/>
          </p:cNvSpPr>
          <p:nvPr/>
        </p:nvSpPr>
        <p:spPr>
          <a:xfrm>
            <a:off x="640080" y="320040"/>
            <a:ext cx="6692827" cy="38926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6600" kern="1200" dirty="0">
                <a:solidFill>
                  <a:schemeClr val="tx1"/>
                </a:solidFill>
                <a:latin typeface="+mj-lt"/>
                <a:ea typeface="+mj-ea"/>
                <a:cs typeface="+mj-cs"/>
              </a:rPr>
              <a:t>When do we collect data?</a:t>
            </a:r>
          </a:p>
        </p:txBody>
      </p:sp>
      <p:sp>
        <p:nvSpPr>
          <p:cNvPr id="6" name="Subtitle 2">
            <a:extLst>
              <a:ext uri="{FF2B5EF4-FFF2-40B4-BE49-F238E27FC236}">
                <a16:creationId xmlns:a16="http://schemas.microsoft.com/office/drawing/2014/main" id="{80D314C9-3057-25E7-02F6-E42E9CCBB3AF}"/>
              </a:ext>
            </a:extLst>
          </p:cNvPr>
          <p:cNvSpPr>
            <a:spLocks noGrp="1"/>
          </p:cNvSpPr>
          <p:nvPr>
            <p:ph type="subTitle" idx="1"/>
          </p:nvPr>
        </p:nvSpPr>
        <p:spPr>
          <a:xfrm>
            <a:off x="640080" y="4631161"/>
            <a:ext cx="6692827" cy="1569486"/>
          </a:xfrm>
        </p:spPr>
        <p:txBody>
          <a:bodyPr vert="horz" lIns="91440" tIns="45720" rIns="91440" bIns="45720" rtlCol="0">
            <a:normAutofit fontScale="92500"/>
          </a:bodyPr>
          <a:lstStyle/>
          <a:p>
            <a:pPr algn="l">
              <a:lnSpc>
                <a:spcPct val="150000"/>
              </a:lnSpc>
            </a:pPr>
            <a:r>
              <a:rPr lang="en-US" kern="1200" dirty="0">
                <a:solidFill>
                  <a:schemeClr val="tx1"/>
                </a:solidFill>
                <a:latin typeface="+mn-lt"/>
                <a:ea typeface="+mn-ea"/>
                <a:cs typeface="+mn-cs"/>
              </a:rPr>
              <a:t>We collect data when there are questions, we want answered. For example, for employee appreciation what is the best gift to give? </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3"/>
          <a:srcRect t="9091" r="25882" b="-2"/>
          <a:stretch/>
        </p:blipFill>
        <p:spPr>
          <a:xfrm>
            <a:off x="7781544" y="1693925"/>
            <a:ext cx="4087368" cy="3233675"/>
          </a:xfrm>
          <a:prstGeom prst="rect">
            <a:avLst/>
          </a:prstGeom>
        </p:spPr>
      </p:pic>
    </p:spTree>
    <p:extLst>
      <p:ext uri="{BB962C8B-B14F-4D97-AF65-F5344CB8AC3E}">
        <p14:creationId xmlns:p14="http://schemas.microsoft.com/office/powerpoint/2010/main" val="382514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l="1786" r="27667" b="-1"/>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40" name="Freeform: Shape 2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41" name="Freeform: Shape 24">
            <a:extLst>
              <a:ext uri="{FF2B5EF4-FFF2-40B4-BE49-F238E27FC236}">
                <a16:creationId xmlns:a16="http://schemas.microsoft.com/office/drawing/2014/main" id="{CA35125A-A1A4-40EB-B5EE-4371BC4DD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47004" cy="6858000"/>
          </a:xfrm>
          <a:custGeom>
            <a:avLst/>
            <a:gdLst>
              <a:gd name="connsiteX0" fmla="*/ 39602 w 7347004"/>
              <a:gd name="connsiteY0" fmla="*/ 0 h 6858000"/>
              <a:gd name="connsiteX1" fmla="*/ 5675927 w 7347004"/>
              <a:gd name="connsiteY1" fmla="*/ 0 h 6858000"/>
              <a:gd name="connsiteX2" fmla="*/ 5698706 w 7347004"/>
              <a:gd name="connsiteY2" fmla="*/ 14997 h 6858000"/>
              <a:gd name="connsiteX3" fmla="*/ 7347004 w 7347004"/>
              <a:gd name="connsiteY3" fmla="*/ 3621656 h 6858000"/>
              <a:gd name="connsiteX4" fmla="*/ 5417159 w 7347004"/>
              <a:gd name="connsiteY4" fmla="*/ 6374814 h 6858000"/>
              <a:gd name="connsiteX5" fmla="*/ 4885213 w 7347004"/>
              <a:gd name="connsiteY5" fmla="*/ 6780599 h 6858000"/>
              <a:gd name="connsiteX6" fmla="*/ 4770148 w 7347004"/>
              <a:gd name="connsiteY6" fmla="*/ 6858000 h 6858000"/>
              <a:gd name="connsiteX7" fmla="*/ 850790 w 7347004"/>
              <a:gd name="connsiteY7" fmla="*/ 6858000 h 6858000"/>
              <a:gd name="connsiteX8" fmla="*/ 39602 w 7347004"/>
              <a:gd name="connsiteY8" fmla="*/ 6858000 h 6858000"/>
              <a:gd name="connsiteX9" fmla="*/ 0 w 7347004"/>
              <a:gd name="connsiteY9" fmla="*/ 6858000 h 6858000"/>
              <a:gd name="connsiteX10" fmla="*/ 0 w 7347004"/>
              <a:gd name="connsiteY10" fmla="*/ 1 h 6858000"/>
              <a:gd name="connsiteX11" fmla="*/ 39602 w 7347004"/>
              <a:gd name="connsiteY1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47004" h="6858000">
                <a:moveTo>
                  <a:pt x="39602" y="0"/>
                </a:moveTo>
                <a:lnTo>
                  <a:pt x="5675927" y="0"/>
                </a:lnTo>
                <a:lnTo>
                  <a:pt x="5698706" y="14997"/>
                </a:lnTo>
                <a:cubicBezTo>
                  <a:pt x="6756281" y="754641"/>
                  <a:pt x="7347004" y="2093192"/>
                  <a:pt x="7347004" y="3621656"/>
                </a:cubicBezTo>
                <a:cubicBezTo>
                  <a:pt x="7347004" y="4969131"/>
                  <a:pt x="6390781" y="5602839"/>
                  <a:pt x="5417159" y="6374814"/>
                </a:cubicBezTo>
                <a:cubicBezTo>
                  <a:pt x="5239858" y="6515397"/>
                  <a:pt x="5064178" y="6653108"/>
                  <a:pt x="4885213" y="6780599"/>
                </a:cubicBezTo>
                <a:lnTo>
                  <a:pt x="4770148" y="6858000"/>
                </a:lnTo>
                <a:lnTo>
                  <a:pt x="850790" y="6858000"/>
                </a:lnTo>
                <a:lnTo>
                  <a:pt x="39602" y="6858000"/>
                </a:lnTo>
                <a:lnTo>
                  <a:pt x="0" y="6858000"/>
                </a:lnTo>
                <a:lnTo>
                  <a:pt x="0" y="1"/>
                </a:lnTo>
                <a:lnTo>
                  <a:pt x="39602" y="1"/>
                </a:ln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Meiryo"/>
            </a:endParaRPr>
          </a:p>
        </p:txBody>
      </p:sp>
      <p:sp>
        <p:nvSpPr>
          <p:cNvPr id="42" name="Freeform: Shape 2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Title 1">
            <a:extLst>
              <a:ext uri="{FF2B5EF4-FFF2-40B4-BE49-F238E27FC236}">
                <a16:creationId xmlns:a16="http://schemas.microsoft.com/office/drawing/2014/main" id="{33A8F9F7-B015-6EFB-758A-F26CA6B40121}"/>
              </a:ext>
            </a:extLst>
          </p:cNvPr>
          <p:cNvSpPr txBox="1">
            <a:spLocks/>
          </p:cNvSpPr>
          <p:nvPr/>
        </p:nvSpPr>
        <p:spPr>
          <a:xfrm>
            <a:off x="1179576" y="442913"/>
            <a:ext cx="4780129" cy="16398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600"/>
              <a:t>Why do we collect data?</a:t>
            </a:r>
          </a:p>
        </p:txBody>
      </p:sp>
      <p:sp>
        <p:nvSpPr>
          <p:cNvPr id="8" name="Subtitle 2">
            <a:extLst>
              <a:ext uri="{FF2B5EF4-FFF2-40B4-BE49-F238E27FC236}">
                <a16:creationId xmlns:a16="http://schemas.microsoft.com/office/drawing/2014/main" id="{371CD87A-CD51-D2DA-63A0-2C98E0345416}"/>
              </a:ext>
            </a:extLst>
          </p:cNvPr>
          <p:cNvSpPr txBox="1">
            <a:spLocks/>
          </p:cNvSpPr>
          <p:nvPr/>
        </p:nvSpPr>
        <p:spPr>
          <a:xfrm>
            <a:off x="1179577" y="2312988"/>
            <a:ext cx="5084746" cy="3651250"/>
          </a:xfrm>
          <a:prstGeom prst="rect">
            <a:avLst/>
          </a:prstGeom>
        </p:spPr>
        <p:txBody>
          <a:bodyPr vert="horz" lIns="91440" tIns="45720" rIns="91440" bIns="45720" rtlCol="0">
            <a:normAutofit/>
          </a:bodyPr>
          <a:lstStyle>
            <a:lvl1pPr indent="0">
              <a:lnSpc>
                <a:spcPct val="220000"/>
              </a:lnSpc>
              <a:spcBef>
                <a:spcPts val="1000"/>
              </a:spcBef>
              <a:buFont typeface="Arial" panose="020B0604020202020204" pitchFamily="34" charset="0"/>
              <a:buNone/>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nSpc>
                <a:spcPct val="200000"/>
              </a:lnSpc>
            </a:pPr>
            <a:r>
              <a:rPr lang="en-US" dirty="0"/>
              <a:t>We collect data because the questions we have are not easily answered. We can collect data to find a more accurate and efficient answer.</a:t>
            </a:r>
          </a:p>
        </p:txBody>
      </p:sp>
    </p:spTree>
    <p:extLst>
      <p:ext uri="{BB962C8B-B14F-4D97-AF65-F5344CB8AC3E}">
        <p14:creationId xmlns:p14="http://schemas.microsoft.com/office/powerpoint/2010/main" val="89151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5668BFCE-89E2-D267-8337-055E4FC4B30B}"/>
              </a:ext>
            </a:extLst>
          </p:cNvPr>
          <p:cNvSpPr txBox="1">
            <a:spLocks/>
          </p:cNvSpPr>
          <p:nvPr/>
        </p:nvSpPr>
        <p:spPr>
          <a:xfrm>
            <a:off x="481029" y="1700302"/>
            <a:ext cx="4737952" cy="2864906"/>
          </a:xfrm>
          <a:prstGeom prst="rect">
            <a:avLst/>
          </a:prstGeom>
        </p:spPr>
        <p:txBody>
          <a:bodyPr vert="horz" lIns="91440" tIns="45720" rIns="91440" bIns="45720" rtlCol="0">
            <a:noAutofit/>
          </a:bodyPr>
          <a:lstStyle>
            <a:defPPr>
              <a:defRPr lang="en-US"/>
            </a:defPPr>
            <a:lvl1pPr indent="0">
              <a:lnSpc>
                <a:spcPct val="220000"/>
              </a:lnSpc>
              <a:spcBef>
                <a:spcPts val="1000"/>
              </a:spcBef>
              <a:buFont typeface="Arial" panose="020B0604020202020204" pitchFamily="34" charset="0"/>
              <a:buNone/>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We collect data from our targeted audience based on the questions we want answered. For example, employee appreciation, we collect data from our employees!</a:t>
            </a:r>
          </a:p>
        </p:txBody>
      </p:sp>
      <p:sp>
        <p:nvSpPr>
          <p:cNvPr id="6" name="Title 1">
            <a:extLst>
              <a:ext uri="{FF2B5EF4-FFF2-40B4-BE49-F238E27FC236}">
                <a16:creationId xmlns:a16="http://schemas.microsoft.com/office/drawing/2014/main" id="{54360D4B-59FF-D6D1-5189-D8256EE97EFF}"/>
              </a:ext>
            </a:extLst>
          </p:cNvPr>
          <p:cNvSpPr txBox="1">
            <a:spLocks/>
          </p:cNvSpPr>
          <p:nvPr/>
        </p:nvSpPr>
        <p:spPr>
          <a:xfrm>
            <a:off x="481029" y="928324"/>
            <a:ext cx="10637694" cy="643259"/>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Who do we collect data from?</a:t>
            </a:r>
          </a:p>
        </p:txBody>
      </p:sp>
      <p:pic>
        <p:nvPicPr>
          <p:cNvPr id="7" name="Picture 6">
            <a:extLst>
              <a:ext uri="{FF2B5EF4-FFF2-40B4-BE49-F238E27FC236}">
                <a16:creationId xmlns:a16="http://schemas.microsoft.com/office/drawing/2014/main" id="{39C9E199-1FE1-08E4-E58A-BE34AA772EFE}"/>
              </a:ext>
            </a:extLst>
          </p:cNvPr>
          <p:cNvPicPr>
            <a:picLocks noChangeAspect="1"/>
          </p:cNvPicPr>
          <p:nvPr/>
        </p:nvPicPr>
        <p:blipFill>
          <a:blip r:embed="rId3"/>
          <a:stretch>
            <a:fillRect/>
          </a:stretch>
        </p:blipFill>
        <p:spPr>
          <a:xfrm>
            <a:off x="6378956" y="1889064"/>
            <a:ext cx="4445000" cy="2667000"/>
          </a:xfrm>
          <a:prstGeom prst="rect">
            <a:avLst/>
          </a:prstGeom>
        </p:spPr>
      </p:pic>
    </p:spTree>
    <p:extLst>
      <p:ext uri="{BB962C8B-B14F-4D97-AF65-F5344CB8AC3E}">
        <p14:creationId xmlns:p14="http://schemas.microsoft.com/office/powerpoint/2010/main" val="258681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33212B47-BB1B-E12A-D4D4-AA72DCA5D2BB}"/>
              </a:ext>
            </a:extLst>
          </p:cNvPr>
          <p:cNvSpPr txBox="1">
            <a:spLocks/>
          </p:cNvSpPr>
          <p:nvPr/>
        </p:nvSpPr>
        <p:spPr>
          <a:xfrm>
            <a:off x="481029" y="1700302"/>
            <a:ext cx="4392896" cy="2846618"/>
          </a:xfrm>
          <a:prstGeom prst="rect">
            <a:avLst/>
          </a:prstGeom>
        </p:spPr>
        <p:txBody>
          <a:bodyPr vert="horz" lIns="91440" tIns="45720" rIns="91440" bIns="45720" rtlCol="0">
            <a:noAutofit/>
          </a:bodyPr>
          <a:lstStyle>
            <a:defPPr>
              <a:defRPr lang="en-US"/>
            </a:defPPr>
            <a:lvl1pPr indent="0">
              <a:lnSpc>
                <a:spcPct val="220000"/>
              </a:lnSpc>
              <a:spcBef>
                <a:spcPts val="1000"/>
              </a:spcBef>
              <a:buFont typeface="Arial" panose="020B0604020202020204" pitchFamily="34" charset="0"/>
              <a:buNone/>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We can incorporate data science as part of our business to see the bigger picture. Doing so, we are able to be cost efficient with our decisions. </a:t>
            </a:r>
          </a:p>
        </p:txBody>
      </p:sp>
      <p:sp>
        <p:nvSpPr>
          <p:cNvPr id="6" name="Title 1">
            <a:extLst>
              <a:ext uri="{FF2B5EF4-FFF2-40B4-BE49-F238E27FC236}">
                <a16:creationId xmlns:a16="http://schemas.microsoft.com/office/drawing/2014/main" id="{27FB0010-6C22-D5C1-F69D-E4A82D6956E6}"/>
              </a:ext>
            </a:extLst>
          </p:cNvPr>
          <p:cNvSpPr txBox="1">
            <a:spLocks/>
          </p:cNvSpPr>
          <p:nvPr/>
        </p:nvSpPr>
        <p:spPr>
          <a:xfrm>
            <a:off x="481029" y="928324"/>
            <a:ext cx="10637694" cy="643259"/>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How can we use data science as part of the business?</a:t>
            </a:r>
          </a:p>
        </p:txBody>
      </p:sp>
      <p:pic>
        <p:nvPicPr>
          <p:cNvPr id="19" name="Picture 18">
            <a:extLst>
              <a:ext uri="{FF2B5EF4-FFF2-40B4-BE49-F238E27FC236}">
                <a16:creationId xmlns:a16="http://schemas.microsoft.com/office/drawing/2014/main" id="{E8E3957B-A1F6-1A09-E865-5BAF6C9348E7}"/>
              </a:ext>
            </a:extLst>
          </p:cNvPr>
          <p:cNvPicPr>
            <a:picLocks noChangeAspect="1"/>
          </p:cNvPicPr>
          <p:nvPr/>
        </p:nvPicPr>
        <p:blipFill rotWithShape="1">
          <a:blip r:embed="rId3"/>
          <a:srcRect l="17073" r="19642"/>
          <a:stretch/>
        </p:blipFill>
        <p:spPr>
          <a:xfrm>
            <a:off x="6001345" y="1936161"/>
            <a:ext cx="4581144" cy="2374900"/>
          </a:xfrm>
          <a:prstGeom prst="rect">
            <a:avLst/>
          </a:prstGeom>
        </p:spPr>
      </p:pic>
    </p:spTree>
    <p:extLst>
      <p:ext uri="{BB962C8B-B14F-4D97-AF65-F5344CB8AC3E}">
        <p14:creationId xmlns:p14="http://schemas.microsoft.com/office/powerpoint/2010/main" val="144726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249994A5-2FC7-BA06-D1F9-EA5D1E100813}"/>
              </a:ext>
            </a:extLst>
          </p:cNvPr>
          <p:cNvSpPr txBox="1">
            <a:spLocks/>
          </p:cNvSpPr>
          <p:nvPr/>
        </p:nvSpPr>
        <p:spPr>
          <a:xfrm>
            <a:off x="481029" y="1700302"/>
            <a:ext cx="6852459" cy="2846618"/>
          </a:xfrm>
          <a:prstGeom prst="rect">
            <a:avLst/>
          </a:prstGeom>
        </p:spPr>
        <p:txBody>
          <a:bodyPr vert="horz" lIns="91440" tIns="45720" rIns="91440" bIns="45720" rtlCol="0">
            <a:noAutofit/>
          </a:bodyPr>
          <a:lstStyle>
            <a:defPPr>
              <a:defRPr lang="en-US"/>
            </a:defPPr>
            <a:lvl1pPr indent="0">
              <a:lnSpc>
                <a:spcPct val="220000"/>
              </a:lnSpc>
              <a:spcBef>
                <a:spcPts val="1000"/>
              </a:spcBef>
              <a:buFont typeface="Arial" panose="020B0604020202020204" pitchFamily="34" charset="0"/>
              <a:buNone/>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You may wonder why can’t we just make decisions based on previous experiences. Previous experiences is still data driven decisions since we are deciding from outcomes of past events.</a:t>
            </a:r>
          </a:p>
        </p:txBody>
      </p:sp>
      <p:sp>
        <p:nvSpPr>
          <p:cNvPr id="6" name="Title 1">
            <a:extLst>
              <a:ext uri="{FF2B5EF4-FFF2-40B4-BE49-F238E27FC236}">
                <a16:creationId xmlns:a16="http://schemas.microsoft.com/office/drawing/2014/main" id="{90059E89-4EC5-7192-DBC2-D3208127F4C3}"/>
              </a:ext>
            </a:extLst>
          </p:cNvPr>
          <p:cNvSpPr txBox="1">
            <a:spLocks/>
          </p:cNvSpPr>
          <p:nvPr/>
        </p:nvSpPr>
        <p:spPr>
          <a:xfrm>
            <a:off x="481029" y="928324"/>
            <a:ext cx="10637694" cy="643259"/>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Data driven decisions?</a:t>
            </a:r>
          </a:p>
        </p:txBody>
      </p:sp>
    </p:spTree>
    <p:extLst>
      <p:ext uri="{BB962C8B-B14F-4D97-AF65-F5344CB8AC3E}">
        <p14:creationId xmlns:p14="http://schemas.microsoft.com/office/powerpoint/2010/main" val="265614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28F6CAA-7EC4-F87A-48AE-FEDC6122C00C}"/>
              </a:ext>
            </a:extLst>
          </p:cNvPr>
          <p:cNvPicPr>
            <a:picLocks noChangeAspect="1"/>
          </p:cNvPicPr>
          <p:nvPr/>
        </p:nvPicPr>
        <p:blipFill rotWithShape="1">
          <a:blip r:embed="rId2"/>
          <a:srcRect t="9091" r="25882" b="-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C0B973E4-6D74-6EAF-0AB6-0545DAE6E2C4}"/>
              </a:ext>
            </a:extLst>
          </p:cNvPr>
          <p:cNvSpPr txBox="1">
            <a:spLocks/>
          </p:cNvSpPr>
          <p:nvPr/>
        </p:nvSpPr>
        <p:spPr>
          <a:xfrm>
            <a:off x="481029" y="1700302"/>
            <a:ext cx="4023359" cy="2846618"/>
          </a:xfrm>
          <a:prstGeom prst="rect">
            <a:avLst/>
          </a:prstGeom>
        </p:spPr>
        <p:txBody>
          <a:bodyPr vert="horz" lIns="91440" tIns="45720" rIns="91440" bIns="45720" rtlCol="0">
            <a:noAutofit/>
          </a:bodyPr>
          <a:lstStyle>
            <a:defPPr>
              <a:defRPr lang="en-US"/>
            </a:defPPr>
            <a:lvl1pPr indent="0">
              <a:lnSpc>
                <a:spcPct val="220000"/>
              </a:lnSpc>
              <a:spcBef>
                <a:spcPts val="1000"/>
              </a:spcBef>
              <a:buFont typeface="Arial" panose="020B0604020202020204" pitchFamily="34" charset="0"/>
              <a:buNone/>
              <a:defRPr sz="2000"/>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Yes, we want to know why we are making these decisions and have solid evidence to support them.</a:t>
            </a:r>
          </a:p>
        </p:txBody>
      </p:sp>
      <p:sp>
        <p:nvSpPr>
          <p:cNvPr id="6" name="Title 1">
            <a:extLst>
              <a:ext uri="{FF2B5EF4-FFF2-40B4-BE49-F238E27FC236}">
                <a16:creationId xmlns:a16="http://schemas.microsoft.com/office/drawing/2014/main" id="{0469AECA-CD6A-238B-3CB6-3BB8D06CECE2}"/>
              </a:ext>
            </a:extLst>
          </p:cNvPr>
          <p:cNvSpPr txBox="1">
            <a:spLocks/>
          </p:cNvSpPr>
          <p:nvPr/>
        </p:nvSpPr>
        <p:spPr>
          <a:xfrm>
            <a:off x="481029" y="928324"/>
            <a:ext cx="10637694" cy="643259"/>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Should we have a team of Data Scientist? </a:t>
            </a:r>
          </a:p>
        </p:txBody>
      </p:sp>
    </p:spTree>
    <p:extLst>
      <p:ext uri="{BB962C8B-B14F-4D97-AF65-F5344CB8AC3E}">
        <p14:creationId xmlns:p14="http://schemas.microsoft.com/office/powerpoint/2010/main" val="1975877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101</TotalTime>
  <Words>284</Words>
  <Application>Microsoft Macintosh PowerPoint</Application>
  <PresentationFormat>Widescreen</PresentationFormat>
  <Paragraphs>19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Arial</vt:lpstr>
      <vt:lpstr>Calibri</vt:lpstr>
      <vt:lpstr>Calibri Light</vt:lpstr>
      <vt:lpstr>Office Theme</vt:lpstr>
      <vt:lpstr>Data Science Simplified</vt:lpstr>
      <vt:lpstr>What is Data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Simplified</dc:title>
  <dc:creator>Joaquin Cordero</dc:creator>
  <cp:lastModifiedBy>Joaquin Cordero</cp:lastModifiedBy>
  <cp:revision>2</cp:revision>
  <dcterms:created xsi:type="dcterms:W3CDTF">2023-12-04T05:51:10Z</dcterms:created>
  <dcterms:modified xsi:type="dcterms:W3CDTF">2023-12-04T07:32:23Z</dcterms:modified>
</cp:coreProperties>
</file>