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2" r:id="rId4"/>
    <p:sldId id="263" r:id="rId5"/>
    <p:sldId id="261" r:id="rId6"/>
    <p:sldId id="264"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8D35-F15B-BF39-68EF-10FE8DDD1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FCBAC-8D65-2627-D9AB-891009D09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C288A-D653-9AF7-A8A3-DB487E106263}"/>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5" name="Footer Placeholder 4">
            <a:extLst>
              <a:ext uri="{FF2B5EF4-FFF2-40B4-BE49-F238E27FC236}">
                <a16:creationId xmlns:a16="http://schemas.microsoft.com/office/drawing/2014/main" id="{956753E2-9D42-2194-4A59-BD607F484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3670-91E0-5108-264F-90C008C98920}"/>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60134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46B2-51F6-C512-FF65-BDB44EC97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1E62F-AB42-740F-A7A1-E03929D5EB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80C90-E1A7-DB11-FA48-C474D05B870D}"/>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5" name="Footer Placeholder 4">
            <a:extLst>
              <a:ext uri="{FF2B5EF4-FFF2-40B4-BE49-F238E27FC236}">
                <a16:creationId xmlns:a16="http://schemas.microsoft.com/office/drawing/2014/main" id="{5764E43A-CFDD-EA94-5E74-C79BB1FA6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E0F78-DEE1-D8DE-797C-97B7825667B7}"/>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30156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BF15F-5066-A72A-97B6-004923298B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A3EB8-71C9-1B9B-A514-5E65236B1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2CF8C-A1F9-4F48-60E9-499764A5CD0B}"/>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5" name="Footer Placeholder 4">
            <a:extLst>
              <a:ext uri="{FF2B5EF4-FFF2-40B4-BE49-F238E27FC236}">
                <a16:creationId xmlns:a16="http://schemas.microsoft.com/office/drawing/2014/main" id="{C8591786-9B45-EA46-E180-35C628FF6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4AAD5-67BA-F4DB-097D-2DE16FB59E10}"/>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148704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E39-956C-24AF-9512-21F02D700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C6E04-8251-7E8E-08D6-39741A84B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FB030-BD1E-217C-9BB5-B491B11C0E80}"/>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5" name="Footer Placeholder 4">
            <a:extLst>
              <a:ext uri="{FF2B5EF4-FFF2-40B4-BE49-F238E27FC236}">
                <a16:creationId xmlns:a16="http://schemas.microsoft.com/office/drawing/2014/main" id="{64AABE12-22F8-F423-DC2B-7FD69683E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1AA7-6D97-9B59-5048-C6D4F6B25010}"/>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28945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23A0-5801-9F8D-19FB-7C2E8CCE0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604DFC-A9C8-9718-578E-7287C582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80923-E206-EE95-1A63-AA4CE59F6541}"/>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5" name="Footer Placeholder 4">
            <a:extLst>
              <a:ext uri="{FF2B5EF4-FFF2-40B4-BE49-F238E27FC236}">
                <a16:creationId xmlns:a16="http://schemas.microsoft.com/office/drawing/2014/main" id="{E0CAFAE1-BAD6-A050-C180-A8C5FD786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2903D-345C-5CD6-2942-F7838F2480F9}"/>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254274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6647-6555-5897-275E-202A1C00E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F0253-28B2-AD16-6B02-B401FB95B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1E6487-DFBB-AB16-06C6-A418FB956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7822EF-66BB-E708-9284-9FC49DD8EECC}"/>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6" name="Footer Placeholder 5">
            <a:extLst>
              <a:ext uri="{FF2B5EF4-FFF2-40B4-BE49-F238E27FC236}">
                <a16:creationId xmlns:a16="http://schemas.microsoft.com/office/drawing/2014/main" id="{B79258F3-5255-E9D3-3936-C4CE9A411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25366-7962-DD2B-C296-EF3039D83EEB}"/>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58089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E018-79B1-3A34-D16B-FC6D914B0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37EE1-FC56-8D07-B9B0-543A271E7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D96817-824F-08C0-3941-3F84066FAC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16374-9D03-23A0-4900-A209E3182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B28651-48E2-DB3E-BF48-EF15F4D996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DDD3E5-9BBF-5542-FA45-CE7AD093731F}"/>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8" name="Footer Placeholder 7">
            <a:extLst>
              <a:ext uri="{FF2B5EF4-FFF2-40B4-BE49-F238E27FC236}">
                <a16:creationId xmlns:a16="http://schemas.microsoft.com/office/drawing/2014/main" id="{ADEA25E9-D698-53DF-3606-21F8615C3B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CA288-0D73-4C63-EAE4-0255FB055862}"/>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312284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CDC5-41B3-7911-15F2-B390A64F6F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6989E-6782-91BB-829F-77E1FD55B535}"/>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4" name="Footer Placeholder 3">
            <a:extLst>
              <a:ext uri="{FF2B5EF4-FFF2-40B4-BE49-F238E27FC236}">
                <a16:creationId xmlns:a16="http://schemas.microsoft.com/office/drawing/2014/main" id="{32FE5B23-9974-942C-FEB3-3175647BFA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44F03-CED8-6878-4CCB-608A65A7DD6D}"/>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261470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404D4-9A4D-9941-6BEB-C4ECD648BEB8}"/>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3" name="Footer Placeholder 2">
            <a:extLst>
              <a:ext uri="{FF2B5EF4-FFF2-40B4-BE49-F238E27FC236}">
                <a16:creationId xmlns:a16="http://schemas.microsoft.com/office/drawing/2014/main" id="{35A7E4CD-1708-2D01-2197-556BED56E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F1F842-3B5E-5B46-99D3-C074739B6C73}"/>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396851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285D-54EB-9F43-2612-D5BA27061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870FC1-E6E5-0F65-FCF8-30A6CAD1E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0F8B59-DF80-4AF4-5484-477FCF4A6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200D-287B-2F5A-4006-4729FD73450A}"/>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6" name="Footer Placeholder 5">
            <a:extLst>
              <a:ext uri="{FF2B5EF4-FFF2-40B4-BE49-F238E27FC236}">
                <a16:creationId xmlns:a16="http://schemas.microsoft.com/office/drawing/2014/main" id="{5DFDBE9E-FD9F-8092-8F28-C2CF987D0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ACDD0-5F6A-3F43-2A30-F9707F927425}"/>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421516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D17C-2708-AD6E-6B5F-12B621180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FADBA8-D99D-CD34-779F-223EBB88A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F980E5-5EC7-A8DB-ACAA-C7B2118BD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FED55-223D-758B-3417-ED90EDC49635}"/>
              </a:ext>
            </a:extLst>
          </p:cNvPr>
          <p:cNvSpPr>
            <a:spLocks noGrp="1"/>
          </p:cNvSpPr>
          <p:nvPr>
            <p:ph type="dt" sz="half" idx="10"/>
          </p:nvPr>
        </p:nvSpPr>
        <p:spPr/>
        <p:txBody>
          <a:bodyPr/>
          <a:lstStyle/>
          <a:p>
            <a:fld id="{5A81335D-5594-7844-A076-A1626D7C0B21}" type="datetimeFigureOut">
              <a:rPr lang="en-US" smtClean="0"/>
              <a:t>3/3/24</a:t>
            </a:fld>
            <a:endParaRPr lang="en-US"/>
          </a:p>
        </p:txBody>
      </p:sp>
      <p:sp>
        <p:nvSpPr>
          <p:cNvPr id="6" name="Footer Placeholder 5">
            <a:extLst>
              <a:ext uri="{FF2B5EF4-FFF2-40B4-BE49-F238E27FC236}">
                <a16:creationId xmlns:a16="http://schemas.microsoft.com/office/drawing/2014/main" id="{E84C52FE-5A34-1F05-6890-BAB3BDE41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5006A-44E6-EDE5-EAC4-00113DCB063D}"/>
              </a:ext>
            </a:extLst>
          </p:cNvPr>
          <p:cNvSpPr>
            <a:spLocks noGrp="1"/>
          </p:cNvSpPr>
          <p:nvPr>
            <p:ph type="sldNum" sz="quarter" idx="12"/>
          </p:nvPr>
        </p:nvSpPr>
        <p:spPr/>
        <p:txBody>
          <a:bodyPr/>
          <a:lstStyle/>
          <a:p>
            <a:fld id="{58504B4D-81B1-694B-838C-787893AF58CA}" type="slidenum">
              <a:rPr lang="en-US" smtClean="0"/>
              <a:t>‹#›</a:t>
            </a:fld>
            <a:endParaRPr lang="en-US"/>
          </a:p>
        </p:txBody>
      </p:sp>
    </p:spTree>
    <p:extLst>
      <p:ext uri="{BB962C8B-B14F-4D97-AF65-F5344CB8AC3E}">
        <p14:creationId xmlns:p14="http://schemas.microsoft.com/office/powerpoint/2010/main" val="381925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AEF90-5710-8D04-6E83-24ECD2DDD0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AA3FF-25C0-E454-D9CA-ECE631490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AF5C1-00DC-6274-53F7-D145C9903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1335D-5594-7844-A076-A1626D7C0B21}" type="datetimeFigureOut">
              <a:rPr lang="en-US" smtClean="0"/>
              <a:t>3/3/24</a:t>
            </a:fld>
            <a:endParaRPr lang="en-US"/>
          </a:p>
        </p:txBody>
      </p:sp>
      <p:sp>
        <p:nvSpPr>
          <p:cNvPr id="5" name="Footer Placeholder 4">
            <a:extLst>
              <a:ext uri="{FF2B5EF4-FFF2-40B4-BE49-F238E27FC236}">
                <a16:creationId xmlns:a16="http://schemas.microsoft.com/office/drawing/2014/main" id="{937CCE6E-A6E9-26E9-7333-7A73CB1F5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4754B3-848D-21C9-2112-BF1CDCF5F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504B4D-81B1-694B-838C-787893AF58CA}" type="slidenum">
              <a:rPr lang="en-US" smtClean="0"/>
              <a:t>‹#›</a:t>
            </a:fld>
            <a:endParaRPr lang="en-US"/>
          </a:p>
        </p:txBody>
      </p:sp>
    </p:spTree>
    <p:extLst>
      <p:ext uri="{BB962C8B-B14F-4D97-AF65-F5344CB8AC3E}">
        <p14:creationId xmlns:p14="http://schemas.microsoft.com/office/powerpoint/2010/main" val="2501516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B9E202-ECCC-7288-3CD2-509B8F0A503D}"/>
              </a:ext>
            </a:extLst>
          </p:cNvPr>
          <p:cNvPicPr>
            <a:picLocks noChangeAspect="1"/>
          </p:cNvPicPr>
          <p:nvPr/>
        </p:nvPicPr>
        <p:blipFill rotWithShape="1">
          <a:blip r:embed="rId2">
            <a:alphaModFix amt="50000"/>
          </a:blip>
          <a:srcRect b="25000"/>
          <a:stretch/>
        </p:blipFill>
        <p:spPr>
          <a:xfrm>
            <a:off x="20" y="1"/>
            <a:ext cx="12191980" cy="6857999"/>
          </a:xfrm>
          <a:prstGeom prst="rect">
            <a:avLst/>
          </a:prstGeom>
        </p:spPr>
      </p:pic>
      <p:sp>
        <p:nvSpPr>
          <p:cNvPr id="2" name="Title 1">
            <a:extLst>
              <a:ext uri="{FF2B5EF4-FFF2-40B4-BE49-F238E27FC236}">
                <a16:creationId xmlns:a16="http://schemas.microsoft.com/office/drawing/2014/main" id="{DF8669CE-5CA6-4E8B-0C87-B51992D64A61}"/>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Avenir Book" panose="02000503020000020003" pitchFamily="2" charset="0"/>
              </a:rPr>
              <a:t>Data Visualization</a:t>
            </a:r>
          </a:p>
        </p:txBody>
      </p:sp>
      <p:sp>
        <p:nvSpPr>
          <p:cNvPr id="3" name="Subtitle 2">
            <a:extLst>
              <a:ext uri="{FF2B5EF4-FFF2-40B4-BE49-F238E27FC236}">
                <a16:creationId xmlns:a16="http://schemas.microsoft.com/office/drawing/2014/main" id="{0861459A-4B94-C188-C516-7F2E7BAB180D}"/>
              </a:ext>
            </a:extLst>
          </p:cNvPr>
          <p:cNvSpPr>
            <a:spLocks noGrp="1"/>
          </p:cNvSpPr>
          <p:nvPr>
            <p:ph type="subTitle" idx="1"/>
          </p:nvPr>
        </p:nvSpPr>
        <p:spPr>
          <a:xfrm>
            <a:off x="1524000" y="4159404"/>
            <a:ext cx="9144000" cy="1098395"/>
          </a:xfrm>
        </p:spPr>
        <p:txBody>
          <a:bodyPr>
            <a:normAutofit/>
          </a:bodyPr>
          <a:lstStyle/>
          <a:p>
            <a:r>
              <a:rPr lang="en-US" sz="1900" dirty="0">
                <a:solidFill>
                  <a:srgbClr val="FFFFFF"/>
                </a:solidFill>
                <a:latin typeface="Avenir Book" panose="02000503020000020003" pitchFamily="2" charset="0"/>
              </a:rPr>
              <a:t>Joaquin Cordero</a:t>
            </a:r>
          </a:p>
          <a:p>
            <a:r>
              <a:rPr lang="en-US" sz="1400" dirty="0">
                <a:solidFill>
                  <a:srgbClr val="FFFFFF"/>
                </a:solidFill>
                <a:latin typeface="Avenir Book" panose="02000503020000020003" pitchFamily="2" charset="0"/>
              </a:rPr>
              <a:t>DSC500: Introduction to Data Science</a:t>
            </a:r>
          </a:p>
          <a:p>
            <a:r>
              <a:rPr lang="en-US" sz="1400" dirty="0">
                <a:solidFill>
                  <a:srgbClr val="FFFFFF"/>
                </a:solidFill>
                <a:latin typeface="Avenir Book" panose="02000503020000020003" pitchFamily="2" charset="0"/>
              </a:rPr>
              <a:t>Professor Metzger</a:t>
            </a:r>
          </a:p>
          <a:p>
            <a:endParaRPr lang="en-US" dirty="0">
              <a:solidFill>
                <a:srgbClr val="FFFFFF"/>
              </a:solidFill>
            </a:endParaRPr>
          </a:p>
        </p:txBody>
      </p:sp>
    </p:spTree>
    <p:extLst>
      <p:ext uri="{BB962C8B-B14F-4D97-AF65-F5344CB8AC3E}">
        <p14:creationId xmlns:p14="http://schemas.microsoft.com/office/powerpoint/2010/main" val="11879058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B9E202-ECCC-7288-3CD2-509B8F0A503D}"/>
              </a:ext>
            </a:extLst>
          </p:cNvPr>
          <p:cNvPicPr>
            <a:picLocks noGrp="1" noRot="1" noChangeAspect="1" noMove="1" noResize="1" noEditPoints="1" noAdjustHandles="1" noChangeArrowheads="1" noChangeShapeType="1" noCrop="1"/>
          </p:cNvPicPr>
          <p:nvPr/>
        </p:nvPicPr>
        <p:blipFill rotWithShape="1">
          <a:blip r:embed="rId2"/>
          <a:srcRect b="5436"/>
          <a:stretch/>
        </p:blipFill>
        <p:spPr>
          <a:xfrm>
            <a:off x="2522358"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8F0814D-7024-29E2-D54E-7FE56BDCB88E}"/>
              </a:ext>
            </a:extLst>
          </p:cNvPr>
          <p:cNvSpPr>
            <a:spLocks noGrp="1"/>
          </p:cNvSpPr>
          <p:nvPr>
            <p:ph type="title"/>
          </p:nvPr>
        </p:nvSpPr>
        <p:spPr>
          <a:xfrm>
            <a:off x="838200" y="365125"/>
            <a:ext cx="10448925" cy="1899912"/>
          </a:xfrm>
        </p:spPr>
        <p:txBody>
          <a:bodyPr>
            <a:normAutofit/>
          </a:bodyPr>
          <a:lstStyle/>
          <a:p>
            <a:r>
              <a:rPr lang="en-US" sz="4000" dirty="0">
                <a:latin typeface="Avenir Book" panose="02000503020000020003" pitchFamily="2" charset="0"/>
              </a:rPr>
              <a:t>What is Data Visualization?</a:t>
            </a:r>
          </a:p>
        </p:txBody>
      </p:sp>
      <p:sp>
        <p:nvSpPr>
          <p:cNvPr id="5" name="Content Placeholder 4">
            <a:extLst>
              <a:ext uri="{FF2B5EF4-FFF2-40B4-BE49-F238E27FC236}">
                <a16:creationId xmlns:a16="http://schemas.microsoft.com/office/drawing/2014/main" id="{BB546315-76E9-B98D-5906-097D1A48E5F1}"/>
              </a:ext>
            </a:extLst>
          </p:cNvPr>
          <p:cNvSpPr>
            <a:spLocks noGrp="1"/>
          </p:cNvSpPr>
          <p:nvPr>
            <p:ph idx="1"/>
          </p:nvPr>
        </p:nvSpPr>
        <p:spPr>
          <a:xfrm>
            <a:off x="838200" y="2434201"/>
            <a:ext cx="4720389" cy="3742762"/>
          </a:xfrm>
        </p:spPr>
        <p:txBody>
          <a:bodyPr>
            <a:normAutofit/>
          </a:bodyPr>
          <a:lstStyle/>
          <a:p>
            <a:pPr marL="0" indent="0">
              <a:lnSpc>
                <a:spcPct val="150000"/>
              </a:lnSpc>
              <a:buNone/>
            </a:pPr>
            <a:r>
              <a:rPr lang="en-US" sz="2000" dirty="0">
                <a:latin typeface="Avenir Book" panose="02000503020000020003" pitchFamily="2" charset="0"/>
              </a:rPr>
              <a:t>Data Visualizations are pictures that gives a summary to the vast data that is collected. Not only is it a summary but it tells a story about the data, to give a better understanding of what was discovered. As the saying goes “a picture is worth a thousand words”, and the same goes for data visualizations.</a:t>
            </a:r>
          </a:p>
        </p:txBody>
      </p:sp>
      <p:pic>
        <p:nvPicPr>
          <p:cNvPr id="1026" name="Picture 2" descr="The Role of Data Visualization in Data Analytics - ITChronicles">
            <a:extLst>
              <a:ext uri="{FF2B5EF4-FFF2-40B4-BE49-F238E27FC236}">
                <a16:creationId xmlns:a16="http://schemas.microsoft.com/office/drawing/2014/main" id="{9566F415-D437-F91E-998D-9410B4C9DB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57" r="8836"/>
          <a:stretch/>
        </p:blipFill>
        <p:spPr bwMode="auto">
          <a:xfrm flipH="1">
            <a:off x="6091813" y="2630152"/>
            <a:ext cx="5446471" cy="33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28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B9E202-ECCC-7288-3CD2-509B8F0A503D}"/>
              </a:ext>
            </a:extLst>
          </p:cNvPr>
          <p:cNvPicPr>
            <a:picLocks noGrp="1" noRot="1" noChangeAspect="1" noMove="1" noResize="1" noEditPoints="1" noAdjustHandles="1" noChangeArrowheads="1" noChangeShapeType="1" noCrop="1"/>
          </p:cNvPicPr>
          <p:nvPr/>
        </p:nvPicPr>
        <p:blipFill rotWithShape="1">
          <a:blip r:embed="rId2"/>
          <a:srcRect b="5436"/>
          <a:stretch/>
        </p:blipFill>
        <p:spPr>
          <a:xfrm>
            <a:off x="2522358"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4A79C49-4D60-5641-044A-08726C60B744}"/>
              </a:ext>
            </a:extLst>
          </p:cNvPr>
          <p:cNvSpPr>
            <a:spLocks noGrp="1"/>
          </p:cNvSpPr>
          <p:nvPr>
            <p:ph type="title"/>
          </p:nvPr>
        </p:nvSpPr>
        <p:spPr>
          <a:xfrm>
            <a:off x="838200" y="365125"/>
            <a:ext cx="10506075" cy="1899912"/>
          </a:xfrm>
        </p:spPr>
        <p:txBody>
          <a:bodyPr>
            <a:normAutofit/>
          </a:bodyPr>
          <a:lstStyle/>
          <a:p>
            <a:r>
              <a:rPr lang="en-US" sz="4000" dirty="0">
                <a:latin typeface="Avenir Book" panose="02000503020000020003" pitchFamily="2" charset="0"/>
              </a:rPr>
              <a:t>Who uses data visualizations?</a:t>
            </a:r>
          </a:p>
        </p:txBody>
      </p:sp>
      <p:sp>
        <p:nvSpPr>
          <p:cNvPr id="5" name="Content Placeholder 4">
            <a:extLst>
              <a:ext uri="{FF2B5EF4-FFF2-40B4-BE49-F238E27FC236}">
                <a16:creationId xmlns:a16="http://schemas.microsoft.com/office/drawing/2014/main" id="{45B0E4F9-8254-B9EF-6657-814F6F5593E4}"/>
              </a:ext>
            </a:extLst>
          </p:cNvPr>
          <p:cNvSpPr>
            <a:spLocks noGrp="1"/>
          </p:cNvSpPr>
          <p:nvPr>
            <p:ph idx="1"/>
          </p:nvPr>
        </p:nvSpPr>
        <p:spPr>
          <a:xfrm>
            <a:off x="838200" y="2434201"/>
            <a:ext cx="5257800" cy="3742762"/>
          </a:xfrm>
        </p:spPr>
        <p:txBody>
          <a:bodyPr>
            <a:normAutofit/>
          </a:bodyPr>
          <a:lstStyle/>
          <a:p>
            <a:pPr marL="0" indent="0">
              <a:lnSpc>
                <a:spcPct val="150000"/>
              </a:lnSpc>
              <a:buNone/>
            </a:pPr>
            <a:r>
              <a:rPr lang="en-US" sz="2000" dirty="0">
                <a:latin typeface="Avenir Book" panose="02000503020000020003" pitchFamily="2" charset="0"/>
              </a:rPr>
              <a:t>Data Analyst and Data Scientist will use visualizations.</a:t>
            </a:r>
          </a:p>
          <a:p>
            <a:pPr marL="0" indent="0">
              <a:lnSpc>
                <a:spcPct val="150000"/>
              </a:lnSpc>
              <a:buNone/>
            </a:pPr>
            <a:r>
              <a:rPr lang="en-US" sz="2000" dirty="0">
                <a:latin typeface="Avenir Book" panose="02000503020000020003" pitchFamily="2" charset="0"/>
              </a:rPr>
              <a:t>They use powerful tools like </a:t>
            </a:r>
            <a:r>
              <a:rPr lang="en-US" sz="2000" dirty="0" err="1">
                <a:latin typeface="Avenir Book" panose="02000503020000020003" pitchFamily="2" charset="0"/>
              </a:rPr>
              <a:t>PowerBI</a:t>
            </a:r>
            <a:r>
              <a:rPr lang="en-US" sz="2000" dirty="0">
                <a:latin typeface="Avenir Book" panose="02000503020000020003" pitchFamily="2" charset="0"/>
              </a:rPr>
              <a:t> and Tableau to create their visualizations. </a:t>
            </a:r>
          </a:p>
          <a:p>
            <a:pPr marL="0" indent="0">
              <a:lnSpc>
                <a:spcPct val="150000"/>
              </a:lnSpc>
              <a:buNone/>
            </a:pPr>
            <a:r>
              <a:rPr lang="en-US" sz="2000" dirty="0">
                <a:latin typeface="Avenir Book" panose="02000503020000020003" pitchFamily="2" charset="0"/>
              </a:rPr>
              <a:t>These tools allows them to really dive deeper into creating a picture that would be easy to understand.</a:t>
            </a:r>
          </a:p>
        </p:txBody>
      </p:sp>
      <p:pic>
        <p:nvPicPr>
          <p:cNvPr id="2050" name="Picture 2" descr="Data Visualization: Importance and Benefits | Bold BI">
            <a:extLst>
              <a:ext uri="{FF2B5EF4-FFF2-40B4-BE49-F238E27FC236}">
                <a16:creationId xmlns:a16="http://schemas.microsoft.com/office/drawing/2014/main" id="{F2901E81-F7E0-22A7-9C9C-E978F7AF71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76" r="10924"/>
          <a:stretch/>
        </p:blipFill>
        <p:spPr bwMode="auto">
          <a:xfrm>
            <a:off x="6317757" y="2613470"/>
            <a:ext cx="5257800" cy="330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3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B9E202-ECCC-7288-3CD2-509B8F0A503D}"/>
              </a:ext>
            </a:extLst>
          </p:cNvPr>
          <p:cNvPicPr>
            <a:picLocks noGrp="1" noRot="1" noChangeAspect="1" noMove="1" noResize="1" noEditPoints="1" noAdjustHandles="1" noChangeArrowheads="1" noChangeShapeType="1" noCrop="1"/>
          </p:cNvPicPr>
          <p:nvPr/>
        </p:nvPicPr>
        <p:blipFill rotWithShape="1">
          <a:blip r:embed="rId2"/>
          <a:srcRect b="5436"/>
          <a:stretch/>
        </p:blipFill>
        <p:spPr>
          <a:xfrm>
            <a:off x="2522358"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D769A38-A94D-13D6-6242-C912460FF796}"/>
              </a:ext>
            </a:extLst>
          </p:cNvPr>
          <p:cNvSpPr>
            <a:spLocks noGrp="1"/>
          </p:cNvSpPr>
          <p:nvPr>
            <p:ph type="title"/>
          </p:nvPr>
        </p:nvSpPr>
        <p:spPr>
          <a:xfrm>
            <a:off x="838200" y="365125"/>
            <a:ext cx="10506075" cy="1899912"/>
          </a:xfrm>
        </p:spPr>
        <p:txBody>
          <a:bodyPr>
            <a:normAutofit/>
          </a:bodyPr>
          <a:lstStyle/>
          <a:p>
            <a:r>
              <a:rPr lang="en-US" sz="4000" dirty="0">
                <a:latin typeface="Avenir Book" panose="02000503020000020003" pitchFamily="2" charset="0"/>
              </a:rPr>
              <a:t>Where is data visualization applicable?</a:t>
            </a:r>
          </a:p>
        </p:txBody>
      </p:sp>
      <p:sp>
        <p:nvSpPr>
          <p:cNvPr id="5" name="Content Placeholder 4">
            <a:extLst>
              <a:ext uri="{FF2B5EF4-FFF2-40B4-BE49-F238E27FC236}">
                <a16:creationId xmlns:a16="http://schemas.microsoft.com/office/drawing/2014/main" id="{F382DE58-F2AB-1155-C904-4831831FD827}"/>
              </a:ext>
            </a:extLst>
          </p:cNvPr>
          <p:cNvSpPr>
            <a:spLocks noGrp="1"/>
          </p:cNvSpPr>
          <p:nvPr>
            <p:ph idx="1"/>
          </p:nvPr>
        </p:nvSpPr>
        <p:spPr>
          <a:xfrm>
            <a:off x="838200" y="2434201"/>
            <a:ext cx="5257800" cy="3742762"/>
          </a:xfrm>
        </p:spPr>
        <p:txBody>
          <a:bodyPr>
            <a:normAutofit lnSpcReduction="10000"/>
          </a:bodyPr>
          <a:lstStyle/>
          <a:p>
            <a:pPr marL="0" indent="0">
              <a:lnSpc>
                <a:spcPct val="150000"/>
              </a:lnSpc>
              <a:buNone/>
            </a:pPr>
            <a:r>
              <a:rPr lang="en-US" sz="2000" dirty="0">
                <a:latin typeface="Avenir Book" panose="02000503020000020003" pitchFamily="2" charset="0"/>
              </a:rPr>
              <a:t>Data visualization is applicable in a lot of careers. With the vast data people create everyday, visualizations help us navigate through the messy world of data.</a:t>
            </a:r>
          </a:p>
          <a:p>
            <a:pPr marL="0" indent="0">
              <a:lnSpc>
                <a:spcPct val="150000"/>
              </a:lnSpc>
              <a:buNone/>
            </a:pPr>
            <a:r>
              <a:rPr lang="en-US" sz="2000" dirty="0">
                <a:latin typeface="Avenir Book" panose="02000503020000020003" pitchFamily="2" charset="0"/>
              </a:rPr>
              <a:t>For example, a financial analyst will provide visualizations to their audience to show financial trends that is important to their company.</a:t>
            </a:r>
          </a:p>
        </p:txBody>
      </p:sp>
      <p:pic>
        <p:nvPicPr>
          <p:cNvPr id="4098" name="Picture 2" descr="Financial Data Visualization | Toptal®">
            <a:extLst>
              <a:ext uri="{FF2B5EF4-FFF2-40B4-BE49-F238E27FC236}">
                <a16:creationId xmlns:a16="http://schemas.microsoft.com/office/drawing/2014/main" id="{0457F78C-FD82-9290-59B5-B3745C337A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7" r="10451"/>
          <a:stretch/>
        </p:blipFill>
        <p:spPr bwMode="auto">
          <a:xfrm>
            <a:off x="6340642" y="2434201"/>
            <a:ext cx="5257800" cy="339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B9E202-ECCC-7288-3CD2-509B8F0A503D}"/>
              </a:ext>
            </a:extLst>
          </p:cNvPr>
          <p:cNvPicPr>
            <a:picLocks noGrp="1" noRot="1" noChangeAspect="1" noMove="1" noResize="1" noEditPoints="1" noAdjustHandles="1" noChangeArrowheads="1" noChangeShapeType="1" noCrop="1"/>
          </p:cNvPicPr>
          <p:nvPr/>
        </p:nvPicPr>
        <p:blipFill rotWithShape="1">
          <a:blip r:embed="rId2"/>
          <a:srcRect b="5436"/>
          <a:stretch/>
        </p:blipFill>
        <p:spPr>
          <a:xfrm>
            <a:off x="2522358"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DF5761E-2DE1-A59E-06F4-455EAE64A4DF}"/>
              </a:ext>
            </a:extLst>
          </p:cNvPr>
          <p:cNvSpPr>
            <a:spLocks noGrp="1"/>
          </p:cNvSpPr>
          <p:nvPr>
            <p:ph type="title"/>
          </p:nvPr>
        </p:nvSpPr>
        <p:spPr>
          <a:xfrm>
            <a:off x="838200" y="365125"/>
            <a:ext cx="10506075" cy="1899912"/>
          </a:xfrm>
        </p:spPr>
        <p:txBody>
          <a:bodyPr>
            <a:normAutofit/>
          </a:bodyPr>
          <a:lstStyle/>
          <a:p>
            <a:r>
              <a:rPr lang="en-US" sz="4000" dirty="0">
                <a:latin typeface="Avenir Book" panose="02000503020000020003" pitchFamily="2" charset="0"/>
              </a:rPr>
              <a:t>When do we use visualizations?</a:t>
            </a:r>
          </a:p>
        </p:txBody>
      </p:sp>
      <p:sp>
        <p:nvSpPr>
          <p:cNvPr id="5" name="Content Placeholder 4">
            <a:extLst>
              <a:ext uri="{FF2B5EF4-FFF2-40B4-BE49-F238E27FC236}">
                <a16:creationId xmlns:a16="http://schemas.microsoft.com/office/drawing/2014/main" id="{64F6C809-D497-BECD-FDB3-549F2A2FB15D}"/>
              </a:ext>
            </a:extLst>
          </p:cNvPr>
          <p:cNvSpPr>
            <a:spLocks noGrp="1"/>
          </p:cNvSpPr>
          <p:nvPr>
            <p:ph idx="1"/>
          </p:nvPr>
        </p:nvSpPr>
        <p:spPr>
          <a:xfrm>
            <a:off x="838200" y="2434201"/>
            <a:ext cx="5257800" cy="3742762"/>
          </a:xfrm>
        </p:spPr>
        <p:txBody>
          <a:bodyPr>
            <a:normAutofit/>
          </a:bodyPr>
          <a:lstStyle/>
          <a:p>
            <a:pPr marL="0" indent="0">
              <a:lnSpc>
                <a:spcPct val="150000"/>
              </a:lnSpc>
              <a:buNone/>
            </a:pPr>
            <a:r>
              <a:rPr lang="en-US" sz="2000" dirty="0">
                <a:latin typeface="Avenir Book" panose="02000503020000020003" pitchFamily="2" charset="0"/>
              </a:rPr>
              <a:t>Data Visualization is used after Data Wrangling and Data Cleaning. Since this is the method to tell the data’s story, we must first clean up the data and analyze it. Only after knowing how we want the audience to interpret the data can we visualize it. </a:t>
            </a:r>
          </a:p>
        </p:txBody>
      </p:sp>
      <p:pic>
        <p:nvPicPr>
          <p:cNvPr id="3074" name="Picture 2" descr="5 Data Visualization Techniques that Will Make You a Visualization Ace –  Data Masters Club">
            <a:extLst>
              <a:ext uri="{FF2B5EF4-FFF2-40B4-BE49-F238E27FC236}">
                <a16:creationId xmlns:a16="http://schemas.microsoft.com/office/drawing/2014/main" id="{7DCA621D-886A-8177-127F-F675D37B1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440" y="2688918"/>
            <a:ext cx="5404159" cy="283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9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blue and white background with dots and lines&#10;&#10;Description automatically generated">
            <a:extLst>
              <a:ext uri="{FF2B5EF4-FFF2-40B4-BE49-F238E27FC236}">
                <a16:creationId xmlns:a16="http://schemas.microsoft.com/office/drawing/2014/main" id="{4AB9E202-ECCC-7288-3CD2-509B8F0A503D}"/>
              </a:ext>
            </a:extLst>
          </p:cNvPr>
          <p:cNvPicPr>
            <a:picLocks noGrp="1" noRot="1" noChangeAspect="1" noMove="1" noResize="1" noEditPoints="1" noAdjustHandles="1" noChangeArrowheads="1" noChangeShapeType="1" noCrop="1"/>
          </p:cNvPicPr>
          <p:nvPr/>
        </p:nvPicPr>
        <p:blipFill rotWithShape="1">
          <a:blip r:embed="rId2"/>
          <a:srcRect b="5436"/>
          <a:stretch/>
        </p:blipFill>
        <p:spPr>
          <a:xfrm>
            <a:off x="2522358"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D079415-362E-7F93-7CF2-8BA76B876120}"/>
              </a:ext>
            </a:extLst>
          </p:cNvPr>
          <p:cNvSpPr>
            <a:spLocks noGrp="1"/>
          </p:cNvSpPr>
          <p:nvPr>
            <p:ph type="title"/>
          </p:nvPr>
        </p:nvSpPr>
        <p:spPr>
          <a:xfrm>
            <a:off x="838200" y="365125"/>
            <a:ext cx="10506075" cy="1899912"/>
          </a:xfrm>
        </p:spPr>
        <p:txBody>
          <a:bodyPr>
            <a:normAutofit/>
          </a:bodyPr>
          <a:lstStyle/>
          <a:p>
            <a:r>
              <a:rPr lang="en-US" sz="4000" dirty="0">
                <a:latin typeface="Avenir Book" panose="02000503020000020003" pitchFamily="2" charset="0"/>
              </a:rPr>
              <a:t>How do we pick the right visualizations?</a:t>
            </a:r>
          </a:p>
        </p:txBody>
      </p:sp>
      <p:sp>
        <p:nvSpPr>
          <p:cNvPr id="5" name="Content Placeholder 4">
            <a:extLst>
              <a:ext uri="{FF2B5EF4-FFF2-40B4-BE49-F238E27FC236}">
                <a16:creationId xmlns:a16="http://schemas.microsoft.com/office/drawing/2014/main" id="{E403E204-CD8D-B80D-0270-BDFD82372485}"/>
              </a:ext>
            </a:extLst>
          </p:cNvPr>
          <p:cNvSpPr>
            <a:spLocks noGrp="1"/>
          </p:cNvSpPr>
          <p:nvPr>
            <p:ph idx="1"/>
          </p:nvPr>
        </p:nvSpPr>
        <p:spPr>
          <a:xfrm>
            <a:off x="838200" y="2434201"/>
            <a:ext cx="5257800" cy="3742762"/>
          </a:xfrm>
        </p:spPr>
        <p:txBody>
          <a:bodyPr>
            <a:normAutofit fontScale="92500" lnSpcReduction="10000"/>
          </a:bodyPr>
          <a:lstStyle/>
          <a:p>
            <a:pPr marL="0" indent="0">
              <a:lnSpc>
                <a:spcPct val="150000"/>
              </a:lnSpc>
              <a:buNone/>
            </a:pPr>
            <a:r>
              <a:rPr lang="en-US" sz="2000" dirty="0">
                <a:latin typeface="Avenir Book" panose="02000503020000020003" pitchFamily="2" charset="0"/>
              </a:rPr>
              <a:t>With the many visualization tools in our arsenal, picking the right one will be beneficial when it comes to telling our story. But not every visualization is created equally, the best method is to pick the one you believe will be the simplest way your audience will understand what your findings mean. You do not want them to misinterpret the meaning so picking the right one is important.</a:t>
            </a:r>
          </a:p>
        </p:txBody>
      </p:sp>
      <p:pic>
        <p:nvPicPr>
          <p:cNvPr id="5122" name="Picture 2" descr="Python for Data Analysis and Visualization: Simplifying Complex Tasks">
            <a:extLst>
              <a:ext uri="{FF2B5EF4-FFF2-40B4-BE49-F238E27FC236}">
                <a16:creationId xmlns:a16="http://schemas.microsoft.com/office/drawing/2014/main" id="{3CF965CA-C88A-8728-FD2E-CE58C7BDD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800" y="2265037"/>
            <a:ext cx="5257801" cy="409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B9E202-ECCC-7288-3CD2-509B8F0A503D}"/>
              </a:ext>
            </a:extLst>
          </p:cNvPr>
          <p:cNvPicPr>
            <a:picLocks noGrp="1" noRot="1" noChangeAspect="1" noMove="1" noResize="1" noEditPoints="1" noAdjustHandles="1" noChangeArrowheads="1" noChangeShapeType="1" noCrop="1"/>
          </p:cNvPicPr>
          <p:nvPr/>
        </p:nvPicPr>
        <p:blipFill rotWithShape="1">
          <a:blip r:embed="rId2"/>
          <a:srcRect b="5436"/>
          <a:stretch/>
        </p:blipFill>
        <p:spPr>
          <a:xfrm>
            <a:off x="2522358"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08BEE23-0275-21B8-0254-233D3BA390ED}"/>
              </a:ext>
            </a:extLst>
          </p:cNvPr>
          <p:cNvSpPr>
            <a:spLocks noGrp="1"/>
          </p:cNvSpPr>
          <p:nvPr>
            <p:ph type="title"/>
          </p:nvPr>
        </p:nvSpPr>
        <p:spPr>
          <a:xfrm>
            <a:off x="838200" y="365125"/>
            <a:ext cx="10520363" cy="1899912"/>
          </a:xfrm>
        </p:spPr>
        <p:txBody>
          <a:bodyPr>
            <a:normAutofit/>
          </a:bodyPr>
          <a:lstStyle/>
          <a:p>
            <a:r>
              <a:rPr lang="en-US" sz="4000" dirty="0">
                <a:latin typeface="Avenir Book" panose="02000503020000020003" pitchFamily="2" charset="0"/>
              </a:rPr>
              <a:t>Why use visualizations?</a:t>
            </a:r>
          </a:p>
        </p:txBody>
      </p:sp>
      <p:sp>
        <p:nvSpPr>
          <p:cNvPr id="5" name="Content Placeholder 4">
            <a:extLst>
              <a:ext uri="{FF2B5EF4-FFF2-40B4-BE49-F238E27FC236}">
                <a16:creationId xmlns:a16="http://schemas.microsoft.com/office/drawing/2014/main" id="{C26E999C-319E-A6B9-C512-4D46A74D53B6}"/>
              </a:ext>
            </a:extLst>
          </p:cNvPr>
          <p:cNvSpPr>
            <a:spLocks noGrp="1"/>
          </p:cNvSpPr>
          <p:nvPr>
            <p:ph idx="1"/>
          </p:nvPr>
        </p:nvSpPr>
        <p:spPr>
          <a:xfrm>
            <a:off x="838200" y="2434201"/>
            <a:ext cx="5257800" cy="3742762"/>
          </a:xfrm>
        </p:spPr>
        <p:txBody>
          <a:bodyPr>
            <a:normAutofit/>
          </a:bodyPr>
          <a:lstStyle/>
          <a:p>
            <a:pPr marL="0" indent="0">
              <a:lnSpc>
                <a:spcPct val="150000"/>
              </a:lnSpc>
              <a:buNone/>
            </a:pPr>
            <a:r>
              <a:rPr lang="en-US" sz="2000" dirty="0">
                <a:latin typeface="Avenir Book" panose="02000503020000020003" pitchFamily="2" charset="0"/>
              </a:rPr>
              <a:t>Using visualizations helps tell the story to your targeted audience. It also provides a summary of your findings and answers the questions that the audience are looking for. It is a powerful tool when trying to formulate what the data means and how it can benefit or hinder the overall goals.</a:t>
            </a:r>
          </a:p>
        </p:txBody>
      </p:sp>
      <p:pic>
        <p:nvPicPr>
          <p:cNvPr id="1026" name="Picture 2" descr="Which data visualizations should you choose ? Dashboards, maps...">
            <a:extLst>
              <a:ext uri="{FF2B5EF4-FFF2-40B4-BE49-F238E27FC236}">
                <a16:creationId xmlns:a16="http://schemas.microsoft.com/office/drawing/2014/main" id="{CA84F604-1A93-2C6F-F231-19A7BDAAA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593" y="2434201"/>
            <a:ext cx="4867653" cy="324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29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{0076FF5A-921B-764D-AEEC-AA373B751864}tf10001122</Template>
  <TotalTime>86</TotalTime>
  <Words>378</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Book</vt:lpstr>
      <vt:lpstr>Calibri</vt:lpstr>
      <vt:lpstr>Calibri Light</vt:lpstr>
      <vt:lpstr>Office Theme</vt:lpstr>
      <vt:lpstr>Data Visualization</vt:lpstr>
      <vt:lpstr>What is Data Visualization?</vt:lpstr>
      <vt:lpstr>Who uses data visualizations?</vt:lpstr>
      <vt:lpstr>Where is data visualization applicable?</vt:lpstr>
      <vt:lpstr>When do we use visualizations?</vt:lpstr>
      <vt:lpstr>How do we pick the right visualizations?</vt:lpstr>
      <vt:lpstr>Why use 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Joaquin Cordero</dc:creator>
  <cp:lastModifiedBy>Joaquin Cordero</cp:lastModifiedBy>
  <cp:revision>6</cp:revision>
  <dcterms:created xsi:type="dcterms:W3CDTF">2024-03-03T17:05:30Z</dcterms:created>
  <dcterms:modified xsi:type="dcterms:W3CDTF">2024-03-03T21:23:08Z</dcterms:modified>
</cp:coreProperties>
</file>