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6"/>
    <p:restoredTop sz="94643"/>
  </p:normalViewPr>
  <p:slideViewPr>
    <p:cSldViewPr snapToGrid="0">
      <p:cViewPr varScale="1">
        <p:scale>
          <a:sx n="105" d="100"/>
          <a:sy n="105" d="100"/>
        </p:scale>
        <p:origin x="10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3DC9-043A-1A1A-D3DC-F85DC38952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B10711-15F3-939D-398E-5D9B3B0B5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F84A4D-AC52-85A9-79E1-0F1867F761EB}"/>
              </a:ext>
            </a:extLst>
          </p:cNvPr>
          <p:cNvSpPr>
            <a:spLocks noGrp="1"/>
          </p:cNvSpPr>
          <p:nvPr>
            <p:ph type="dt" sz="half" idx="10"/>
          </p:nvPr>
        </p:nvSpPr>
        <p:spPr/>
        <p:txBody>
          <a:bodyPr/>
          <a:lstStyle/>
          <a:p>
            <a:fld id="{73C3BD54-29B9-3D42-B178-776ED395AA85}" type="datetimeFigureOut">
              <a:rPr lang="en-US" smtClean="0"/>
              <a:pPr/>
              <a:t>11/18/24</a:t>
            </a:fld>
            <a:endParaRPr lang="en-US" sz="1400"/>
          </a:p>
        </p:txBody>
      </p:sp>
      <p:sp>
        <p:nvSpPr>
          <p:cNvPr id="5" name="Footer Placeholder 4">
            <a:extLst>
              <a:ext uri="{FF2B5EF4-FFF2-40B4-BE49-F238E27FC236}">
                <a16:creationId xmlns:a16="http://schemas.microsoft.com/office/drawing/2014/main" id="{0EE368F9-7E29-C48E-09B2-DE34EE1A3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D6BD9-29F8-E0E8-4FE1-585945C9CF4B}"/>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274914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12E3-E35B-54AD-696C-9527E1442F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9B77E-54AB-6F09-C2C0-0D1A4F06FC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A752C-255C-C131-487E-6860B07112EC}"/>
              </a:ext>
            </a:extLst>
          </p:cNvPr>
          <p:cNvSpPr>
            <a:spLocks noGrp="1"/>
          </p:cNvSpPr>
          <p:nvPr>
            <p:ph type="dt" sz="half" idx="10"/>
          </p:nvPr>
        </p:nvSpPr>
        <p:spPr/>
        <p:txBody>
          <a:bodyPr/>
          <a:lstStyle/>
          <a:p>
            <a:fld id="{73C3BD54-29B9-3D42-B178-776ED395AA85}" type="datetimeFigureOut">
              <a:rPr lang="en-US" smtClean="0"/>
              <a:t>11/18/24</a:t>
            </a:fld>
            <a:endParaRPr lang="en-US"/>
          </a:p>
        </p:txBody>
      </p:sp>
      <p:sp>
        <p:nvSpPr>
          <p:cNvPr id="5" name="Footer Placeholder 4">
            <a:extLst>
              <a:ext uri="{FF2B5EF4-FFF2-40B4-BE49-F238E27FC236}">
                <a16:creationId xmlns:a16="http://schemas.microsoft.com/office/drawing/2014/main" id="{7355FCEB-983C-B901-DA0D-01BF7A3A2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4EC98-9D5E-35B7-C2CD-7C1BCDAC8344}"/>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82370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4D612B-0AA7-FE07-741C-5E6531A808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635632-4FDB-7E3E-38F0-B27C532ED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84AAA-FF47-1957-4C0D-767189C917E0}"/>
              </a:ext>
            </a:extLst>
          </p:cNvPr>
          <p:cNvSpPr>
            <a:spLocks noGrp="1"/>
          </p:cNvSpPr>
          <p:nvPr>
            <p:ph type="dt" sz="half" idx="10"/>
          </p:nvPr>
        </p:nvSpPr>
        <p:spPr/>
        <p:txBody>
          <a:bodyPr/>
          <a:lstStyle/>
          <a:p>
            <a:fld id="{73C3BD54-29B9-3D42-B178-776ED395AA85}" type="datetimeFigureOut">
              <a:rPr lang="en-US" smtClean="0"/>
              <a:t>11/18/24</a:t>
            </a:fld>
            <a:endParaRPr lang="en-US"/>
          </a:p>
        </p:txBody>
      </p:sp>
      <p:sp>
        <p:nvSpPr>
          <p:cNvPr id="5" name="Footer Placeholder 4">
            <a:extLst>
              <a:ext uri="{FF2B5EF4-FFF2-40B4-BE49-F238E27FC236}">
                <a16:creationId xmlns:a16="http://schemas.microsoft.com/office/drawing/2014/main" id="{D7512AF7-D3EA-1052-3403-30E59B57F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154C4-0A1E-430A-71D6-1F6916947CDE}"/>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20090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7E2E-ED2A-BACA-3636-0A042072F6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BFD90-5B6F-345D-059C-177A0F265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EE109-1DD8-0AFA-BD4A-F611B2296039}"/>
              </a:ext>
            </a:extLst>
          </p:cNvPr>
          <p:cNvSpPr>
            <a:spLocks noGrp="1"/>
          </p:cNvSpPr>
          <p:nvPr>
            <p:ph type="dt" sz="half" idx="10"/>
          </p:nvPr>
        </p:nvSpPr>
        <p:spPr/>
        <p:txBody>
          <a:bodyPr/>
          <a:lstStyle/>
          <a:p>
            <a:fld id="{73C3BD54-29B9-3D42-B178-776ED395AA85}" type="datetimeFigureOut">
              <a:rPr lang="en-US" smtClean="0"/>
              <a:t>11/18/24</a:t>
            </a:fld>
            <a:endParaRPr lang="en-US"/>
          </a:p>
        </p:txBody>
      </p:sp>
      <p:sp>
        <p:nvSpPr>
          <p:cNvPr id="5" name="Footer Placeholder 4">
            <a:extLst>
              <a:ext uri="{FF2B5EF4-FFF2-40B4-BE49-F238E27FC236}">
                <a16:creationId xmlns:a16="http://schemas.microsoft.com/office/drawing/2014/main" id="{CA7739FC-C572-0A1A-7D21-6AECB2B35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DEE06-7880-D1B5-AB97-C4E4DB0DC119}"/>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6308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BBFE-DDFA-1EC5-9F03-A4B2599BA0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BD0483-AE78-20FD-DBF8-F78FC22EC1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8E42B-7628-312F-906E-E7412F020A02}"/>
              </a:ext>
            </a:extLst>
          </p:cNvPr>
          <p:cNvSpPr>
            <a:spLocks noGrp="1"/>
          </p:cNvSpPr>
          <p:nvPr>
            <p:ph type="dt" sz="half" idx="10"/>
          </p:nvPr>
        </p:nvSpPr>
        <p:spPr/>
        <p:txBody>
          <a:bodyPr/>
          <a:lstStyle/>
          <a:p>
            <a:fld id="{73C3BD54-29B9-3D42-B178-776ED395AA85}" type="datetimeFigureOut">
              <a:rPr lang="en-US" smtClean="0"/>
              <a:t>11/18/24</a:t>
            </a:fld>
            <a:endParaRPr lang="en-US"/>
          </a:p>
        </p:txBody>
      </p:sp>
      <p:sp>
        <p:nvSpPr>
          <p:cNvPr id="5" name="Footer Placeholder 4">
            <a:extLst>
              <a:ext uri="{FF2B5EF4-FFF2-40B4-BE49-F238E27FC236}">
                <a16:creationId xmlns:a16="http://schemas.microsoft.com/office/drawing/2014/main" id="{066C1FA1-B508-F7A8-EBB6-EBC9EF61A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26A4D-86CE-1D89-A30E-1EB8DEE7BBD5}"/>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23956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9EE32-D50F-90C0-2A61-DE973FD48B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384C69-F0EF-B832-4B84-C724951352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F2B47F-BB8D-F087-118C-25AF57749B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D83DF2-65AB-CE96-030A-20940761716A}"/>
              </a:ext>
            </a:extLst>
          </p:cNvPr>
          <p:cNvSpPr>
            <a:spLocks noGrp="1"/>
          </p:cNvSpPr>
          <p:nvPr>
            <p:ph type="dt" sz="half" idx="10"/>
          </p:nvPr>
        </p:nvSpPr>
        <p:spPr/>
        <p:txBody>
          <a:bodyPr/>
          <a:lstStyle/>
          <a:p>
            <a:fld id="{73C3BD54-29B9-3D42-B178-776ED395AA85}" type="datetimeFigureOut">
              <a:rPr lang="en-US" smtClean="0"/>
              <a:t>11/18/24</a:t>
            </a:fld>
            <a:endParaRPr lang="en-US"/>
          </a:p>
        </p:txBody>
      </p:sp>
      <p:sp>
        <p:nvSpPr>
          <p:cNvPr id="6" name="Footer Placeholder 5">
            <a:extLst>
              <a:ext uri="{FF2B5EF4-FFF2-40B4-BE49-F238E27FC236}">
                <a16:creationId xmlns:a16="http://schemas.microsoft.com/office/drawing/2014/main" id="{2A29F430-61B1-26AE-3C83-EA36E1CE5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FFB78-B6F5-A766-E8EC-3BBBF5F7C88A}"/>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37690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08D9-FCFC-21CD-74A2-8570233FA1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77B71A-0745-9B56-E051-A0A1099912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68A58-1259-9794-BEFC-E057DF9F75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8BB144-8136-5806-B9DA-D179D0A3B9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99980-186A-DE76-24D3-93EA95E236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2B84AC-4C4C-D6E9-A673-87EEF16318FF}"/>
              </a:ext>
            </a:extLst>
          </p:cNvPr>
          <p:cNvSpPr>
            <a:spLocks noGrp="1"/>
          </p:cNvSpPr>
          <p:nvPr>
            <p:ph type="dt" sz="half" idx="10"/>
          </p:nvPr>
        </p:nvSpPr>
        <p:spPr/>
        <p:txBody>
          <a:bodyPr/>
          <a:lstStyle/>
          <a:p>
            <a:fld id="{73C3BD54-29B9-3D42-B178-776ED395AA85}" type="datetimeFigureOut">
              <a:rPr lang="en-US" smtClean="0"/>
              <a:t>11/18/24</a:t>
            </a:fld>
            <a:endParaRPr lang="en-US"/>
          </a:p>
        </p:txBody>
      </p:sp>
      <p:sp>
        <p:nvSpPr>
          <p:cNvPr id="8" name="Footer Placeholder 7">
            <a:extLst>
              <a:ext uri="{FF2B5EF4-FFF2-40B4-BE49-F238E27FC236}">
                <a16:creationId xmlns:a16="http://schemas.microsoft.com/office/drawing/2014/main" id="{99F670C8-4CEC-A381-CD3D-8A187C4165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73D1CD-38AD-FD02-E998-763E213A86D1}"/>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3583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3641-2A53-B814-F7B6-5DCD8C4BCD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F3C7E8-EE34-BD5B-D0BE-772CA1174AD5}"/>
              </a:ext>
            </a:extLst>
          </p:cNvPr>
          <p:cNvSpPr>
            <a:spLocks noGrp="1"/>
          </p:cNvSpPr>
          <p:nvPr>
            <p:ph type="dt" sz="half" idx="10"/>
          </p:nvPr>
        </p:nvSpPr>
        <p:spPr/>
        <p:txBody>
          <a:bodyPr/>
          <a:lstStyle/>
          <a:p>
            <a:fld id="{73C3BD54-29B9-3D42-B178-776ED395AA85}" type="datetimeFigureOut">
              <a:rPr lang="en-US" smtClean="0"/>
              <a:t>11/18/24</a:t>
            </a:fld>
            <a:endParaRPr lang="en-US"/>
          </a:p>
        </p:txBody>
      </p:sp>
      <p:sp>
        <p:nvSpPr>
          <p:cNvPr id="4" name="Footer Placeholder 3">
            <a:extLst>
              <a:ext uri="{FF2B5EF4-FFF2-40B4-BE49-F238E27FC236}">
                <a16:creationId xmlns:a16="http://schemas.microsoft.com/office/drawing/2014/main" id="{924095E0-E7D2-8E2E-4117-3032AC10D6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2856AD-B6ED-A646-56A0-28799035E575}"/>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62877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1187F-CE41-5E05-905D-8A103B09CFFB}"/>
              </a:ext>
            </a:extLst>
          </p:cNvPr>
          <p:cNvSpPr>
            <a:spLocks noGrp="1"/>
          </p:cNvSpPr>
          <p:nvPr>
            <p:ph type="dt" sz="half" idx="10"/>
          </p:nvPr>
        </p:nvSpPr>
        <p:spPr/>
        <p:txBody>
          <a:bodyPr/>
          <a:lstStyle/>
          <a:p>
            <a:fld id="{73C3BD54-29B9-3D42-B178-776ED395AA85}" type="datetimeFigureOut">
              <a:rPr lang="en-US" smtClean="0"/>
              <a:t>11/18/24</a:t>
            </a:fld>
            <a:endParaRPr lang="en-US"/>
          </a:p>
        </p:txBody>
      </p:sp>
      <p:sp>
        <p:nvSpPr>
          <p:cNvPr id="3" name="Footer Placeholder 2">
            <a:extLst>
              <a:ext uri="{FF2B5EF4-FFF2-40B4-BE49-F238E27FC236}">
                <a16:creationId xmlns:a16="http://schemas.microsoft.com/office/drawing/2014/main" id="{0CD7CFA7-F0E0-C7D5-1C8A-CE920E948A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13BC5A-2096-2DBA-1A19-C5AEB698D926}"/>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8290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3635-FB05-6B42-295D-28C99B36C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76A3B8-804B-25D6-6609-31ABBD630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DC677F-39CE-D13F-CDDB-854590BDD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5B6FF3-C79C-8C30-C9C5-6628D9A50F07}"/>
              </a:ext>
            </a:extLst>
          </p:cNvPr>
          <p:cNvSpPr>
            <a:spLocks noGrp="1"/>
          </p:cNvSpPr>
          <p:nvPr>
            <p:ph type="dt" sz="half" idx="10"/>
          </p:nvPr>
        </p:nvSpPr>
        <p:spPr/>
        <p:txBody>
          <a:bodyPr/>
          <a:lstStyle/>
          <a:p>
            <a:fld id="{73C3BD54-29B9-3D42-B178-776ED395AA85}" type="datetimeFigureOut">
              <a:rPr lang="en-US" smtClean="0"/>
              <a:t>11/18/24</a:t>
            </a:fld>
            <a:endParaRPr lang="en-US"/>
          </a:p>
        </p:txBody>
      </p:sp>
      <p:sp>
        <p:nvSpPr>
          <p:cNvPr id="6" name="Footer Placeholder 5">
            <a:extLst>
              <a:ext uri="{FF2B5EF4-FFF2-40B4-BE49-F238E27FC236}">
                <a16:creationId xmlns:a16="http://schemas.microsoft.com/office/drawing/2014/main" id="{BCD304AE-2D96-111D-6D91-DCA193FF8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776E7-BCB7-178C-0748-997D1192E356}"/>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53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9914-6D5C-C854-8811-3303728F8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5DDB71-A09C-0876-A859-15CA7C19B8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3F06A4-D5CC-34A4-5C61-D350E9891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DA703-EE37-CC48-4621-0050ED7F4C54}"/>
              </a:ext>
            </a:extLst>
          </p:cNvPr>
          <p:cNvSpPr>
            <a:spLocks noGrp="1"/>
          </p:cNvSpPr>
          <p:nvPr>
            <p:ph type="dt" sz="half" idx="10"/>
          </p:nvPr>
        </p:nvSpPr>
        <p:spPr/>
        <p:txBody>
          <a:bodyPr/>
          <a:lstStyle/>
          <a:p>
            <a:fld id="{73C3BD54-29B9-3D42-B178-776ED395AA85}" type="datetimeFigureOut">
              <a:rPr lang="en-US" smtClean="0"/>
              <a:t>11/18/24</a:t>
            </a:fld>
            <a:endParaRPr lang="en-US"/>
          </a:p>
        </p:txBody>
      </p:sp>
      <p:sp>
        <p:nvSpPr>
          <p:cNvPr id="6" name="Footer Placeholder 5">
            <a:extLst>
              <a:ext uri="{FF2B5EF4-FFF2-40B4-BE49-F238E27FC236}">
                <a16:creationId xmlns:a16="http://schemas.microsoft.com/office/drawing/2014/main" id="{9C5ACE9B-4CBF-C2A2-CF07-1F8D2E038A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AB795-CF0A-BA6A-B34A-8D58D597075E}"/>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073779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284BB0-F218-0DE4-457F-6D9DD453B4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4EE29A-2082-141A-8E7A-ECFEE5C37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A892DD-E406-123E-6A61-5E4776282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C3BD54-29B9-3D42-B178-776ED395AA85}" type="datetimeFigureOut">
              <a:rPr lang="en-US" smtClean="0"/>
              <a:pPr/>
              <a:t>11/18/24</a:t>
            </a:fld>
            <a:endParaRPr lang="en-US" dirty="0"/>
          </a:p>
        </p:txBody>
      </p:sp>
      <p:sp>
        <p:nvSpPr>
          <p:cNvPr id="5" name="Footer Placeholder 4">
            <a:extLst>
              <a:ext uri="{FF2B5EF4-FFF2-40B4-BE49-F238E27FC236}">
                <a16:creationId xmlns:a16="http://schemas.microsoft.com/office/drawing/2014/main" id="{F015A4D7-FE92-8D22-E37B-6CA03B3EF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457B7C1F-196E-1DFE-1201-A977749BDE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5689064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946F3859-5AE9-F74D-4BE3-0C18497C004C}"/>
              </a:ext>
            </a:extLst>
          </p:cNvPr>
          <p:cNvSpPr>
            <a:spLocks noGrp="1"/>
          </p:cNvSpPr>
          <p:nvPr>
            <p:ph type="ctrTitle"/>
          </p:nvPr>
        </p:nvSpPr>
        <p:spPr>
          <a:xfrm>
            <a:off x="3502731" y="1542402"/>
            <a:ext cx="5186842" cy="2387918"/>
          </a:xfrm>
        </p:spPr>
        <p:txBody>
          <a:bodyPr anchor="b">
            <a:normAutofit/>
          </a:bodyPr>
          <a:lstStyle/>
          <a:p>
            <a:r>
              <a:rPr lang="en-US" sz="5200" dirty="0">
                <a:solidFill>
                  <a:schemeClr val="tx2"/>
                </a:solidFill>
                <a:latin typeface="Avenir Next Condensed Ultra Lig" panose="020B0206020202020204" pitchFamily="34" charset="77"/>
              </a:rPr>
              <a:t>DSC 530 Final</a:t>
            </a:r>
          </a:p>
        </p:txBody>
      </p:sp>
      <p:sp>
        <p:nvSpPr>
          <p:cNvPr id="3" name="Subtitle 2">
            <a:extLst>
              <a:ext uri="{FF2B5EF4-FFF2-40B4-BE49-F238E27FC236}">
                <a16:creationId xmlns:a16="http://schemas.microsoft.com/office/drawing/2014/main" id="{BA47F4B4-E886-4007-53FD-3D38DAB5A13E}"/>
              </a:ext>
            </a:extLst>
          </p:cNvPr>
          <p:cNvSpPr>
            <a:spLocks noGrp="1"/>
          </p:cNvSpPr>
          <p:nvPr>
            <p:ph type="subTitle" idx="1"/>
          </p:nvPr>
        </p:nvSpPr>
        <p:spPr>
          <a:xfrm>
            <a:off x="3502135" y="4001587"/>
            <a:ext cx="5188034" cy="682079"/>
          </a:xfrm>
        </p:spPr>
        <p:txBody>
          <a:bodyPr>
            <a:normAutofit/>
          </a:bodyPr>
          <a:lstStyle/>
          <a:p>
            <a:r>
              <a:rPr lang="en-US" dirty="0">
                <a:solidFill>
                  <a:schemeClr val="tx2"/>
                </a:solidFill>
                <a:latin typeface="Avenir Next Condensed Ultra Lig" panose="020B0206020202020204" pitchFamily="34" charset="77"/>
              </a:rPr>
              <a:t>Joaquin Cordero</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4316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EA9997-F008-4FC9-4A1B-133EDAF2935C}"/>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114D34B-21D7-578F-5111-7DCB1FDCD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3">
            <a:extLst>
              <a:ext uri="{FF2B5EF4-FFF2-40B4-BE49-F238E27FC236}">
                <a16:creationId xmlns:a16="http://schemas.microsoft.com/office/drawing/2014/main" id="{5C64C724-5B2B-BBDE-7E7B-7AD69FBB1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654572-789F-A358-C219-036D3EC90967}"/>
              </a:ext>
            </a:extLst>
          </p:cNvPr>
          <p:cNvSpPr>
            <a:spLocks noGrp="1"/>
          </p:cNvSpPr>
          <p:nvPr>
            <p:ph type="title"/>
          </p:nvPr>
        </p:nvSpPr>
        <p:spPr>
          <a:xfrm>
            <a:off x="1137036" y="548640"/>
            <a:ext cx="9916632" cy="1188720"/>
          </a:xfrm>
        </p:spPr>
        <p:txBody>
          <a:bodyPr>
            <a:normAutofit/>
          </a:bodyPr>
          <a:lstStyle/>
          <a:p>
            <a:r>
              <a:rPr lang="en-US" dirty="0">
                <a:solidFill>
                  <a:schemeClr val="tx1">
                    <a:lumMod val="85000"/>
                    <a:lumOff val="15000"/>
                  </a:schemeClr>
                </a:solidFill>
                <a:latin typeface="Avenir Next Condensed Ultra Lig" panose="020B0206020202020204" pitchFamily="34" charset="77"/>
              </a:rPr>
              <a:t>Permutation Test</a:t>
            </a:r>
          </a:p>
        </p:txBody>
      </p:sp>
      <p:sp>
        <p:nvSpPr>
          <p:cNvPr id="3" name="Content Placeholder 2">
            <a:extLst>
              <a:ext uri="{FF2B5EF4-FFF2-40B4-BE49-F238E27FC236}">
                <a16:creationId xmlns:a16="http://schemas.microsoft.com/office/drawing/2014/main" id="{E61377E0-92ED-87B0-D8EC-956AC6ECF753}"/>
              </a:ext>
            </a:extLst>
          </p:cNvPr>
          <p:cNvSpPr>
            <a:spLocks noGrp="1"/>
          </p:cNvSpPr>
          <p:nvPr>
            <p:ph idx="1"/>
          </p:nvPr>
        </p:nvSpPr>
        <p:spPr>
          <a:xfrm>
            <a:off x="317347" y="2200059"/>
            <a:ext cx="4127804" cy="3685156"/>
          </a:xfrm>
        </p:spPr>
        <p:txBody>
          <a:bodyPr anchor="ctr">
            <a:normAutofit/>
          </a:bodyPr>
          <a:lstStyle/>
          <a:p>
            <a:pPr marL="0" indent="0">
              <a:lnSpc>
                <a:spcPct val="150000"/>
              </a:lnSpc>
              <a:buNone/>
            </a:pPr>
            <a:r>
              <a:rPr lang="en-US" sz="2000" dirty="0">
                <a:solidFill>
                  <a:schemeClr val="tx1">
                    <a:lumMod val="85000"/>
                    <a:lumOff val="15000"/>
                  </a:schemeClr>
                </a:solidFill>
                <a:latin typeface="Avenir Next Condensed Ultra Lig" panose="020B0206020202020204" pitchFamily="34" charset="77"/>
              </a:rPr>
              <a:t>Using a permutation test and having a P-Value of 0.0, we can conclude that the observed correlation is statistically </a:t>
            </a:r>
            <a:r>
              <a:rPr lang="en-US" sz="2000" dirty="0">
                <a:solidFill>
                  <a:schemeClr val="tx1">
                    <a:lumMod val="85000"/>
                    <a:lumOff val="15000"/>
                  </a:schemeClr>
                </a:solidFill>
                <a:latin typeface="Avenir Next Condensed Ultra Lig" panose="020B0206020202020204" pitchFamily="34" charset="77"/>
              </a:rPr>
              <a:t>significant.</a:t>
            </a:r>
          </a:p>
          <a:p>
            <a:pPr marL="0" indent="0">
              <a:lnSpc>
                <a:spcPct val="150000"/>
              </a:lnSpc>
              <a:buNone/>
            </a:pPr>
            <a:endParaRPr lang="en-US" sz="2000" dirty="0">
              <a:solidFill>
                <a:schemeClr val="tx1">
                  <a:lumMod val="85000"/>
                  <a:lumOff val="15000"/>
                </a:schemeClr>
              </a:solidFill>
              <a:latin typeface="Avenir Next Condensed Ultra Lig" panose="020B0206020202020204" pitchFamily="34" charset="77"/>
            </a:endParaRPr>
          </a:p>
          <a:p>
            <a:pPr marL="0" indent="0">
              <a:lnSpc>
                <a:spcPct val="150000"/>
              </a:lnSpc>
              <a:buNone/>
            </a:pPr>
            <a:endParaRPr lang="en-US" sz="2000" dirty="0">
              <a:solidFill>
                <a:schemeClr val="tx1">
                  <a:lumMod val="85000"/>
                  <a:lumOff val="15000"/>
                </a:schemeClr>
              </a:solidFill>
              <a:latin typeface="Avenir Next Condensed Ultra Lig" panose="020B0206020202020204" pitchFamily="34" charset="77"/>
            </a:endParaRPr>
          </a:p>
          <a:p>
            <a:pPr marL="0" indent="0">
              <a:lnSpc>
                <a:spcPct val="150000"/>
              </a:lnSpc>
              <a:buNone/>
            </a:pPr>
            <a:endParaRPr lang="en-US" sz="2000" dirty="0">
              <a:solidFill>
                <a:schemeClr val="tx1">
                  <a:lumMod val="85000"/>
                  <a:lumOff val="15000"/>
                </a:schemeClr>
              </a:solidFill>
              <a:latin typeface="Avenir Next Condensed Ultra Lig" panose="020B0206020202020204" pitchFamily="34" charset="77"/>
            </a:endParaRPr>
          </a:p>
          <a:p>
            <a:pPr marL="0" indent="0">
              <a:lnSpc>
                <a:spcPct val="150000"/>
              </a:lnSpc>
              <a:buNone/>
            </a:pPr>
            <a:endParaRPr lang="en-US" sz="2000" dirty="0">
              <a:solidFill>
                <a:schemeClr val="tx1">
                  <a:lumMod val="85000"/>
                  <a:lumOff val="15000"/>
                </a:schemeClr>
              </a:solidFill>
              <a:latin typeface="Avenir Next Condensed Ultra Lig" panose="020B0206020202020204" pitchFamily="34" charset="77"/>
            </a:endParaRPr>
          </a:p>
        </p:txBody>
      </p:sp>
      <p:pic>
        <p:nvPicPr>
          <p:cNvPr id="4" name="Picture 3">
            <a:extLst>
              <a:ext uri="{FF2B5EF4-FFF2-40B4-BE49-F238E27FC236}">
                <a16:creationId xmlns:a16="http://schemas.microsoft.com/office/drawing/2014/main" id="{58BB0473-6B60-2AA7-43E2-7175096CB242}"/>
              </a:ext>
            </a:extLst>
          </p:cNvPr>
          <p:cNvPicPr>
            <a:picLocks noChangeAspect="1"/>
          </p:cNvPicPr>
          <p:nvPr/>
        </p:nvPicPr>
        <p:blipFill>
          <a:blip r:embed="rId2"/>
          <a:stretch>
            <a:fillRect/>
          </a:stretch>
        </p:blipFill>
        <p:spPr>
          <a:xfrm>
            <a:off x="4762498" y="1954312"/>
            <a:ext cx="6882649" cy="4176650"/>
          </a:xfrm>
          <a:prstGeom prst="rect">
            <a:avLst/>
          </a:prstGeom>
        </p:spPr>
      </p:pic>
    </p:spTree>
    <p:extLst>
      <p:ext uri="{BB962C8B-B14F-4D97-AF65-F5344CB8AC3E}">
        <p14:creationId xmlns:p14="http://schemas.microsoft.com/office/powerpoint/2010/main" val="159607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1F49C4-A80D-56BC-528A-2DF457C296EC}"/>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6626CDD-66AA-65D7-BDB3-A6DF9ABF2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3">
            <a:extLst>
              <a:ext uri="{FF2B5EF4-FFF2-40B4-BE49-F238E27FC236}">
                <a16:creationId xmlns:a16="http://schemas.microsoft.com/office/drawing/2014/main" id="{D77FB856-9DEE-034E-493E-F78303EE1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BC4133-D99D-BF9F-BFEF-8E36B3CBF710}"/>
              </a:ext>
            </a:extLst>
          </p:cNvPr>
          <p:cNvSpPr>
            <a:spLocks noGrp="1"/>
          </p:cNvSpPr>
          <p:nvPr>
            <p:ph type="title"/>
          </p:nvPr>
        </p:nvSpPr>
        <p:spPr>
          <a:xfrm>
            <a:off x="1137036" y="548640"/>
            <a:ext cx="9916632" cy="1188720"/>
          </a:xfrm>
        </p:spPr>
        <p:txBody>
          <a:bodyPr>
            <a:normAutofit/>
          </a:bodyPr>
          <a:lstStyle/>
          <a:p>
            <a:r>
              <a:rPr lang="en-US" dirty="0">
                <a:solidFill>
                  <a:schemeClr val="tx1">
                    <a:lumMod val="85000"/>
                    <a:lumOff val="15000"/>
                  </a:schemeClr>
                </a:solidFill>
                <a:latin typeface="Avenir Next Condensed Ultra Lig" panose="020B0206020202020204" pitchFamily="34" charset="77"/>
              </a:rPr>
              <a:t>Regression Analysis</a:t>
            </a:r>
          </a:p>
        </p:txBody>
      </p:sp>
      <p:sp>
        <p:nvSpPr>
          <p:cNvPr id="3" name="Content Placeholder 2">
            <a:extLst>
              <a:ext uri="{FF2B5EF4-FFF2-40B4-BE49-F238E27FC236}">
                <a16:creationId xmlns:a16="http://schemas.microsoft.com/office/drawing/2014/main" id="{F538D13D-2FC1-F69B-DCD1-C105E794BCCE}"/>
              </a:ext>
            </a:extLst>
          </p:cNvPr>
          <p:cNvSpPr>
            <a:spLocks noGrp="1"/>
          </p:cNvSpPr>
          <p:nvPr>
            <p:ph idx="1"/>
          </p:nvPr>
        </p:nvSpPr>
        <p:spPr>
          <a:xfrm>
            <a:off x="191558" y="2642786"/>
            <a:ext cx="8276026" cy="3685156"/>
          </a:xfrm>
        </p:spPr>
        <p:txBody>
          <a:bodyPr anchor="ctr">
            <a:normAutofit/>
          </a:bodyPr>
          <a:lstStyle/>
          <a:p>
            <a:pPr marL="0" indent="0">
              <a:lnSpc>
                <a:spcPct val="150000"/>
              </a:lnSpc>
              <a:buNone/>
            </a:pPr>
            <a:r>
              <a:rPr lang="en-US" sz="2000" dirty="0">
                <a:solidFill>
                  <a:schemeClr val="tx1">
                    <a:lumMod val="85000"/>
                    <a:lumOff val="15000"/>
                  </a:schemeClr>
                </a:solidFill>
                <a:latin typeface="Avenir Next Condensed Ultra Lig" panose="020B0206020202020204" pitchFamily="34" charset="77"/>
              </a:rPr>
              <a:t>Using a regression with multiple independent variables we get a result of 0.467 R-squared, meaning that the independent variables used to predict the dependent variable fits the model. But it does not necessarily capture a good model. Other variables could have made the prediction better.</a:t>
            </a:r>
          </a:p>
          <a:p>
            <a:pPr marL="0" indent="0">
              <a:lnSpc>
                <a:spcPct val="150000"/>
              </a:lnSpc>
              <a:buNone/>
            </a:pPr>
            <a:endParaRPr lang="en-US" sz="2000" dirty="0">
              <a:solidFill>
                <a:schemeClr val="tx1">
                  <a:lumMod val="85000"/>
                  <a:lumOff val="15000"/>
                </a:schemeClr>
              </a:solidFill>
              <a:latin typeface="Avenir Next Condensed Ultra Lig" panose="020B0206020202020204" pitchFamily="34" charset="77"/>
            </a:endParaRPr>
          </a:p>
        </p:txBody>
      </p:sp>
      <p:pic>
        <p:nvPicPr>
          <p:cNvPr id="14" name="Picture 13">
            <a:extLst>
              <a:ext uri="{FF2B5EF4-FFF2-40B4-BE49-F238E27FC236}">
                <a16:creationId xmlns:a16="http://schemas.microsoft.com/office/drawing/2014/main" id="{D0DA306B-A975-0A8D-036A-D399CC373BB1}"/>
              </a:ext>
            </a:extLst>
          </p:cNvPr>
          <p:cNvPicPr>
            <a:picLocks noChangeAspect="1"/>
          </p:cNvPicPr>
          <p:nvPr/>
        </p:nvPicPr>
        <p:blipFill>
          <a:blip r:embed="rId2"/>
          <a:stretch>
            <a:fillRect/>
          </a:stretch>
        </p:blipFill>
        <p:spPr>
          <a:xfrm>
            <a:off x="113671" y="2037480"/>
            <a:ext cx="8431801" cy="741151"/>
          </a:xfrm>
          <a:prstGeom prst="rect">
            <a:avLst/>
          </a:prstGeom>
        </p:spPr>
      </p:pic>
      <p:pic>
        <p:nvPicPr>
          <p:cNvPr id="15" name="Picture 14">
            <a:extLst>
              <a:ext uri="{FF2B5EF4-FFF2-40B4-BE49-F238E27FC236}">
                <a16:creationId xmlns:a16="http://schemas.microsoft.com/office/drawing/2014/main" id="{E0B8129A-4171-1444-6F16-D31EFA921F13}"/>
              </a:ext>
            </a:extLst>
          </p:cNvPr>
          <p:cNvPicPr>
            <a:picLocks noChangeAspect="1"/>
          </p:cNvPicPr>
          <p:nvPr/>
        </p:nvPicPr>
        <p:blipFill>
          <a:blip r:embed="rId3"/>
          <a:stretch>
            <a:fillRect/>
          </a:stretch>
        </p:blipFill>
        <p:spPr>
          <a:xfrm>
            <a:off x="8296573" y="1852070"/>
            <a:ext cx="3683391" cy="4846567"/>
          </a:xfrm>
          <a:prstGeom prst="rect">
            <a:avLst/>
          </a:prstGeom>
        </p:spPr>
      </p:pic>
    </p:spTree>
    <p:extLst>
      <p:ext uri="{BB962C8B-B14F-4D97-AF65-F5344CB8AC3E}">
        <p14:creationId xmlns:p14="http://schemas.microsoft.com/office/powerpoint/2010/main" val="95298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3">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E2FD9D-E6D4-CA8B-FAF1-5095E309A8C5}"/>
              </a:ext>
            </a:extLst>
          </p:cNvPr>
          <p:cNvSpPr>
            <a:spLocks noGrp="1"/>
          </p:cNvSpPr>
          <p:nvPr>
            <p:ph type="title"/>
          </p:nvPr>
        </p:nvSpPr>
        <p:spPr>
          <a:xfrm>
            <a:off x="1137036" y="548640"/>
            <a:ext cx="9916632" cy="1188720"/>
          </a:xfrm>
        </p:spPr>
        <p:txBody>
          <a:bodyPr>
            <a:normAutofit/>
          </a:bodyPr>
          <a:lstStyle/>
          <a:p>
            <a:r>
              <a:rPr lang="en-US" dirty="0">
                <a:solidFill>
                  <a:schemeClr val="tx1">
                    <a:lumMod val="85000"/>
                    <a:lumOff val="15000"/>
                  </a:schemeClr>
                </a:solidFill>
                <a:latin typeface="Avenir Next Condensed Ultra Lig" panose="020B0206020202020204" pitchFamily="34" charset="77"/>
              </a:rPr>
              <a:t>Variables</a:t>
            </a:r>
          </a:p>
        </p:txBody>
      </p:sp>
      <p:sp>
        <p:nvSpPr>
          <p:cNvPr id="3" name="Content Placeholder 2">
            <a:extLst>
              <a:ext uri="{FF2B5EF4-FFF2-40B4-BE49-F238E27FC236}">
                <a16:creationId xmlns:a16="http://schemas.microsoft.com/office/drawing/2014/main" id="{FAB2A1A6-29B3-3D75-91A2-3C7E473C1C6F}"/>
              </a:ext>
            </a:extLst>
          </p:cNvPr>
          <p:cNvSpPr>
            <a:spLocks noGrp="1"/>
          </p:cNvSpPr>
          <p:nvPr>
            <p:ph idx="1"/>
          </p:nvPr>
        </p:nvSpPr>
        <p:spPr>
          <a:xfrm>
            <a:off x="682752" y="1908048"/>
            <a:ext cx="10911840" cy="4572000"/>
          </a:xfrm>
        </p:spPr>
        <p:txBody>
          <a:bodyPr anchor="ctr">
            <a:normAutofit fontScale="92500" lnSpcReduction="20000"/>
          </a:bodyPr>
          <a:lstStyle/>
          <a:p>
            <a:pPr marL="0" indent="0">
              <a:buNone/>
            </a:pPr>
            <a:r>
              <a:rPr lang="en-US" sz="2400" dirty="0">
                <a:solidFill>
                  <a:schemeClr val="tx1">
                    <a:lumMod val="85000"/>
                    <a:lumOff val="15000"/>
                  </a:schemeClr>
                </a:solidFill>
                <a:latin typeface="Avenir Next Condensed Ultra Lig" panose="020B0206020202020204" pitchFamily="34" charset="77"/>
              </a:rPr>
              <a:t>Hypothesis?</a:t>
            </a:r>
          </a:p>
          <a:p>
            <a:pPr marL="0" indent="0">
              <a:buNone/>
            </a:pPr>
            <a:r>
              <a:rPr lang="en-US" sz="2400" dirty="0">
                <a:solidFill>
                  <a:schemeClr val="tx1">
                    <a:lumMod val="85000"/>
                    <a:lumOff val="15000"/>
                  </a:schemeClr>
                </a:solidFill>
                <a:latin typeface="Avenir Next Condensed Ultra Lig" panose="020B0206020202020204" pitchFamily="34" charset="77"/>
              </a:rPr>
              <a:t>Having a lower body fat percentage determines how fit someone is by working out, I believe working out more results in a lower fat percentage.</a:t>
            </a:r>
          </a:p>
          <a:p>
            <a:pPr marL="0" indent="0">
              <a:buNone/>
            </a:pPr>
            <a:endParaRPr lang="en-US" sz="2400" dirty="0">
              <a:solidFill>
                <a:schemeClr val="tx1">
                  <a:lumMod val="85000"/>
                  <a:lumOff val="15000"/>
                </a:schemeClr>
              </a:solidFill>
              <a:latin typeface="Avenir Next Condensed Ultra Lig" panose="020B0206020202020204" pitchFamily="34" charset="77"/>
            </a:endParaRPr>
          </a:p>
          <a:p>
            <a:pPr marL="0" indent="0">
              <a:buNone/>
            </a:pPr>
            <a:r>
              <a:rPr lang="en-US" sz="2400" dirty="0">
                <a:solidFill>
                  <a:schemeClr val="tx1">
                    <a:lumMod val="85000"/>
                    <a:lumOff val="15000"/>
                  </a:schemeClr>
                </a:solidFill>
                <a:latin typeface="Avenir Next Condensed Ultra Lig" panose="020B0206020202020204" pitchFamily="34" charset="77"/>
              </a:rPr>
              <a:t>The variables I chose to support my hypothesis are</a:t>
            </a:r>
            <a:r>
              <a:rPr lang="en-US" sz="2400" dirty="0">
                <a:solidFill>
                  <a:schemeClr val="tx1">
                    <a:lumMod val="85000"/>
                    <a:lumOff val="15000"/>
                  </a:schemeClr>
                </a:solidFill>
                <a:latin typeface="Avenir Next Condensed Ultra Lig" panose="020B0206020202020204" pitchFamily="34" charset="77"/>
              </a:rPr>
              <a:t>:</a:t>
            </a:r>
          </a:p>
          <a:p>
            <a:r>
              <a:rPr lang="en-US" sz="2400" dirty="0">
                <a:solidFill>
                  <a:schemeClr val="tx1">
                    <a:lumMod val="85000"/>
                    <a:lumOff val="15000"/>
                  </a:schemeClr>
                </a:solidFill>
                <a:latin typeface="Avenir Next Condensed Ultra Lig" panose="020B0206020202020204" pitchFamily="34" charset="77"/>
              </a:rPr>
              <a:t>Age</a:t>
            </a:r>
          </a:p>
          <a:p>
            <a:r>
              <a:rPr lang="en-US" sz="2400" dirty="0">
                <a:solidFill>
                  <a:schemeClr val="tx1">
                    <a:lumMod val="85000"/>
                    <a:lumOff val="15000"/>
                  </a:schemeClr>
                </a:solidFill>
                <a:latin typeface="Avenir Next Condensed Ultra Lig" panose="020B0206020202020204" pitchFamily="34" charset="77"/>
              </a:rPr>
              <a:t>Gender</a:t>
            </a:r>
          </a:p>
          <a:p>
            <a:r>
              <a:rPr lang="en-US" sz="2400" dirty="0">
                <a:solidFill>
                  <a:schemeClr val="tx1">
                    <a:lumMod val="85000"/>
                    <a:lumOff val="15000"/>
                  </a:schemeClr>
                </a:solidFill>
                <a:latin typeface="Avenir Next Condensed Ultra Lig" panose="020B0206020202020204" pitchFamily="34" charset="77"/>
              </a:rPr>
              <a:t>Weight</a:t>
            </a:r>
          </a:p>
          <a:p>
            <a:r>
              <a:rPr lang="en-US" sz="2400" dirty="0">
                <a:solidFill>
                  <a:schemeClr val="tx1">
                    <a:lumMod val="85000"/>
                    <a:lumOff val="15000"/>
                  </a:schemeClr>
                </a:solidFill>
                <a:latin typeface="Avenir Next Condensed Ultra Lig" panose="020B0206020202020204" pitchFamily="34" charset="77"/>
              </a:rPr>
              <a:t>Height</a:t>
            </a:r>
          </a:p>
          <a:p>
            <a:r>
              <a:rPr lang="en-US" sz="2400" dirty="0">
                <a:solidFill>
                  <a:schemeClr val="tx1">
                    <a:lumMod val="85000"/>
                    <a:lumOff val="15000"/>
                  </a:schemeClr>
                </a:solidFill>
                <a:latin typeface="Avenir Next Condensed Ultra Lig" panose="020B0206020202020204" pitchFamily="34" charset="77"/>
              </a:rPr>
              <a:t>Workout Type</a:t>
            </a:r>
          </a:p>
          <a:p>
            <a:r>
              <a:rPr lang="en-US" sz="2400" dirty="0">
                <a:solidFill>
                  <a:schemeClr val="tx1">
                    <a:lumMod val="85000"/>
                    <a:lumOff val="15000"/>
                  </a:schemeClr>
                </a:solidFill>
                <a:latin typeface="Avenir Next Condensed Ultra Lig" panose="020B0206020202020204" pitchFamily="34" charset="77"/>
              </a:rPr>
              <a:t>Fat Percentage </a:t>
            </a:r>
          </a:p>
          <a:p>
            <a:r>
              <a:rPr lang="en-US" sz="2400" dirty="0">
                <a:solidFill>
                  <a:schemeClr val="tx1">
                    <a:lumMod val="85000"/>
                    <a:lumOff val="15000"/>
                  </a:schemeClr>
                </a:solidFill>
                <a:latin typeface="Avenir Next Condensed Ultra Lig" panose="020B0206020202020204" pitchFamily="34" charset="77"/>
              </a:rPr>
              <a:t>Workout Frequency </a:t>
            </a:r>
          </a:p>
        </p:txBody>
      </p:sp>
    </p:spTree>
    <p:extLst>
      <p:ext uri="{BB962C8B-B14F-4D97-AF65-F5344CB8AC3E}">
        <p14:creationId xmlns:p14="http://schemas.microsoft.com/office/powerpoint/2010/main" val="281829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3D381D-9B33-BE3D-0B31-1F1D902D156B}"/>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74C130A-8F37-E1BF-B318-825A136C9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3">
            <a:extLst>
              <a:ext uri="{FF2B5EF4-FFF2-40B4-BE49-F238E27FC236}">
                <a16:creationId xmlns:a16="http://schemas.microsoft.com/office/drawing/2014/main" id="{9558DF5E-32A8-31DB-717E-64989FF75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5C6635-CC2A-3D64-D645-D572AD7B59D8}"/>
              </a:ext>
            </a:extLst>
          </p:cNvPr>
          <p:cNvSpPr>
            <a:spLocks noGrp="1"/>
          </p:cNvSpPr>
          <p:nvPr>
            <p:ph type="title"/>
          </p:nvPr>
        </p:nvSpPr>
        <p:spPr>
          <a:xfrm>
            <a:off x="1137036" y="548640"/>
            <a:ext cx="9916632" cy="1188720"/>
          </a:xfrm>
        </p:spPr>
        <p:txBody>
          <a:bodyPr>
            <a:normAutofit/>
          </a:bodyPr>
          <a:lstStyle/>
          <a:p>
            <a:r>
              <a:rPr lang="en-US" dirty="0">
                <a:solidFill>
                  <a:schemeClr val="tx1">
                    <a:lumMod val="85000"/>
                    <a:lumOff val="15000"/>
                  </a:schemeClr>
                </a:solidFill>
                <a:latin typeface="Avenir Next Condensed Ultra Lig" panose="020B0206020202020204" pitchFamily="34" charset="77"/>
              </a:rPr>
              <a:t>Variable Meaning</a:t>
            </a:r>
          </a:p>
        </p:txBody>
      </p:sp>
      <p:sp>
        <p:nvSpPr>
          <p:cNvPr id="3" name="Content Placeholder 2">
            <a:extLst>
              <a:ext uri="{FF2B5EF4-FFF2-40B4-BE49-F238E27FC236}">
                <a16:creationId xmlns:a16="http://schemas.microsoft.com/office/drawing/2014/main" id="{52EBEDE7-5A88-4DF2-0265-B7573CEBA987}"/>
              </a:ext>
            </a:extLst>
          </p:cNvPr>
          <p:cNvSpPr>
            <a:spLocks noGrp="1"/>
          </p:cNvSpPr>
          <p:nvPr>
            <p:ph idx="1"/>
          </p:nvPr>
        </p:nvSpPr>
        <p:spPr>
          <a:xfrm>
            <a:off x="1137034" y="1645920"/>
            <a:ext cx="9916633" cy="4663440"/>
          </a:xfrm>
        </p:spPr>
        <p:txBody>
          <a:bodyPr anchor="ctr">
            <a:normAutofit/>
          </a:bodyPr>
          <a:lstStyle/>
          <a:p>
            <a:r>
              <a:rPr lang="en-US" sz="2000" dirty="0">
                <a:solidFill>
                  <a:schemeClr val="tx1">
                    <a:lumMod val="85000"/>
                    <a:lumOff val="15000"/>
                  </a:schemeClr>
                </a:solidFill>
                <a:latin typeface="Avenir Next Condensed Ultra Lig" panose="020B0206020202020204" pitchFamily="34" charset="77"/>
              </a:rPr>
              <a:t>Age: This is the samples age</a:t>
            </a:r>
          </a:p>
          <a:p>
            <a:r>
              <a:rPr lang="en-US" sz="2000" dirty="0">
                <a:solidFill>
                  <a:schemeClr val="tx1">
                    <a:lumMod val="85000"/>
                    <a:lumOff val="15000"/>
                  </a:schemeClr>
                </a:solidFill>
                <a:latin typeface="Avenir Next Condensed Ultra Lig" panose="020B0206020202020204" pitchFamily="34" charset="77"/>
              </a:rPr>
              <a:t>Gender_ID: This is the </a:t>
            </a:r>
            <a:r>
              <a:rPr lang="en-US" sz="2000" dirty="0">
                <a:solidFill>
                  <a:schemeClr val="tx1">
                    <a:lumMod val="85000"/>
                    <a:lumOff val="15000"/>
                  </a:schemeClr>
                </a:solidFill>
                <a:latin typeface="Avenir Next Condensed Ultra Lig" panose="020B0206020202020204" pitchFamily="34" charset="77"/>
              </a:rPr>
              <a:t>samples gender(male/female) originally ‘Gender’, however I added another </a:t>
            </a:r>
            <a:r>
              <a:rPr lang="en-US" sz="2000" dirty="0">
                <a:solidFill>
                  <a:schemeClr val="tx1">
                    <a:lumMod val="85000"/>
                    <a:lumOff val="15000"/>
                  </a:schemeClr>
                </a:solidFill>
                <a:latin typeface="Avenir Next Condensed Ultra Lig" panose="020B0206020202020204" pitchFamily="34" charset="77"/>
              </a:rPr>
              <a:t>column ‘Gender_ID’ for quantifiable data. ‘0’ for Male and ‘1’ for Female</a:t>
            </a:r>
          </a:p>
          <a:p>
            <a:r>
              <a:rPr lang="en-US" sz="2000" dirty="0">
                <a:solidFill>
                  <a:schemeClr val="tx1">
                    <a:lumMod val="85000"/>
                    <a:lumOff val="15000"/>
                  </a:schemeClr>
                </a:solidFill>
                <a:latin typeface="Avenir Next Condensed Ultra Lig" panose="020B0206020202020204" pitchFamily="34" charset="77"/>
              </a:rPr>
              <a:t>Weight_lbs: Originally ‘Weight (kg)’ but I converted/added a new column ‘Weight_lbs ‘</a:t>
            </a:r>
          </a:p>
          <a:p>
            <a:r>
              <a:rPr lang="en-US" sz="2000" dirty="0">
                <a:solidFill>
                  <a:schemeClr val="tx1">
                    <a:lumMod val="85000"/>
                    <a:lumOff val="15000"/>
                  </a:schemeClr>
                </a:solidFill>
                <a:latin typeface="Avenir Next Condensed Ultra Lig" panose="020B0206020202020204" pitchFamily="34" charset="77"/>
              </a:rPr>
              <a:t>Height_ft: Originally Height (m) but I converted/added a new column ‘Height_ft’ </a:t>
            </a:r>
          </a:p>
          <a:p>
            <a:r>
              <a:rPr lang="en-US" sz="2000" dirty="0">
                <a:solidFill>
                  <a:schemeClr val="tx1">
                    <a:lumMod val="85000"/>
                    <a:lumOff val="15000"/>
                  </a:schemeClr>
                </a:solidFill>
                <a:latin typeface="Avenir Next Condensed Ultra Lig" panose="020B0206020202020204" pitchFamily="34" charset="77"/>
              </a:rPr>
              <a:t>Workout_Type_ID: Originally</a:t>
            </a:r>
            <a:r>
              <a:rPr lang="en-US" sz="2000" dirty="0">
                <a:solidFill>
                  <a:schemeClr val="tx1">
                    <a:lumMod val="85000"/>
                    <a:lumOff val="15000"/>
                  </a:schemeClr>
                </a:solidFill>
                <a:latin typeface="Avenir Next Condensed Ultra Lig" panose="020B0206020202020204" pitchFamily="34" charset="77"/>
              </a:rPr>
              <a:t> Workout_Type, but I added another column to quantify the data</a:t>
            </a:r>
          </a:p>
          <a:p>
            <a:pPr lvl="1"/>
            <a:r>
              <a:rPr lang="en-US" sz="1600" dirty="0">
                <a:solidFill>
                  <a:schemeClr val="tx1">
                    <a:lumMod val="85000"/>
                    <a:lumOff val="15000"/>
                  </a:schemeClr>
                </a:solidFill>
                <a:latin typeface="Avenir Next Condensed Ultra Lig" panose="020B0206020202020204" pitchFamily="34" charset="77"/>
              </a:rPr>
              <a:t>Strength = 0</a:t>
            </a:r>
          </a:p>
          <a:p>
            <a:pPr lvl="1"/>
            <a:r>
              <a:rPr lang="en-US" sz="1600" dirty="0">
                <a:solidFill>
                  <a:schemeClr val="tx1">
                    <a:lumMod val="85000"/>
                    <a:lumOff val="15000"/>
                  </a:schemeClr>
                </a:solidFill>
                <a:latin typeface="Avenir Next Condensed Ultra Lig" panose="020B0206020202020204" pitchFamily="34" charset="77"/>
              </a:rPr>
              <a:t>    Cardio = 1</a:t>
            </a:r>
          </a:p>
          <a:p>
            <a:pPr lvl="1"/>
            <a:r>
              <a:rPr lang="en-US" sz="1600" dirty="0">
                <a:solidFill>
                  <a:schemeClr val="tx1">
                    <a:lumMod val="85000"/>
                    <a:lumOff val="15000"/>
                  </a:schemeClr>
                </a:solidFill>
                <a:latin typeface="Avenir Next Condensed Ultra Lig" panose="020B0206020202020204" pitchFamily="34" charset="77"/>
              </a:rPr>
              <a:t>    Yoga = 2</a:t>
            </a:r>
          </a:p>
          <a:p>
            <a:pPr lvl="1"/>
            <a:r>
              <a:rPr lang="en-US" sz="1600" dirty="0">
                <a:solidFill>
                  <a:schemeClr val="tx1">
                    <a:lumMod val="85000"/>
                    <a:lumOff val="15000"/>
                  </a:schemeClr>
                </a:solidFill>
                <a:latin typeface="Avenir Next Condensed Ultra Lig" panose="020B0206020202020204" pitchFamily="34" charset="77"/>
              </a:rPr>
              <a:t>    HIIT = 3</a:t>
            </a:r>
          </a:p>
          <a:p>
            <a:pPr lvl="1"/>
            <a:r>
              <a:rPr lang="en-US" sz="1600" dirty="0">
                <a:solidFill>
                  <a:schemeClr val="tx1">
                    <a:lumMod val="85000"/>
                    <a:lumOff val="15000"/>
                  </a:schemeClr>
                </a:solidFill>
                <a:latin typeface="Avenir Next Condensed Ultra Lig" panose="020B0206020202020204" pitchFamily="34" charset="77"/>
              </a:rPr>
              <a:t>    else = -1</a:t>
            </a:r>
          </a:p>
          <a:p>
            <a:r>
              <a:rPr lang="en-US" sz="2000" dirty="0">
                <a:solidFill>
                  <a:schemeClr val="tx1">
                    <a:lumMod val="85000"/>
                    <a:lumOff val="15000"/>
                  </a:schemeClr>
                </a:solidFill>
                <a:latin typeface="Avenir Next Condensed Ultra Lig" panose="020B0206020202020204" pitchFamily="34" charset="77"/>
              </a:rPr>
              <a:t>Fat_Percentage: This is the samples fat percentage</a:t>
            </a:r>
          </a:p>
          <a:p>
            <a:r>
              <a:rPr lang="en-US" sz="2000" dirty="0">
                <a:solidFill>
                  <a:schemeClr val="tx1">
                    <a:lumMod val="85000"/>
                    <a:lumOff val="15000"/>
                  </a:schemeClr>
                </a:solidFill>
                <a:latin typeface="Avenir Next Condensed Ultra Lig" panose="020B0206020202020204" pitchFamily="34" charset="77"/>
              </a:rPr>
              <a:t>Workout_Frequency: This is how often the sample would workout at the gym per week</a:t>
            </a:r>
            <a:endParaRPr lang="en-US" sz="2000" dirty="0">
              <a:solidFill>
                <a:schemeClr val="tx1">
                  <a:lumMod val="85000"/>
                  <a:lumOff val="15000"/>
                </a:schemeClr>
              </a:solidFill>
              <a:latin typeface="Avenir Next Condensed Ultra Lig" panose="020B0206020202020204" pitchFamily="34" charset="77"/>
            </a:endParaRPr>
          </a:p>
        </p:txBody>
      </p:sp>
    </p:spTree>
    <p:extLst>
      <p:ext uri="{BB962C8B-B14F-4D97-AF65-F5344CB8AC3E}">
        <p14:creationId xmlns:p14="http://schemas.microsoft.com/office/powerpoint/2010/main" val="1351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468853-BE22-9EF9-6271-3B46AD50725F}"/>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CF719AF-7612-3100-F85C-EF1EA4A6B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3">
            <a:extLst>
              <a:ext uri="{FF2B5EF4-FFF2-40B4-BE49-F238E27FC236}">
                <a16:creationId xmlns:a16="http://schemas.microsoft.com/office/drawing/2014/main" id="{CBA87FD1-75A4-EB5C-1CFB-589FFAA1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606B96-958F-D1AC-1F47-4CC09C989E0B}"/>
              </a:ext>
            </a:extLst>
          </p:cNvPr>
          <p:cNvSpPr>
            <a:spLocks noGrp="1"/>
          </p:cNvSpPr>
          <p:nvPr>
            <p:ph type="title"/>
          </p:nvPr>
        </p:nvSpPr>
        <p:spPr>
          <a:xfrm>
            <a:off x="1137036" y="548640"/>
            <a:ext cx="9916632" cy="1188720"/>
          </a:xfrm>
        </p:spPr>
        <p:txBody>
          <a:bodyPr>
            <a:normAutofit/>
          </a:bodyPr>
          <a:lstStyle/>
          <a:p>
            <a:r>
              <a:rPr lang="en-US" dirty="0">
                <a:solidFill>
                  <a:schemeClr val="tx1">
                    <a:lumMod val="85000"/>
                    <a:lumOff val="15000"/>
                  </a:schemeClr>
                </a:solidFill>
                <a:latin typeface="Avenir Next Condensed Ultra Lig" panose="020B0206020202020204" pitchFamily="34" charset="77"/>
              </a:rPr>
              <a:t>Histograms for each variable</a:t>
            </a:r>
          </a:p>
        </p:txBody>
      </p:sp>
      <p:sp>
        <p:nvSpPr>
          <p:cNvPr id="3" name="Content Placeholder 2">
            <a:extLst>
              <a:ext uri="{FF2B5EF4-FFF2-40B4-BE49-F238E27FC236}">
                <a16:creationId xmlns:a16="http://schemas.microsoft.com/office/drawing/2014/main" id="{64F5F5B7-3FA0-2DFA-4BA3-29278DAD1C0B}"/>
              </a:ext>
            </a:extLst>
          </p:cNvPr>
          <p:cNvSpPr>
            <a:spLocks noGrp="1"/>
          </p:cNvSpPr>
          <p:nvPr>
            <p:ph idx="1"/>
          </p:nvPr>
        </p:nvSpPr>
        <p:spPr>
          <a:xfrm>
            <a:off x="723545" y="5738968"/>
            <a:ext cx="10330123" cy="829306"/>
          </a:xfrm>
        </p:spPr>
        <p:txBody>
          <a:bodyPr anchor="ctr">
            <a:normAutofit fontScale="92500" lnSpcReduction="20000"/>
          </a:bodyPr>
          <a:lstStyle/>
          <a:p>
            <a:pPr marL="0" indent="0">
              <a:lnSpc>
                <a:spcPct val="150000"/>
              </a:lnSpc>
              <a:buNone/>
            </a:pPr>
            <a:r>
              <a:rPr lang="en-US" sz="2000" dirty="0">
                <a:solidFill>
                  <a:schemeClr val="tx1">
                    <a:lumMod val="85000"/>
                    <a:lumOff val="15000"/>
                  </a:schemeClr>
                </a:solidFill>
                <a:latin typeface="Avenir Next Condensed Ultra Lig" panose="020B0206020202020204" pitchFamily="34" charset="77"/>
              </a:rPr>
              <a:t>Only minimal data cleaning was involved in the process, I checked for null values for the variables chosen and there were none. No outliers as far as the histograms shows.</a:t>
            </a:r>
          </a:p>
        </p:txBody>
      </p:sp>
      <p:pic>
        <p:nvPicPr>
          <p:cNvPr id="6" name="Picture 5">
            <a:extLst>
              <a:ext uri="{FF2B5EF4-FFF2-40B4-BE49-F238E27FC236}">
                <a16:creationId xmlns:a16="http://schemas.microsoft.com/office/drawing/2014/main" id="{1054D131-C4C4-C384-C9FE-CA32A6A2861E}"/>
              </a:ext>
            </a:extLst>
          </p:cNvPr>
          <p:cNvPicPr>
            <a:picLocks noChangeAspect="1"/>
          </p:cNvPicPr>
          <p:nvPr/>
        </p:nvPicPr>
        <p:blipFill>
          <a:blip r:embed="rId2"/>
          <a:stretch>
            <a:fillRect/>
          </a:stretch>
        </p:blipFill>
        <p:spPr>
          <a:xfrm>
            <a:off x="687944" y="1987213"/>
            <a:ext cx="2468880" cy="1920240"/>
          </a:xfrm>
          <a:prstGeom prst="rect">
            <a:avLst/>
          </a:prstGeom>
        </p:spPr>
      </p:pic>
      <p:pic>
        <p:nvPicPr>
          <p:cNvPr id="7" name="Picture 6">
            <a:extLst>
              <a:ext uri="{FF2B5EF4-FFF2-40B4-BE49-F238E27FC236}">
                <a16:creationId xmlns:a16="http://schemas.microsoft.com/office/drawing/2014/main" id="{7E9CD44F-C99A-DDAD-10ED-561564793672}"/>
              </a:ext>
            </a:extLst>
          </p:cNvPr>
          <p:cNvPicPr>
            <a:picLocks noChangeAspect="1"/>
          </p:cNvPicPr>
          <p:nvPr/>
        </p:nvPicPr>
        <p:blipFill>
          <a:blip r:embed="rId3"/>
          <a:stretch>
            <a:fillRect/>
          </a:stretch>
        </p:blipFill>
        <p:spPr>
          <a:xfrm>
            <a:off x="3510582" y="1987213"/>
            <a:ext cx="2468880" cy="1920240"/>
          </a:xfrm>
          <a:prstGeom prst="rect">
            <a:avLst/>
          </a:prstGeom>
        </p:spPr>
      </p:pic>
      <p:pic>
        <p:nvPicPr>
          <p:cNvPr id="8" name="Picture 7">
            <a:extLst>
              <a:ext uri="{FF2B5EF4-FFF2-40B4-BE49-F238E27FC236}">
                <a16:creationId xmlns:a16="http://schemas.microsoft.com/office/drawing/2014/main" id="{160D7C96-3120-7168-7EB5-8FD8F0ACF29B}"/>
              </a:ext>
            </a:extLst>
          </p:cNvPr>
          <p:cNvPicPr>
            <a:picLocks noChangeAspect="1"/>
          </p:cNvPicPr>
          <p:nvPr/>
        </p:nvPicPr>
        <p:blipFill>
          <a:blip r:embed="rId4"/>
          <a:stretch>
            <a:fillRect/>
          </a:stretch>
        </p:blipFill>
        <p:spPr>
          <a:xfrm>
            <a:off x="9155858" y="1990261"/>
            <a:ext cx="2468880" cy="1920240"/>
          </a:xfrm>
          <a:prstGeom prst="rect">
            <a:avLst/>
          </a:prstGeom>
        </p:spPr>
      </p:pic>
      <p:pic>
        <p:nvPicPr>
          <p:cNvPr id="9" name="Picture 8">
            <a:extLst>
              <a:ext uri="{FF2B5EF4-FFF2-40B4-BE49-F238E27FC236}">
                <a16:creationId xmlns:a16="http://schemas.microsoft.com/office/drawing/2014/main" id="{BB410148-C7D9-6DC1-E5A4-E1E24B99744C}"/>
              </a:ext>
            </a:extLst>
          </p:cNvPr>
          <p:cNvPicPr>
            <a:picLocks noChangeAspect="1"/>
          </p:cNvPicPr>
          <p:nvPr/>
        </p:nvPicPr>
        <p:blipFill>
          <a:blip r:embed="rId5"/>
          <a:stretch>
            <a:fillRect/>
          </a:stretch>
        </p:blipFill>
        <p:spPr>
          <a:xfrm>
            <a:off x="6333220" y="1987213"/>
            <a:ext cx="2468880" cy="1920240"/>
          </a:xfrm>
          <a:prstGeom prst="rect">
            <a:avLst/>
          </a:prstGeom>
        </p:spPr>
      </p:pic>
      <p:pic>
        <p:nvPicPr>
          <p:cNvPr id="10" name="Picture 9">
            <a:extLst>
              <a:ext uri="{FF2B5EF4-FFF2-40B4-BE49-F238E27FC236}">
                <a16:creationId xmlns:a16="http://schemas.microsoft.com/office/drawing/2014/main" id="{FADCC6F9-AEE6-920B-4545-9791EB74EED1}"/>
              </a:ext>
            </a:extLst>
          </p:cNvPr>
          <p:cNvPicPr>
            <a:picLocks noChangeAspect="1"/>
          </p:cNvPicPr>
          <p:nvPr/>
        </p:nvPicPr>
        <p:blipFill>
          <a:blip r:embed="rId6"/>
          <a:stretch>
            <a:fillRect/>
          </a:stretch>
        </p:blipFill>
        <p:spPr>
          <a:xfrm>
            <a:off x="5049089" y="3907453"/>
            <a:ext cx="2468880" cy="1920240"/>
          </a:xfrm>
          <a:prstGeom prst="rect">
            <a:avLst/>
          </a:prstGeom>
        </p:spPr>
      </p:pic>
      <p:pic>
        <p:nvPicPr>
          <p:cNvPr id="11" name="Picture 10">
            <a:extLst>
              <a:ext uri="{FF2B5EF4-FFF2-40B4-BE49-F238E27FC236}">
                <a16:creationId xmlns:a16="http://schemas.microsoft.com/office/drawing/2014/main" id="{764471E0-6624-34E5-A55D-95C302CABE2F}"/>
              </a:ext>
            </a:extLst>
          </p:cNvPr>
          <p:cNvPicPr>
            <a:picLocks noChangeAspect="1"/>
          </p:cNvPicPr>
          <p:nvPr/>
        </p:nvPicPr>
        <p:blipFill>
          <a:blip r:embed="rId7"/>
          <a:stretch>
            <a:fillRect/>
          </a:stretch>
        </p:blipFill>
        <p:spPr>
          <a:xfrm>
            <a:off x="2275569" y="3907453"/>
            <a:ext cx="2468880" cy="1920240"/>
          </a:xfrm>
          <a:prstGeom prst="rect">
            <a:avLst/>
          </a:prstGeom>
        </p:spPr>
      </p:pic>
      <p:pic>
        <p:nvPicPr>
          <p:cNvPr id="12" name="Picture 11">
            <a:extLst>
              <a:ext uri="{FF2B5EF4-FFF2-40B4-BE49-F238E27FC236}">
                <a16:creationId xmlns:a16="http://schemas.microsoft.com/office/drawing/2014/main" id="{63EB2879-A136-81AE-B1FA-FADACD1A23F9}"/>
              </a:ext>
            </a:extLst>
          </p:cNvPr>
          <p:cNvPicPr>
            <a:picLocks noChangeAspect="1"/>
          </p:cNvPicPr>
          <p:nvPr/>
        </p:nvPicPr>
        <p:blipFill>
          <a:blip r:embed="rId8"/>
          <a:stretch>
            <a:fillRect/>
          </a:stretch>
        </p:blipFill>
        <p:spPr>
          <a:xfrm>
            <a:off x="7822609" y="3907453"/>
            <a:ext cx="2468880" cy="1920240"/>
          </a:xfrm>
          <a:prstGeom prst="rect">
            <a:avLst/>
          </a:prstGeom>
        </p:spPr>
      </p:pic>
    </p:spTree>
    <p:extLst>
      <p:ext uri="{BB962C8B-B14F-4D97-AF65-F5344CB8AC3E}">
        <p14:creationId xmlns:p14="http://schemas.microsoft.com/office/powerpoint/2010/main" val="325010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5C1E5A-C70A-4D87-9D23-4EE502026EB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361214F-78AB-15A2-EEC5-01B7302AF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3">
            <a:extLst>
              <a:ext uri="{FF2B5EF4-FFF2-40B4-BE49-F238E27FC236}">
                <a16:creationId xmlns:a16="http://schemas.microsoft.com/office/drawing/2014/main" id="{CB9AB596-038D-AA13-34E3-3761857A5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4A9F1D-BB8C-0138-BA37-B1717D2C5777}"/>
              </a:ext>
            </a:extLst>
          </p:cNvPr>
          <p:cNvSpPr>
            <a:spLocks noGrp="1"/>
          </p:cNvSpPr>
          <p:nvPr>
            <p:ph type="title"/>
          </p:nvPr>
        </p:nvSpPr>
        <p:spPr>
          <a:xfrm>
            <a:off x="1137036" y="548640"/>
            <a:ext cx="9916632" cy="1188720"/>
          </a:xfrm>
        </p:spPr>
        <p:txBody>
          <a:bodyPr>
            <a:normAutofit/>
          </a:bodyPr>
          <a:lstStyle/>
          <a:p>
            <a:r>
              <a:rPr lang="en-US" dirty="0">
                <a:solidFill>
                  <a:schemeClr val="tx1">
                    <a:lumMod val="85000"/>
                    <a:lumOff val="15000"/>
                  </a:schemeClr>
                </a:solidFill>
                <a:latin typeface="Avenir Next Condensed Ultra Lig" panose="020B0206020202020204" pitchFamily="34" charset="77"/>
              </a:rPr>
              <a:t>Descriptive Characteristics of the variables</a:t>
            </a:r>
            <a:endParaRPr lang="en-US" dirty="0">
              <a:solidFill>
                <a:schemeClr val="tx1">
                  <a:lumMod val="85000"/>
                  <a:lumOff val="15000"/>
                </a:schemeClr>
              </a:solidFill>
              <a:latin typeface="Avenir Next Condensed Ultra Lig" panose="020B0206020202020204" pitchFamily="34" charset="77"/>
            </a:endParaRPr>
          </a:p>
        </p:txBody>
      </p:sp>
      <p:graphicFrame>
        <p:nvGraphicFramePr>
          <p:cNvPr id="4" name="Content Placeholder 3">
            <a:extLst>
              <a:ext uri="{FF2B5EF4-FFF2-40B4-BE49-F238E27FC236}">
                <a16:creationId xmlns:a16="http://schemas.microsoft.com/office/drawing/2014/main" id="{46520103-2A59-E008-879D-AEF13149753E}"/>
              </a:ext>
            </a:extLst>
          </p:cNvPr>
          <p:cNvGraphicFramePr>
            <a:graphicFrameLocks noGrp="1"/>
          </p:cNvGraphicFramePr>
          <p:nvPr>
            <p:ph idx="1"/>
            <p:extLst>
              <p:ext uri="{D42A27DB-BD31-4B8C-83A1-F6EECF244321}">
                <p14:modId xmlns:p14="http://schemas.microsoft.com/office/powerpoint/2010/main" val="871975303"/>
              </p:ext>
            </p:extLst>
          </p:nvPr>
        </p:nvGraphicFramePr>
        <p:xfrm>
          <a:off x="917448" y="2135016"/>
          <a:ext cx="2295144" cy="2225040"/>
        </p:xfrm>
        <a:graphic>
          <a:graphicData uri="http://schemas.openxmlformats.org/drawingml/2006/table">
            <a:tbl>
              <a:tblPr bandRow="1">
                <a:tableStyleId>{5C22544A-7EE6-4342-B048-85BDC9FD1C3A}</a:tableStyleId>
              </a:tblPr>
              <a:tblGrid>
                <a:gridCol w="1147572">
                  <a:extLst>
                    <a:ext uri="{9D8B030D-6E8A-4147-A177-3AD203B41FA5}">
                      <a16:colId xmlns:a16="http://schemas.microsoft.com/office/drawing/2014/main" val="2260284850"/>
                    </a:ext>
                  </a:extLst>
                </a:gridCol>
                <a:gridCol w="1147572">
                  <a:extLst>
                    <a:ext uri="{9D8B030D-6E8A-4147-A177-3AD203B41FA5}">
                      <a16:colId xmlns:a16="http://schemas.microsoft.com/office/drawing/2014/main" val="69681455"/>
                    </a:ext>
                  </a:extLst>
                </a:gridCol>
              </a:tblGrid>
              <a:tr h="370840">
                <a:tc>
                  <a:txBody>
                    <a:bodyPr/>
                    <a:lstStyle/>
                    <a:p>
                      <a:pPr algn="l" fontAlgn="b"/>
                      <a:r>
                        <a:rPr lang="en-US" sz="1600" b="0" i="0" u="none" strike="noStrike" dirty="0">
                          <a:solidFill>
                            <a:srgbClr val="000000"/>
                          </a:solidFill>
                          <a:effectLst/>
                          <a:latin typeface="Avenir Next Condensed Ultra Lig" panose="020B0206020202020204" pitchFamily="34" charset="77"/>
                        </a:rPr>
                        <a:t>Age Mean:</a:t>
                      </a:r>
                    </a:p>
                  </a:txBody>
                  <a:tcPr marL="9525" marR="9525" marT="9525" marB="0" anchor="b"/>
                </a:tc>
                <a:tc>
                  <a:txBody>
                    <a:bodyPr/>
                    <a:lstStyle/>
                    <a:p>
                      <a:pPr algn="r" fontAlgn="b"/>
                      <a:r>
                        <a:rPr lang="en-US" sz="1600" b="0" i="0" u="none" strike="noStrike" dirty="0">
                          <a:solidFill>
                            <a:srgbClr val="000000"/>
                          </a:solidFill>
                          <a:effectLst/>
                          <a:latin typeface="Avenir Next Condensed Ultra Lig" panose="020B0206020202020204" pitchFamily="34" charset="77"/>
                        </a:rPr>
                        <a:t>38.68</a:t>
                      </a:r>
                    </a:p>
                  </a:txBody>
                  <a:tcPr marL="9525" marR="9525" marT="9525" marB="0" anchor="b"/>
                </a:tc>
                <a:extLst>
                  <a:ext uri="{0D108BD9-81ED-4DB2-BD59-A6C34878D82A}">
                    <a16:rowId xmlns:a16="http://schemas.microsoft.com/office/drawing/2014/main" val="3056707226"/>
                  </a:ext>
                </a:extLst>
              </a:tr>
              <a:tr h="370840">
                <a:tc>
                  <a:txBody>
                    <a:bodyPr/>
                    <a:lstStyle/>
                    <a:p>
                      <a:pPr algn="l" fontAlgn="b"/>
                      <a:r>
                        <a:rPr lang="en-US" sz="1600" b="0" i="0" u="none" strike="noStrike" dirty="0">
                          <a:solidFill>
                            <a:srgbClr val="000000"/>
                          </a:solidFill>
                          <a:effectLst/>
                          <a:latin typeface="Avenir Next Condensed Ultra Lig" panose="020B0206020202020204" pitchFamily="34" charset="77"/>
                        </a:rPr>
                        <a:t>Age Mode:</a:t>
                      </a:r>
                    </a:p>
                  </a:txBody>
                  <a:tcPr marL="9525" marR="9525" marT="9525" marB="0" anchor="b"/>
                </a:tc>
                <a:tc>
                  <a:txBody>
                    <a:bodyPr/>
                    <a:lstStyle/>
                    <a:p>
                      <a:pPr algn="r" fontAlgn="b"/>
                      <a:r>
                        <a:rPr lang="en-US" sz="1600" b="0" i="0" u="none" strike="noStrike" dirty="0">
                          <a:solidFill>
                            <a:srgbClr val="000000"/>
                          </a:solidFill>
                          <a:effectLst/>
                          <a:latin typeface="Avenir Next Condensed Ultra Lig" panose="020B0206020202020204" pitchFamily="34" charset="77"/>
                        </a:rPr>
                        <a:t>43</a:t>
                      </a:r>
                    </a:p>
                  </a:txBody>
                  <a:tcPr marL="9525" marR="9525" marT="9525" marB="0" anchor="b"/>
                </a:tc>
                <a:extLst>
                  <a:ext uri="{0D108BD9-81ED-4DB2-BD59-A6C34878D82A}">
                    <a16:rowId xmlns:a16="http://schemas.microsoft.com/office/drawing/2014/main" val="3427936950"/>
                  </a:ext>
                </a:extLst>
              </a:tr>
              <a:tr h="370840">
                <a:tc>
                  <a:txBody>
                    <a:bodyPr/>
                    <a:lstStyle/>
                    <a:p>
                      <a:pPr algn="l" fontAlgn="b"/>
                      <a:r>
                        <a:rPr lang="en-US" sz="1600" b="0" i="0" u="none" strike="noStrike" dirty="0">
                          <a:solidFill>
                            <a:srgbClr val="000000"/>
                          </a:solidFill>
                          <a:effectLst/>
                          <a:latin typeface="Avenir Next Condensed Ultra Lig" panose="020B0206020202020204" pitchFamily="34" charset="77"/>
                        </a:rPr>
                        <a:t>Age Variance:</a:t>
                      </a:r>
                    </a:p>
                  </a:txBody>
                  <a:tcPr marL="9525" marR="9525" marT="9525" marB="0" anchor="b"/>
                </a:tc>
                <a:tc>
                  <a:txBody>
                    <a:bodyPr/>
                    <a:lstStyle/>
                    <a:p>
                      <a:pPr algn="r" fontAlgn="b"/>
                      <a:r>
                        <a:rPr lang="en-US" sz="1600" b="0" i="0" u="none" strike="noStrike" dirty="0">
                          <a:solidFill>
                            <a:srgbClr val="000000"/>
                          </a:solidFill>
                          <a:effectLst/>
                          <a:latin typeface="Avenir Next Condensed Ultra Lig" panose="020B0206020202020204" pitchFamily="34" charset="77"/>
                        </a:rPr>
                        <a:t>148.38</a:t>
                      </a:r>
                    </a:p>
                  </a:txBody>
                  <a:tcPr marL="9525" marR="9525" marT="9525" marB="0" anchor="b"/>
                </a:tc>
                <a:extLst>
                  <a:ext uri="{0D108BD9-81ED-4DB2-BD59-A6C34878D82A}">
                    <a16:rowId xmlns:a16="http://schemas.microsoft.com/office/drawing/2014/main" val="3404603269"/>
                  </a:ext>
                </a:extLst>
              </a:tr>
              <a:tr h="370840">
                <a:tc>
                  <a:txBody>
                    <a:bodyPr/>
                    <a:lstStyle/>
                    <a:p>
                      <a:pPr algn="l" fontAlgn="b"/>
                      <a:r>
                        <a:rPr lang="en-US" sz="1600" b="0" i="0" u="none" strike="noStrike">
                          <a:solidFill>
                            <a:srgbClr val="000000"/>
                          </a:solidFill>
                          <a:effectLst/>
                          <a:latin typeface="Avenir Next Condensed Ultra Lig" panose="020B0206020202020204" pitchFamily="34" charset="77"/>
                        </a:rPr>
                        <a:t>Age STD:</a:t>
                      </a:r>
                    </a:p>
                  </a:txBody>
                  <a:tcPr marL="9525" marR="9525" marT="9525" marB="0" anchor="b"/>
                </a:tc>
                <a:tc>
                  <a:txBody>
                    <a:bodyPr/>
                    <a:lstStyle/>
                    <a:p>
                      <a:pPr algn="r" fontAlgn="b"/>
                      <a:r>
                        <a:rPr lang="en-US" sz="1600" b="0" i="0" u="none" strike="noStrike" dirty="0">
                          <a:solidFill>
                            <a:srgbClr val="000000"/>
                          </a:solidFill>
                          <a:effectLst/>
                          <a:latin typeface="Avenir Next Condensed Ultra Lig" panose="020B0206020202020204" pitchFamily="34" charset="77"/>
                        </a:rPr>
                        <a:t>12.18</a:t>
                      </a:r>
                    </a:p>
                  </a:txBody>
                  <a:tcPr marL="9525" marR="9525" marT="9525" marB="0" anchor="b"/>
                </a:tc>
                <a:extLst>
                  <a:ext uri="{0D108BD9-81ED-4DB2-BD59-A6C34878D82A}">
                    <a16:rowId xmlns:a16="http://schemas.microsoft.com/office/drawing/2014/main" val="644943421"/>
                  </a:ext>
                </a:extLst>
              </a:tr>
              <a:tr h="370840">
                <a:tc>
                  <a:txBody>
                    <a:bodyPr/>
                    <a:lstStyle/>
                    <a:p>
                      <a:pPr algn="l" fontAlgn="b"/>
                      <a:r>
                        <a:rPr lang="en-US" sz="1600" b="0" i="0" u="none" strike="noStrike">
                          <a:solidFill>
                            <a:srgbClr val="000000"/>
                          </a:solidFill>
                          <a:effectLst/>
                          <a:latin typeface="Avenir Next Condensed Ultra Lig" panose="020B0206020202020204" pitchFamily="34" charset="77"/>
                        </a:rPr>
                        <a:t>Age Skewness:</a:t>
                      </a:r>
                    </a:p>
                  </a:txBody>
                  <a:tcPr marL="9525" marR="9525" marT="9525" marB="0" anchor="b"/>
                </a:tc>
                <a:tc>
                  <a:txBody>
                    <a:bodyPr/>
                    <a:lstStyle/>
                    <a:p>
                      <a:pPr algn="r" fontAlgn="b"/>
                      <a:r>
                        <a:rPr lang="en-US" sz="1600" b="0" i="0" u="none" strike="noStrike" dirty="0">
                          <a:solidFill>
                            <a:srgbClr val="000000"/>
                          </a:solidFill>
                          <a:effectLst/>
                          <a:latin typeface="Avenir Next Condensed Ultra Lig" panose="020B0206020202020204" pitchFamily="34" charset="77"/>
                        </a:rPr>
                        <a:t>-0.08</a:t>
                      </a:r>
                    </a:p>
                  </a:txBody>
                  <a:tcPr marL="9525" marR="9525" marT="9525" marB="0" anchor="b"/>
                </a:tc>
                <a:extLst>
                  <a:ext uri="{0D108BD9-81ED-4DB2-BD59-A6C34878D82A}">
                    <a16:rowId xmlns:a16="http://schemas.microsoft.com/office/drawing/2014/main" val="2099201565"/>
                  </a:ext>
                </a:extLst>
              </a:tr>
              <a:tr h="370840">
                <a:tc>
                  <a:txBody>
                    <a:bodyPr/>
                    <a:lstStyle/>
                    <a:p>
                      <a:pPr algn="l" fontAlgn="b"/>
                      <a:r>
                        <a:rPr lang="en-US" sz="1600" b="0" i="0" u="none" strike="noStrike">
                          <a:solidFill>
                            <a:srgbClr val="000000"/>
                          </a:solidFill>
                          <a:effectLst/>
                          <a:latin typeface="Avenir Next Condensed Ultra Lig" panose="020B0206020202020204" pitchFamily="34" charset="77"/>
                        </a:rPr>
                        <a:t>Age Kurtosis:</a:t>
                      </a:r>
                    </a:p>
                  </a:txBody>
                  <a:tcPr marL="9525" marR="9525" marT="9525" marB="0" anchor="b"/>
                </a:tc>
                <a:tc>
                  <a:txBody>
                    <a:bodyPr/>
                    <a:lstStyle/>
                    <a:p>
                      <a:pPr algn="r" fontAlgn="b"/>
                      <a:r>
                        <a:rPr lang="en-US" sz="1600" b="0" i="0" u="none" strike="noStrike" dirty="0">
                          <a:solidFill>
                            <a:srgbClr val="000000"/>
                          </a:solidFill>
                          <a:effectLst/>
                          <a:latin typeface="Avenir Next Condensed Ultra Lig" panose="020B0206020202020204" pitchFamily="34" charset="77"/>
                        </a:rPr>
                        <a:t>-1.22</a:t>
                      </a:r>
                    </a:p>
                  </a:txBody>
                  <a:tcPr marL="9525" marR="9525" marT="9525" marB="0" anchor="b"/>
                </a:tc>
                <a:extLst>
                  <a:ext uri="{0D108BD9-81ED-4DB2-BD59-A6C34878D82A}">
                    <a16:rowId xmlns:a16="http://schemas.microsoft.com/office/drawing/2014/main" val="3487937573"/>
                  </a:ext>
                </a:extLst>
              </a:tr>
            </a:tbl>
          </a:graphicData>
        </a:graphic>
      </p:graphicFrame>
      <p:graphicFrame>
        <p:nvGraphicFramePr>
          <p:cNvPr id="5" name="Content Placeholder 3">
            <a:extLst>
              <a:ext uri="{FF2B5EF4-FFF2-40B4-BE49-F238E27FC236}">
                <a16:creationId xmlns:a16="http://schemas.microsoft.com/office/drawing/2014/main" id="{01E1A3E9-098A-5438-7CAC-F95EDA539D5D}"/>
              </a:ext>
            </a:extLst>
          </p:cNvPr>
          <p:cNvGraphicFramePr>
            <a:graphicFrameLocks/>
          </p:cNvGraphicFramePr>
          <p:nvPr>
            <p:extLst>
              <p:ext uri="{D42A27DB-BD31-4B8C-83A1-F6EECF244321}">
                <p14:modId xmlns:p14="http://schemas.microsoft.com/office/powerpoint/2010/main" val="4285329189"/>
              </p:ext>
            </p:extLst>
          </p:nvPr>
        </p:nvGraphicFramePr>
        <p:xfrm>
          <a:off x="3592068" y="2142839"/>
          <a:ext cx="2295144" cy="2225040"/>
        </p:xfrm>
        <a:graphic>
          <a:graphicData uri="http://schemas.openxmlformats.org/drawingml/2006/table">
            <a:tbl>
              <a:tblPr bandRow="1">
                <a:tableStyleId>{5C22544A-7EE6-4342-B048-85BDC9FD1C3A}</a:tableStyleId>
              </a:tblPr>
              <a:tblGrid>
                <a:gridCol w="1147572">
                  <a:extLst>
                    <a:ext uri="{9D8B030D-6E8A-4147-A177-3AD203B41FA5}">
                      <a16:colId xmlns:a16="http://schemas.microsoft.com/office/drawing/2014/main" val="2260284850"/>
                    </a:ext>
                  </a:extLst>
                </a:gridCol>
                <a:gridCol w="1147572">
                  <a:extLst>
                    <a:ext uri="{9D8B030D-6E8A-4147-A177-3AD203B41FA5}">
                      <a16:colId xmlns:a16="http://schemas.microsoft.com/office/drawing/2014/main" val="69681455"/>
                    </a:ext>
                  </a:extLst>
                </a:gridCol>
              </a:tblGrid>
              <a:tr h="370840">
                <a:tc>
                  <a:txBody>
                    <a:bodyPr/>
                    <a:lstStyle/>
                    <a:p>
                      <a:pPr algn="l" fontAlgn="b"/>
                      <a:r>
                        <a:rPr lang="en-US" sz="1200" b="0" i="0" u="none" strike="noStrike" kern="1200" dirty="0">
                          <a:solidFill>
                            <a:srgbClr val="000000"/>
                          </a:solidFill>
                          <a:effectLst/>
                          <a:latin typeface="Avenir Next Condensed Ultra Lig" panose="020B0206020202020204" pitchFamily="34" charset="77"/>
                          <a:ea typeface="+mn-ea"/>
                          <a:cs typeface="+mn-cs"/>
                        </a:rPr>
                        <a:t>Gender</a:t>
                      </a:r>
                      <a:r>
                        <a:rPr lang="en-US" sz="1200" b="0" i="0" u="none" strike="noStrike" dirty="0">
                          <a:solidFill>
                            <a:srgbClr val="000000"/>
                          </a:solidFill>
                          <a:effectLst/>
                          <a:latin typeface="Avenir Next Condensed Ultra Lig" panose="020B0206020202020204" pitchFamily="34" charset="77"/>
                        </a:rPr>
                        <a:t>_ID Mean:</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0.47</a:t>
                      </a:r>
                    </a:p>
                  </a:txBody>
                  <a:tcPr marL="9525" marR="9525" marT="9525" marB="0" anchor="b"/>
                </a:tc>
                <a:extLst>
                  <a:ext uri="{0D108BD9-81ED-4DB2-BD59-A6C34878D82A}">
                    <a16:rowId xmlns:a16="http://schemas.microsoft.com/office/drawing/2014/main" val="3056707226"/>
                  </a:ext>
                </a:extLst>
              </a:tr>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Gender_ID Mode:</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a:t>
                      </a:r>
                    </a:p>
                  </a:txBody>
                  <a:tcPr marL="9525" marR="9525" marT="9525" marB="0" anchor="b"/>
                </a:tc>
                <a:extLst>
                  <a:ext uri="{0D108BD9-81ED-4DB2-BD59-A6C34878D82A}">
                    <a16:rowId xmlns:a16="http://schemas.microsoft.com/office/drawing/2014/main" val="3427936950"/>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Gender_ID Variance:</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0.25</a:t>
                      </a:r>
                    </a:p>
                  </a:txBody>
                  <a:tcPr marL="9525" marR="9525" marT="9525" marB="0" anchor="b"/>
                </a:tc>
                <a:extLst>
                  <a:ext uri="{0D108BD9-81ED-4DB2-BD59-A6C34878D82A}">
                    <a16:rowId xmlns:a16="http://schemas.microsoft.com/office/drawing/2014/main" val="3404603269"/>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Gender_ID STD:</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0.5</a:t>
                      </a:r>
                    </a:p>
                  </a:txBody>
                  <a:tcPr marL="9525" marR="9525" marT="9525" marB="0" anchor="b"/>
                </a:tc>
                <a:extLst>
                  <a:ext uri="{0D108BD9-81ED-4DB2-BD59-A6C34878D82A}">
                    <a16:rowId xmlns:a16="http://schemas.microsoft.com/office/drawing/2014/main" val="644943421"/>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Gender_ID Skewness:</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0.1</a:t>
                      </a:r>
                    </a:p>
                  </a:txBody>
                  <a:tcPr marL="9525" marR="9525" marT="9525" marB="0" anchor="b"/>
                </a:tc>
                <a:extLst>
                  <a:ext uri="{0D108BD9-81ED-4DB2-BD59-A6C34878D82A}">
                    <a16:rowId xmlns:a16="http://schemas.microsoft.com/office/drawing/2014/main" val="2099201565"/>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Gender_ID Kurtosis:</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-1.99</a:t>
                      </a:r>
                    </a:p>
                  </a:txBody>
                  <a:tcPr marL="9525" marR="9525" marT="9525" marB="0" anchor="b"/>
                </a:tc>
                <a:extLst>
                  <a:ext uri="{0D108BD9-81ED-4DB2-BD59-A6C34878D82A}">
                    <a16:rowId xmlns:a16="http://schemas.microsoft.com/office/drawing/2014/main" val="3487937573"/>
                  </a:ext>
                </a:extLst>
              </a:tr>
            </a:tbl>
          </a:graphicData>
        </a:graphic>
      </p:graphicFrame>
      <p:graphicFrame>
        <p:nvGraphicFramePr>
          <p:cNvPr id="6" name="Content Placeholder 3">
            <a:extLst>
              <a:ext uri="{FF2B5EF4-FFF2-40B4-BE49-F238E27FC236}">
                <a16:creationId xmlns:a16="http://schemas.microsoft.com/office/drawing/2014/main" id="{854D5133-48F0-F8F3-2173-1A5B24B3815A}"/>
              </a:ext>
            </a:extLst>
          </p:cNvPr>
          <p:cNvGraphicFramePr>
            <a:graphicFrameLocks/>
          </p:cNvGraphicFramePr>
          <p:nvPr>
            <p:extLst>
              <p:ext uri="{D42A27DB-BD31-4B8C-83A1-F6EECF244321}">
                <p14:modId xmlns:p14="http://schemas.microsoft.com/office/powerpoint/2010/main" val="2438812420"/>
              </p:ext>
            </p:extLst>
          </p:nvPr>
        </p:nvGraphicFramePr>
        <p:xfrm>
          <a:off x="7593332" y="4447413"/>
          <a:ext cx="2295144" cy="2251710"/>
        </p:xfrm>
        <a:graphic>
          <a:graphicData uri="http://schemas.openxmlformats.org/drawingml/2006/table">
            <a:tbl>
              <a:tblPr bandRow="1">
                <a:tableStyleId>{5C22544A-7EE6-4342-B048-85BDC9FD1C3A}</a:tableStyleId>
              </a:tblPr>
              <a:tblGrid>
                <a:gridCol w="1147572">
                  <a:extLst>
                    <a:ext uri="{9D8B030D-6E8A-4147-A177-3AD203B41FA5}">
                      <a16:colId xmlns:a16="http://schemas.microsoft.com/office/drawing/2014/main" val="2260284850"/>
                    </a:ext>
                  </a:extLst>
                </a:gridCol>
                <a:gridCol w="1147572">
                  <a:extLst>
                    <a:ext uri="{9D8B030D-6E8A-4147-A177-3AD203B41FA5}">
                      <a16:colId xmlns:a16="http://schemas.microsoft.com/office/drawing/2014/main" val="69681455"/>
                    </a:ext>
                  </a:extLst>
                </a:gridCol>
              </a:tblGrid>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Workout_Frequency Mean:</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3.32</a:t>
                      </a:r>
                    </a:p>
                  </a:txBody>
                  <a:tcPr marL="9525" marR="9525" marT="9525" marB="0" anchor="b"/>
                </a:tc>
                <a:extLst>
                  <a:ext uri="{0D108BD9-81ED-4DB2-BD59-A6C34878D82A}">
                    <a16:rowId xmlns:a16="http://schemas.microsoft.com/office/drawing/2014/main" val="3056707226"/>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Workout_Frequency Mode:</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3</a:t>
                      </a:r>
                    </a:p>
                  </a:txBody>
                  <a:tcPr marL="9525" marR="9525" marT="9525" marB="0" anchor="b"/>
                </a:tc>
                <a:extLst>
                  <a:ext uri="{0D108BD9-81ED-4DB2-BD59-A6C34878D82A}">
                    <a16:rowId xmlns:a16="http://schemas.microsoft.com/office/drawing/2014/main" val="3427936950"/>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Workout_Frequency Variance:</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0.83</a:t>
                      </a:r>
                    </a:p>
                  </a:txBody>
                  <a:tcPr marL="9525" marR="9525" marT="9525" marB="0" anchor="b"/>
                </a:tc>
                <a:extLst>
                  <a:ext uri="{0D108BD9-81ED-4DB2-BD59-A6C34878D82A}">
                    <a16:rowId xmlns:a16="http://schemas.microsoft.com/office/drawing/2014/main" val="3404603269"/>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Workout_Frequency STD:</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0.91</a:t>
                      </a:r>
                    </a:p>
                  </a:txBody>
                  <a:tcPr marL="9525" marR="9525" marT="9525" marB="0" anchor="b"/>
                </a:tc>
                <a:extLst>
                  <a:ext uri="{0D108BD9-81ED-4DB2-BD59-A6C34878D82A}">
                    <a16:rowId xmlns:a16="http://schemas.microsoft.com/office/drawing/2014/main" val="644943421"/>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Workout_Frequency Skewness:</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0.15</a:t>
                      </a:r>
                    </a:p>
                  </a:txBody>
                  <a:tcPr marL="9525" marR="9525" marT="9525" marB="0" anchor="b"/>
                </a:tc>
                <a:extLst>
                  <a:ext uri="{0D108BD9-81ED-4DB2-BD59-A6C34878D82A}">
                    <a16:rowId xmlns:a16="http://schemas.microsoft.com/office/drawing/2014/main" val="2099201565"/>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Workout_Frequency Kurtosis:</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-0.81</a:t>
                      </a:r>
                    </a:p>
                  </a:txBody>
                  <a:tcPr marL="9525" marR="9525" marT="9525" marB="0" anchor="b"/>
                </a:tc>
                <a:extLst>
                  <a:ext uri="{0D108BD9-81ED-4DB2-BD59-A6C34878D82A}">
                    <a16:rowId xmlns:a16="http://schemas.microsoft.com/office/drawing/2014/main" val="3487937573"/>
                  </a:ext>
                </a:extLst>
              </a:tr>
            </a:tbl>
          </a:graphicData>
        </a:graphic>
      </p:graphicFrame>
      <p:graphicFrame>
        <p:nvGraphicFramePr>
          <p:cNvPr id="7" name="Content Placeholder 3">
            <a:extLst>
              <a:ext uri="{FF2B5EF4-FFF2-40B4-BE49-F238E27FC236}">
                <a16:creationId xmlns:a16="http://schemas.microsoft.com/office/drawing/2014/main" id="{F64CAFBF-059F-61ED-5A72-47E0AEE7B706}"/>
              </a:ext>
            </a:extLst>
          </p:cNvPr>
          <p:cNvGraphicFramePr>
            <a:graphicFrameLocks/>
          </p:cNvGraphicFramePr>
          <p:nvPr>
            <p:extLst>
              <p:ext uri="{D42A27DB-BD31-4B8C-83A1-F6EECF244321}">
                <p14:modId xmlns:p14="http://schemas.microsoft.com/office/powerpoint/2010/main" val="3513328178"/>
              </p:ext>
            </p:extLst>
          </p:nvPr>
        </p:nvGraphicFramePr>
        <p:xfrm>
          <a:off x="4942713" y="4447413"/>
          <a:ext cx="2295144" cy="2238375"/>
        </p:xfrm>
        <a:graphic>
          <a:graphicData uri="http://schemas.openxmlformats.org/drawingml/2006/table">
            <a:tbl>
              <a:tblPr bandRow="1">
                <a:tableStyleId>{5C22544A-7EE6-4342-B048-85BDC9FD1C3A}</a:tableStyleId>
              </a:tblPr>
              <a:tblGrid>
                <a:gridCol w="1147572">
                  <a:extLst>
                    <a:ext uri="{9D8B030D-6E8A-4147-A177-3AD203B41FA5}">
                      <a16:colId xmlns:a16="http://schemas.microsoft.com/office/drawing/2014/main" val="2260284850"/>
                    </a:ext>
                  </a:extLst>
                </a:gridCol>
                <a:gridCol w="1147572">
                  <a:extLst>
                    <a:ext uri="{9D8B030D-6E8A-4147-A177-3AD203B41FA5}">
                      <a16:colId xmlns:a16="http://schemas.microsoft.com/office/drawing/2014/main" val="69681455"/>
                    </a:ext>
                  </a:extLst>
                </a:gridCol>
              </a:tblGrid>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Fat_Percentage Mean:</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24.98</a:t>
                      </a:r>
                    </a:p>
                  </a:txBody>
                  <a:tcPr marL="9525" marR="9525" marT="9525" marB="0" anchor="b"/>
                </a:tc>
                <a:extLst>
                  <a:ext uri="{0D108BD9-81ED-4DB2-BD59-A6C34878D82A}">
                    <a16:rowId xmlns:a16="http://schemas.microsoft.com/office/drawing/2014/main" val="3056707226"/>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Fat_Percentage Mode:</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28.1</a:t>
                      </a:r>
                    </a:p>
                  </a:txBody>
                  <a:tcPr marL="9525" marR="9525" marT="9525" marB="0" anchor="b"/>
                </a:tc>
                <a:extLst>
                  <a:ext uri="{0D108BD9-81ED-4DB2-BD59-A6C34878D82A}">
                    <a16:rowId xmlns:a16="http://schemas.microsoft.com/office/drawing/2014/main" val="3427936950"/>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Fat_Percentage Variance:</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39.18</a:t>
                      </a:r>
                    </a:p>
                  </a:txBody>
                  <a:tcPr marL="9525" marR="9525" marT="9525" marB="0" anchor="b"/>
                </a:tc>
                <a:extLst>
                  <a:ext uri="{0D108BD9-81ED-4DB2-BD59-A6C34878D82A}">
                    <a16:rowId xmlns:a16="http://schemas.microsoft.com/office/drawing/2014/main" val="3404603269"/>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Fat_Percentage STD:</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6.26</a:t>
                      </a:r>
                    </a:p>
                  </a:txBody>
                  <a:tcPr marL="9525" marR="9525" marT="9525" marB="0" anchor="b"/>
                </a:tc>
                <a:extLst>
                  <a:ext uri="{0D108BD9-81ED-4DB2-BD59-A6C34878D82A}">
                    <a16:rowId xmlns:a16="http://schemas.microsoft.com/office/drawing/2014/main" val="644943421"/>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Fat_Percentage Skewness:</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-0.64</a:t>
                      </a:r>
                    </a:p>
                  </a:txBody>
                  <a:tcPr marL="9525" marR="9525" marT="9525" marB="0" anchor="b"/>
                </a:tc>
                <a:extLst>
                  <a:ext uri="{0D108BD9-81ED-4DB2-BD59-A6C34878D82A}">
                    <a16:rowId xmlns:a16="http://schemas.microsoft.com/office/drawing/2014/main" val="2099201565"/>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Fat_Percentage Kurtosis:</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-0.34</a:t>
                      </a:r>
                    </a:p>
                  </a:txBody>
                  <a:tcPr marL="9525" marR="9525" marT="9525" marB="0" anchor="b"/>
                </a:tc>
                <a:extLst>
                  <a:ext uri="{0D108BD9-81ED-4DB2-BD59-A6C34878D82A}">
                    <a16:rowId xmlns:a16="http://schemas.microsoft.com/office/drawing/2014/main" val="3487937573"/>
                  </a:ext>
                </a:extLst>
              </a:tr>
            </a:tbl>
          </a:graphicData>
        </a:graphic>
      </p:graphicFrame>
      <p:graphicFrame>
        <p:nvGraphicFramePr>
          <p:cNvPr id="8" name="Content Placeholder 3">
            <a:extLst>
              <a:ext uri="{FF2B5EF4-FFF2-40B4-BE49-F238E27FC236}">
                <a16:creationId xmlns:a16="http://schemas.microsoft.com/office/drawing/2014/main" id="{22879A23-7619-E1B5-BF7C-1776050BA179}"/>
              </a:ext>
            </a:extLst>
          </p:cNvPr>
          <p:cNvGraphicFramePr>
            <a:graphicFrameLocks/>
          </p:cNvGraphicFramePr>
          <p:nvPr>
            <p:extLst>
              <p:ext uri="{D42A27DB-BD31-4B8C-83A1-F6EECF244321}">
                <p14:modId xmlns:p14="http://schemas.microsoft.com/office/powerpoint/2010/main" val="3061119330"/>
              </p:ext>
            </p:extLst>
          </p:nvPr>
        </p:nvGraphicFramePr>
        <p:xfrm>
          <a:off x="2303526" y="4447413"/>
          <a:ext cx="2295144" cy="2251710"/>
        </p:xfrm>
        <a:graphic>
          <a:graphicData uri="http://schemas.openxmlformats.org/drawingml/2006/table">
            <a:tbl>
              <a:tblPr bandRow="1">
                <a:tableStyleId>{5C22544A-7EE6-4342-B048-85BDC9FD1C3A}</a:tableStyleId>
              </a:tblPr>
              <a:tblGrid>
                <a:gridCol w="1147572">
                  <a:extLst>
                    <a:ext uri="{9D8B030D-6E8A-4147-A177-3AD203B41FA5}">
                      <a16:colId xmlns:a16="http://schemas.microsoft.com/office/drawing/2014/main" val="2260284850"/>
                    </a:ext>
                  </a:extLst>
                </a:gridCol>
                <a:gridCol w="1147572">
                  <a:extLst>
                    <a:ext uri="{9D8B030D-6E8A-4147-A177-3AD203B41FA5}">
                      <a16:colId xmlns:a16="http://schemas.microsoft.com/office/drawing/2014/main" val="69681455"/>
                    </a:ext>
                  </a:extLst>
                </a:gridCol>
              </a:tblGrid>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Workout_Type_ID Mean:</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1.43</a:t>
                      </a:r>
                    </a:p>
                  </a:txBody>
                  <a:tcPr marL="9525" marR="9525" marT="9525" marB="0" anchor="b"/>
                </a:tc>
                <a:extLst>
                  <a:ext uri="{0D108BD9-81ED-4DB2-BD59-A6C34878D82A}">
                    <a16:rowId xmlns:a16="http://schemas.microsoft.com/office/drawing/2014/main" val="3056707226"/>
                  </a:ext>
                </a:extLst>
              </a:tr>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Workout_Type_ID Mode:</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a:t>
                      </a:r>
                    </a:p>
                  </a:txBody>
                  <a:tcPr marL="9525" marR="9525" marT="9525" marB="0" anchor="b"/>
                </a:tc>
                <a:extLst>
                  <a:ext uri="{0D108BD9-81ED-4DB2-BD59-A6C34878D82A}">
                    <a16:rowId xmlns:a16="http://schemas.microsoft.com/office/drawing/2014/main" val="3427936950"/>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Workout_Type_ID Variance:</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1.23</a:t>
                      </a:r>
                    </a:p>
                  </a:txBody>
                  <a:tcPr marL="9525" marR="9525" marT="9525" marB="0" anchor="b"/>
                </a:tc>
                <a:extLst>
                  <a:ext uri="{0D108BD9-81ED-4DB2-BD59-A6C34878D82A}">
                    <a16:rowId xmlns:a16="http://schemas.microsoft.com/office/drawing/2014/main" val="3404603269"/>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Workout_Type_ID STD:</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1.11</a:t>
                      </a:r>
                    </a:p>
                  </a:txBody>
                  <a:tcPr marL="9525" marR="9525" marT="9525" marB="0" anchor="b"/>
                </a:tc>
                <a:extLst>
                  <a:ext uri="{0D108BD9-81ED-4DB2-BD59-A6C34878D82A}">
                    <a16:rowId xmlns:a16="http://schemas.microsoft.com/office/drawing/2014/main" val="644943421"/>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Workout_Type_ID Skewness:</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0.08</a:t>
                      </a:r>
                    </a:p>
                  </a:txBody>
                  <a:tcPr marL="9525" marR="9525" marT="9525" marB="0" anchor="b"/>
                </a:tc>
                <a:extLst>
                  <a:ext uri="{0D108BD9-81ED-4DB2-BD59-A6C34878D82A}">
                    <a16:rowId xmlns:a16="http://schemas.microsoft.com/office/drawing/2014/main" val="2099201565"/>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Workout_Type_ID Kurtosis:</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-1.33</a:t>
                      </a:r>
                    </a:p>
                  </a:txBody>
                  <a:tcPr marL="9525" marR="9525" marT="9525" marB="0" anchor="b"/>
                </a:tc>
                <a:extLst>
                  <a:ext uri="{0D108BD9-81ED-4DB2-BD59-A6C34878D82A}">
                    <a16:rowId xmlns:a16="http://schemas.microsoft.com/office/drawing/2014/main" val="3487937573"/>
                  </a:ext>
                </a:extLst>
              </a:tr>
            </a:tbl>
          </a:graphicData>
        </a:graphic>
      </p:graphicFrame>
      <p:graphicFrame>
        <p:nvGraphicFramePr>
          <p:cNvPr id="9" name="Content Placeholder 3">
            <a:extLst>
              <a:ext uri="{FF2B5EF4-FFF2-40B4-BE49-F238E27FC236}">
                <a16:creationId xmlns:a16="http://schemas.microsoft.com/office/drawing/2014/main" id="{1D21F8E5-76BA-80AC-C7C9-0463F32E7583}"/>
              </a:ext>
            </a:extLst>
          </p:cNvPr>
          <p:cNvGraphicFramePr>
            <a:graphicFrameLocks/>
          </p:cNvGraphicFramePr>
          <p:nvPr>
            <p:extLst>
              <p:ext uri="{D42A27DB-BD31-4B8C-83A1-F6EECF244321}">
                <p14:modId xmlns:p14="http://schemas.microsoft.com/office/powerpoint/2010/main" val="1624140080"/>
              </p:ext>
            </p:extLst>
          </p:nvPr>
        </p:nvGraphicFramePr>
        <p:xfrm>
          <a:off x="8935212" y="2149532"/>
          <a:ext cx="2295144" cy="2225040"/>
        </p:xfrm>
        <a:graphic>
          <a:graphicData uri="http://schemas.openxmlformats.org/drawingml/2006/table">
            <a:tbl>
              <a:tblPr bandRow="1">
                <a:tableStyleId>{5C22544A-7EE6-4342-B048-85BDC9FD1C3A}</a:tableStyleId>
              </a:tblPr>
              <a:tblGrid>
                <a:gridCol w="1147572">
                  <a:extLst>
                    <a:ext uri="{9D8B030D-6E8A-4147-A177-3AD203B41FA5}">
                      <a16:colId xmlns:a16="http://schemas.microsoft.com/office/drawing/2014/main" val="2260284850"/>
                    </a:ext>
                  </a:extLst>
                </a:gridCol>
                <a:gridCol w="1147572">
                  <a:extLst>
                    <a:ext uri="{9D8B030D-6E8A-4147-A177-3AD203B41FA5}">
                      <a16:colId xmlns:a16="http://schemas.microsoft.com/office/drawing/2014/main" val="69681455"/>
                    </a:ext>
                  </a:extLst>
                </a:gridCol>
              </a:tblGrid>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Height_ft Mean:</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5.65</a:t>
                      </a:r>
                    </a:p>
                  </a:txBody>
                  <a:tcPr marL="9525" marR="9525" marT="9525" marB="0" anchor="b"/>
                </a:tc>
                <a:extLst>
                  <a:ext uri="{0D108BD9-81ED-4DB2-BD59-A6C34878D82A}">
                    <a16:rowId xmlns:a16="http://schemas.microsoft.com/office/drawing/2014/main" val="3056707226"/>
                  </a:ext>
                </a:extLst>
              </a:tr>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Height_ft Mode:</a:t>
                      </a:r>
                    </a:p>
                  </a:txBody>
                  <a:tcPr marL="9525" marR="9525" marT="9525" marB="0" anchor="b"/>
                </a:tc>
                <a:tc>
                  <a:txBody>
                    <a:bodyPr/>
                    <a:lstStyle/>
                    <a:p>
                      <a:pPr algn="r" fontAlgn="b"/>
                      <a:r>
                        <a:rPr lang="en-US" sz="1800" b="0" i="0" u="none" strike="noStrike">
                          <a:solidFill>
                            <a:srgbClr val="000000"/>
                          </a:solidFill>
                          <a:effectLst/>
                          <a:latin typeface="Avenir Next Condensed Ultra Lig" panose="020B0206020202020204" pitchFamily="34" charset="77"/>
                        </a:rPr>
                        <a:t>5.3149608</a:t>
                      </a:r>
                    </a:p>
                  </a:txBody>
                  <a:tcPr marL="9525" marR="9525" marT="9525" marB="0" anchor="b"/>
                </a:tc>
                <a:extLst>
                  <a:ext uri="{0D108BD9-81ED-4DB2-BD59-A6C34878D82A}">
                    <a16:rowId xmlns:a16="http://schemas.microsoft.com/office/drawing/2014/main" val="3427936950"/>
                  </a:ext>
                </a:extLst>
              </a:tr>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Height_ft Variance:</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0.18</a:t>
                      </a:r>
                    </a:p>
                  </a:txBody>
                  <a:tcPr marL="9525" marR="9525" marT="9525" marB="0" anchor="b"/>
                </a:tc>
                <a:extLst>
                  <a:ext uri="{0D108BD9-81ED-4DB2-BD59-A6C34878D82A}">
                    <a16:rowId xmlns:a16="http://schemas.microsoft.com/office/drawing/2014/main" val="3404603269"/>
                  </a:ext>
                </a:extLst>
              </a:tr>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Height_ft STD:</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0.42</a:t>
                      </a:r>
                    </a:p>
                  </a:txBody>
                  <a:tcPr marL="9525" marR="9525" marT="9525" marB="0" anchor="b"/>
                </a:tc>
                <a:extLst>
                  <a:ext uri="{0D108BD9-81ED-4DB2-BD59-A6C34878D82A}">
                    <a16:rowId xmlns:a16="http://schemas.microsoft.com/office/drawing/2014/main" val="644943421"/>
                  </a:ext>
                </a:extLst>
              </a:tr>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Height_ft Skewness:</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0.34</a:t>
                      </a:r>
                    </a:p>
                  </a:txBody>
                  <a:tcPr marL="9525" marR="9525" marT="9525" marB="0" anchor="b"/>
                </a:tc>
                <a:extLst>
                  <a:ext uri="{0D108BD9-81ED-4DB2-BD59-A6C34878D82A}">
                    <a16:rowId xmlns:a16="http://schemas.microsoft.com/office/drawing/2014/main" val="2099201565"/>
                  </a:ext>
                </a:extLst>
              </a:tr>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Height_ft Kurtosis:</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-0.72</a:t>
                      </a:r>
                    </a:p>
                  </a:txBody>
                  <a:tcPr marL="9525" marR="9525" marT="9525" marB="0" anchor="b"/>
                </a:tc>
                <a:extLst>
                  <a:ext uri="{0D108BD9-81ED-4DB2-BD59-A6C34878D82A}">
                    <a16:rowId xmlns:a16="http://schemas.microsoft.com/office/drawing/2014/main" val="3487937573"/>
                  </a:ext>
                </a:extLst>
              </a:tr>
            </a:tbl>
          </a:graphicData>
        </a:graphic>
      </p:graphicFrame>
      <p:graphicFrame>
        <p:nvGraphicFramePr>
          <p:cNvPr id="10" name="Content Placeholder 3">
            <a:extLst>
              <a:ext uri="{FF2B5EF4-FFF2-40B4-BE49-F238E27FC236}">
                <a16:creationId xmlns:a16="http://schemas.microsoft.com/office/drawing/2014/main" id="{DDA3F386-C496-DD73-A6EC-346DEF4DF9B4}"/>
              </a:ext>
            </a:extLst>
          </p:cNvPr>
          <p:cNvGraphicFramePr>
            <a:graphicFrameLocks/>
          </p:cNvGraphicFramePr>
          <p:nvPr>
            <p:extLst>
              <p:ext uri="{D42A27DB-BD31-4B8C-83A1-F6EECF244321}">
                <p14:modId xmlns:p14="http://schemas.microsoft.com/office/powerpoint/2010/main" val="450836275"/>
              </p:ext>
            </p:extLst>
          </p:nvPr>
        </p:nvGraphicFramePr>
        <p:xfrm>
          <a:off x="6263640" y="2128323"/>
          <a:ext cx="2295144" cy="2225040"/>
        </p:xfrm>
        <a:graphic>
          <a:graphicData uri="http://schemas.openxmlformats.org/drawingml/2006/table">
            <a:tbl>
              <a:tblPr bandRow="1">
                <a:tableStyleId>{5C22544A-7EE6-4342-B048-85BDC9FD1C3A}</a:tableStyleId>
              </a:tblPr>
              <a:tblGrid>
                <a:gridCol w="1147572">
                  <a:extLst>
                    <a:ext uri="{9D8B030D-6E8A-4147-A177-3AD203B41FA5}">
                      <a16:colId xmlns:a16="http://schemas.microsoft.com/office/drawing/2014/main" val="2260284850"/>
                    </a:ext>
                  </a:extLst>
                </a:gridCol>
                <a:gridCol w="1147572">
                  <a:extLst>
                    <a:ext uri="{9D8B030D-6E8A-4147-A177-3AD203B41FA5}">
                      <a16:colId xmlns:a16="http://schemas.microsoft.com/office/drawing/2014/main" val="69681455"/>
                    </a:ext>
                  </a:extLst>
                </a:gridCol>
              </a:tblGrid>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Weight_lbs Mean:</a:t>
                      </a:r>
                    </a:p>
                  </a:txBody>
                  <a:tcPr marL="9525" marR="9525" marT="9525" marB="0" anchor="b"/>
                </a:tc>
                <a:tc>
                  <a:txBody>
                    <a:bodyPr/>
                    <a:lstStyle/>
                    <a:p>
                      <a:pPr algn="r" fontAlgn="b"/>
                      <a:r>
                        <a:rPr lang="en-US" sz="1800" b="0" i="0" u="none" strike="noStrike">
                          <a:solidFill>
                            <a:srgbClr val="000000"/>
                          </a:solidFill>
                          <a:effectLst/>
                          <a:latin typeface="Avenir Next Condensed Ultra Lig" panose="020B0206020202020204" pitchFamily="34" charset="77"/>
                        </a:rPr>
                        <a:t>162.82</a:t>
                      </a:r>
                    </a:p>
                  </a:txBody>
                  <a:tcPr marL="9525" marR="9525" marT="9525" marB="0" anchor="b"/>
                </a:tc>
                <a:extLst>
                  <a:ext uri="{0D108BD9-81ED-4DB2-BD59-A6C34878D82A}">
                    <a16:rowId xmlns:a16="http://schemas.microsoft.com/office/drawing/2014/main" val="3056707226"/>
                  </a:ext>
                </a:extLst>
              </a:tr>
              <a:tr h="370840">
                <a:tc>
                  <a:txBody>
                    <a:bodyPr/>
                    <a:lstStyle/>
                    <a:p>
                      <a:pPr algn="l" fontAlgn="b"/>
                      <a:r>
                        <a:rPr lang="en-US" sz="1200" b="0" i="0" u="none" strike="noStrike">
                          <a:solidFill>
                            <a:srgbClr val="000000"/>
                          </a:solidFill>
                          <a:effectLst/>
                          <a:latin typeface="Avenir Next Condensed Ultra Lig" panose="020B0206020202020204" pitchFamily="34" charset="77"/>
                        </a:rPr>
                        <a:t>Weight_lbs Mode:</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127.206574</a:t>
                      </a:r>
                    </a:p>
                  </a:txBody>
                  <a:tcPr marL="9525" marR="9525" marT="9525" marB="0" anchor="b"/>
                </a:tc>
                <a:extLst>
                  <a:ext uri="{0D108BD9-81ED-4DB2-BD59-A6C34878D82A}">
                    <a16:rowId xmlns:a16="http://schemas.microsoft.com/office/drawing/2014/main" val="3427936950"/>
                  </a:ext>
                </a:extLst>
              </a:tr>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Weight_lbs Variance:</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2185.98</a:t>
                      </a:r>
                    </a:p>
                  </a:txBody>
                  <a:tcPr marL="9525" marR="9525" marT="9525" marB="0" anchor="b"/>
                </a:tc>
                <a:extLst>
                  <a:ext uri="{0D108BD9-81ED-4DB2-BD59-A6C34878D82A}">
                    <a16:rowId xmlns:a16="http://schemas.microsoft.com/office/drawing/2014/main" val="3404603269"/>
                  </a:ext>
                </a:extLst>
              </a:tr>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Weight_lbs STD:</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46.75</a:t>
                      </a:r>
                    </a:p>
                  </a:txBody>
                  <a:tcPr marL="9525" marR="9525" marT="9525" marB="0" anchor="b"/>
                </a:tc>
                <a:extLst>
                  <a:ext uri="{0D108BD9-81ED-4DB2-BD59-A6C34878D82A}">
                    <a16:rowId xmlns:a16="http://schemas.microsoft.com/office/drawing/2014/main" val="644943421"/>
                  </a:ext>
                </a:extLst>
              </a:tr>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Weight_lbs Skewness:</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0.77</a:t>
                      </a:r>
                    </a:p>
                  </a:txBody>
                  <a:tcPr marL="9525" marR="9525" marT="9525" marB="0" anchor="b"/>
                </a:tc>
                <a:extLst>
                  <a:ext uri="{0D108BD9-81ED-4DB2-BD59-A6C34878D82A}">
                    <a16:rowId xmlns:a16="http://schemas.microsoft.com/office/drawing/2014/main" val="2099201565"/>
                  </a:ext>
                </a:extLst>
              </a:tr>
              <a:tr h="370840">
                <a:tc>
                  <a:txBody>
                    <a:bodyPr/>
                    <a:lstStyle/>
                    <a:p>
                      <a:pPr algn="l" fontAlgn="b"/>
                      <a:r>
                        <a:rPr lang="en-US" sz="1200" b="0" i="0" u="none" strike="noStrike" dirty="0">
                          <a:solidFill>
                            <a:srgbClr val="000000"/>
                          </a:solidFill>
                          <a:effectLst/>
                          <a:latin typeface="Avenir Next Condensed Ultra Lig" panose="020B0206020202020204" pitchFamily="34" charset="77"/>
                        </a:rPr>
                        <a:t>Weight_lbs Kurtosis:</a:t>
                      </a:r>
                    </a:p>
                  </a:txBody>
                  <a:tcPr marL="9525" marR="9525" marT="9525" marB="0" anchor="b"/>
                </a:tc>
                <a:tc>
                  <a:txBody>
                    <a:bodyPr/>
                    <a:lstStyle/>
                    <a:p>
                      <a:pPr algn="r" fontAlgn="b"/>
                      <a:r>
                        <a:rPr lang="en-US" sz="1800" b="0" i="0" u="none" strike="noStrike" dirty="0">
                          <a:solidFill>
                            <a:srgbClr val="000000"/>
                          </a:solidFill>
                          <a:effectLst/>
                          <a:latin typeface="Avenir Next Condensed Ultra Lig" panose="020B0206020202020204" pitchFamily="34" charset="77"/>
                        </a:rPr>
                        <a:t>-0.02</a:t>
                      </a:r>
                    </a:p>
                  </a:txBody>
                  <a:tcPr marL="9525" marR="9525" marT="9525" marB="0" anchor="b"/>
                </a:tc>
                <a:extLst>
                  <a:ext uri="{0D108BD9-81ED-4DB2-BD59-A6C34878D82A}">
                    <a16:rowId xmlns:a16="http://schemas.microsoft.com/office/drawing/2014/main" val="3487937573"/>
                  </a:ext>
                </a:extLst>
              </a:tr>
            </a:tbl>
          </a:graphicData>
        </a:graphic>
      </p:graphicFrame>
    </p:spTree>
    <p:extLst>
      <p:ext uri="{BB962C8B-B14F-4D97-AF65-F5344CB8AC3E}">
        <p14:creationId xmlns:p14="http://schemas.microsoft.com/office/powerpoint/2010/main" val="132656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F6D970-532D-1399-9FF8-DDFA20DF26A3}"/>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7E445D7-861A-A61B-D96C-8B8E2FD01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3">
            <a:extLst>
              <a:ext uri="{FF2B5EF4-FFF2-40B4-BE49-F238E27FC236}">
                <a16:creationId xmlns:a16="http://schemas.microsoft.com/office/drawing/2014/main" id="{4A7B6F71-1DDF-9329-0E33-5EA8173F6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AB1F14-4721-AE21-9AE2-EA45A864AB97}"/>
              </a:ext>
            </a:extLst>
          </p:cNvPr>
          <p:cNvSpPr>
            <a:spLocks noGrp="1"/>
          </p:cNvSpPr>
          <p:nvPr>
            <p:ph type="title"/>
          </p:nvPr>
        </p:nvSpPr>
        <p:spPr>
          <a:xfrm>
            <a:off x="1137036" y="548640"/>
            <a:ext cx="9916632" cy="1188720"/>
          </a:xfrm>
        </p:spPr>
        <p:txBody>
          <a:bodyPr>
            <a:normAutofit/>
          </a:bodyPr>
          <a:lstStyle/>
          <a:p>
            <a:r>
              <a:rPr lang="en-US" dirty="0">
                <a:solidFill>
                  <a:schemeClr val="tx1">
                    <a:lumMod val="85000"/>
                    <a:lumOff val="15000"/>
                  </a:schemeClr>
                </a:solidFill>
                <a:latin typeface="Avenir Next Condensed Ultra Lig" panose="020B0206020202020204" pitchFamily="34" charset="77"/>
              </a:rPr>
              <a:t>PMF of ‘Fat_Percentage’</a:t>
            </a:r>
          </a:p>
        </p:txBody>
      </p:sp>
      <p:sp>
        <p:nvSpPr>
          <p:cNvPr id="3" name="Content Placeholder 2">
            <a:extLst>
              <a:ext uri="{FF2B5EF4-FFF2-40B4-BE49-F238E27FC236}">
                <a16:creationId xmlns:a16="http://schemas.microsoft.com/office/drawing/2014/main" id="{49DCC889-878F-8C1D-65CA-03F990EF35B1}"/>
              </a:ext>
            </a:extLst>
          </p:cNvPr>
          <p:cNvSpPr>
            <a:spLocks noGrp="1"/>
          </p:cNvSpPr>
          <p:nvPr>
            <p:ph idx="1"/>
          </p:nvPr>
        </p:nvSpPr>
        <p:spPr>
          <a:xfrm>
            <a:off x="1957987" y="2431767"/>
            <a:ext cx="8276026" cy="3685156"/>
          </a:xfrm>
        </p:spPr>
        <p:txBody>
          <a:bodyPr anchor="ctr">
            <a:normAutofit/>
          </a:bodyPr>
          <a:lstStyle/>
          <a:p>
            <a:endParaRPr lang="en-US" sz="2000" dirty="0">
              <a:solidFill>
                <a:schemeClr val="tx1">
                  <a:lumMod val="85000"/>
                  <a:lumOff val="15000"/>
                </a:schemeClr>
              </a:solidFill>
              <a:latin typeface="Avenir Next Condensed" panose="020B0506020202020204" pitchFamily="34" charset="0"/>
            </a:endParaRPr>
          </a:p>
        </p:txBody>
      </p:sp>
      <p:pic>
        <p:nvPicPr>
          <p:cNvPr id="4" name="Picture 3">
            <a:extLst>
              <a:ext uri="{FF2B5EF4-FFF2-40B4-BE49-F238E27FC236}">
                <a16:creationId xmlns:a16="http://schemas.microsoft.com/office/drawing/2014/main" id="{838CCB60-5FCB-F442-66F5-C4750C8322E2}"/>
              </a:ext>
            </a:extLst>
          </p:cNvPr>
          <p:cNvPicPr>
            <a:picLocks noChangeAspect="1"/>
          </p:cNvPicPr>
          <p:nvPr/>
        </p:nvPicPr>
        <p:blipFill>
          <a:blip r:embed="rId2"/>
          <a:stretch>
            <a:fillRect/>
          </a:stretch>
        </p:blipFill>
        <p:spPr>
          <a:xfrm>
            <a:off x="1733089" y="1915279"/>
            <a:ext cx="8724526" cy="4499141"/>
          </a:xfrm>
          <a:prstGeom prst="rect">
            <a:avLst/>
          </a:prstGeom>
        </p:spPr>
      </p:pic>
    </p:spTree>
    <p:extLst>
      <p:ext uri="{BB962C8B-B14F-4D97-AF65-F5344CB8AC3E}">
        <p14:creationId xmlns:p14="http://schemas.microsoft.com/office/powerpoint/2010/main" val="225657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D82B9D-53E5-FC49-1D34-08057EDD46E6}"/>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E9F7B94-2649-4A11-AD6E-653B15724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3">
            <a:extLst>
              <a:ext uri="{FF2B5EF4-FFF2-40B4-BE49-F238E27FC236}">
                <a16:creationId xmlns:a16="http://schemas.microsoft.com/office/drawing/2014/main" id="{E19CD53A-D9DB-9678-6F77-F91EC660D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EB5C4B-4896-9D3F-8F08-C8AB2AFF7892}"/>
              </a:ext>
            </a:extLst>
          </p:cNvPr>
          <p:cNvSpPr>
            <a:spLocks noGrp="1"/>
          </p:cNvSpPr>
          <p:nvPr>
            <p:ph type="title"/>
          </p:nvPr>
        </p:nvSpPr>
        <p:spPr>
          <a:xfrm>
            <a:off x="1137036" y="548640"/>
            <a:ext cx="9916632" cy="1188720"/>
          </a:xfrm>
        </p:spPr>
        <p:txBody>
          <a:bodyPr>
            <a:normAutofit/>
          </a:bodyPr>
          <a:lstStyle/>
          <a:p>
            <a:r>
              <a:rPr lang="en-US" dirty="0">
                <a:solidFill>
                  <a:schemeClr val="tx1">
                    <a:lumMod val="85000"/>
                    <a:lumOff val="15000"/>
                  </a:schemeClr>
                </a:solidFill>
                <a:latin typeface="Avenir Next Condensed Ultra Lig" panose="020B0206020202020204" pitchFamily="34" charset="77"/>
              </a:rPr>
              <a:t>CDF of ‘Workout_Frequency’</a:t>
            </a:r>
          </a:p>
        </p:txBody>
      </p:sp>
      <p:sp>
        <p:nvSpPr>
          <p:cNvPr id="3" name="Content Placeholder 2">
            <a:extLst>
              <a:ext uri="{FF2B5EF4-FFF2-40B4-BE49-F238E27FC236}">
                <a16:creationId xmlns:a16="http://schemas.microsoft.com/office/drawing/2014/main" id="{4C346267-6EE5-3812-5633-4AD1B309DE47}"/>
              </a:ext>
            </a:extLst>
          </p:cNvPr>
          <p:cNvSpPr>
            <a:spLocks noGrp="1"/>
          </p:cNvSpPr>
          <p:nvPr>
            <p:ph idx="1"/>
          </p:nvPr>
        </p:nvSpPr>
        <p:spPr>
          <a:xfrm>
            <a:off x="567870" y="1738576"/>
            <a:ext cx="4952866" cy="3685156"/>
          </a:xfrm>
        </p:spPr>
        <p:txBody>
          <a:bodyPr anchor="ctr">
            <a:normAutofit/>
          </a:bodyPr>
          <a:lstStyle/>
          <a:p>
            <a:pPr marL="0" indent="0">
              <a:lnSpc>
                <a:spcPct val="150000"/>
              </a:lnSpc>
              <a:buNone/>
            </a:pPr>
            <a:r>
              <a:rPr lang="en-US" sz="2400" dirty="0">
                <a:latin typeface="Avenir Next Condensed Ultra Lig" panose="020B0206020202020204" pitchFamily="34" charset="77"/>
              </a:rPr>
              <a:t>The</a:t>
            </a:r>
            <a:r>
              <a:rPr lang="en-US" sz="2400" dirty="0">
                <a:latin typeface="Avenir Next Condensed Ultra Lig" panose="020B0206020202020204" pitchFamily="34" charset="77"/>
              </a:rPr>
              <a:t> CDF</a:t>
            </a:r>
            <a:r>
              <a:rPr lang="en-US" sz="2400" dirty="0">
                <a:latin typeface="Avenir Next Condensed Ultra Lig" panose="020B0206020202020204" pitchFamily="34" charset="77"/>
              </a:rPr>
              <a:t> shows that the sample’s often work out 3 or more days out the week and less of the sample's workout less than 3 days out the week.</a:t>
            </a:r>
          </a:p>
          <a:p>
            <a:pPr marL="0" indent="0">
              <a:lnSpc>
                <a:spcPct val="150000"/>
              </a:lnSpc>
              <a:buNone/>
            </a:pPr>
            <a:endParaRPr lang="en-US" sz="2400" dirty="0">
              <a:solidFill>
                <a:schemeClr val="tx1">
                  <a:lumMod val="85000"/>
                  <a:lumOff val="15000"/>
                </a:schemeClr>
              </a:solidFill>
              <a:latin typeface="Avenir Next Condensed Ultra Lig" panose="020B0206020202020204" pitchFamily="34" charset="77"/>
            </a:endParaRPr>
          </a:p>
          <a:p>
            <a:pPr marL="0" indent="0">
              <a:lnSpc>
                <a:spcPct val="150000"/>
              </a:lnSpc>
              <a:buNone/>
            </a:pPr>
            <a:endParaRPr lang="en-US" sz="3600" dirty="0">
              <a:solidFill>
                <a:schemeClr val="tx1">
                  <a:lumMod val="85000"/>
                  <a:lumOff val="15000"/>
                </a:schemeClr>
              </a:solidFill>
              <a:latin typeface="Avenir Next Condensed Ultra Lig" panose="020B0206020202020204" pitchFamily="34" charset="77"/>
            </a:endParaRPr>
          </a:p>
        </p:txBody>
      </p:sp>
      <p:pic>
        <p:nvPicPr>
          <p:cNvPr id="4" name="Picture 3">
            <a:extLst>
              <a:ext uri="{FF2B5EF4-FFF2-40B4-BE49-F238E27FC236}">
                <a16:creationId xmlns:a16="http://schemas.microsoft.com/office/drawing/2014/main" id="{9876BF0E-D4B7-68D6-EBF6-B819E7BEF699}"/>
              </a:ext>
            </a:extLst>
          </p:cNvPr>
          <p:cNvPicPr>
            <a:picLocks noChangeAspect="1"/>
          </p:cNvPicPr>
          <p:nvPr/>
        </p:nvPicPr>
        <p:blipFill>
          <a:blip r:embed="rId2"/>
          <a:stretch>
            <a:fillRect/>
          </a:stretch>
        </p:blipFill>
        <p:spPr>
          <a:xfrm>
            <a:off x="5520738" y="1737360"/>
            <a:ext cx="6102096" cy="4651353"/>
          </a:xfrm>
          <a:prstGeom prst="rect">
            <a:avLst/>
          </a:prstGeom>
        </p:spPr>
      </p:pic>
    </p:spTree>
    <p:extLst>
      <p:ext uri="{BB962C8B-B14F-4D97-AF65-F5344CB8AC3E}">
        <p14:creationId xmlns:p14="http://schemas.microsoft.com/office/powerpoint/2010/main" val="2671834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9BFC50-ED15-68A5-23F4-650E186B540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8E78AB3-29CB-37FE-17A2-EF37378F3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3">
            <a:extLst>
              <a:ext uri="{FF2B5EF4-FFF2-40B4-BE49-F238E27FC236}">
                <a16:creationId xmlns:a16="http://schemas.microsoft.com/office/drawing/2014/main" id="{D07D757E-0538-667E-FE58-6E4939846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6F5F05-190D-E9C4-19EF-541E1BCE9599}"/>
              </a:ext>
            </a:extLst>
          </p:cNvPr>
          <p:cNvSpPr>
            <a:spLocks noGrp="1"/>
          </p:cNvSpPr>
          <p:nvPr>
            <p:ph type="title"/>
          </p:nvPr>
        </p:nvSpPr>
        <p:spPr>
          <a:xfrm>
            <a:off x="1137036" y="548640"/>
            <a:ext cx="9916632" cy="1188720"/>
          </a:xfrm>
        </p:spPr>
        <p:txBody>
          <a:bodyPr>
            <a:normAutofit/>
          </a:bodyPr>
          <a:lstStyle/>
          <a:p>
            <a:r>
              <a:rPr lang="en-US" dirty="0">
                <a:solidFill>
                  <a:schemeClr val="tx1">
                    <a:lumMod val="85000"/>
                    <a:lumOff val="15000"/>
                  </a:schemeClr>
                </a:solidFill>
                <a:latin typeface="Avenir Next Condensed Ultra Lig" panose="020B0206020202020204" pitchFamily="34" charset="77"/>
              </a:rPr>
              <a:t>Analytical Distribution</a:t>
            </a:r>
          </a:p>
        </p:txBody>
      </p:sp>
      <p:sp>
        <p:nvSpPr>
          <p:cNvPr id="3" name="Content Placeholder 2">
            <a:extLst>
              <a:ext uri="{FF2B5EF4-FFF2-40B4-BE49-F238E27FC236}">
                <a16:creationId xmlns:a16="http://schemas.microsoft.com/office/drawing/2014/main" id="{3DBAE5E6-B373-ED5A-2897-A89C1AE02513}"/>
              </a:ext>
            </a:extLst>
          </p:cNvPr>
          <p:cNvSpPr>
            <a:spLocks noGrp="1"/>
          </p:cNvSpPr>
          <p:nvPr>
            <p:ph idx="1"/>
          </p:nvPr>
        </p:nvSpPr>
        <p:spPr>
          <a:xfrm>
            <a:off x="6452895" y="2286000"/>
            <a:ext cx="5080737" cy="3685156"/>
          </a:xfrm>
        </p:spPr>
        <p:txBody>
          <a:bodyPr anchor="ctr">
            <a:normAutofit/>
          </a:bodyPr>
          <a:lstStyle/>
          <a:p>
            <a:pPr marL="0" indent="0">
              <a:lnSpc>
                <a:spcPct val="150000"/>
              </a:lnSpc>
              <a:buNone/>
            </a:pPr>
            <a:r>
              <a:rPr lang="en-US" sz="2000" dirty="0">
                <a:solidFill>
                  <a:schemeClr val="tx1">
                    <a:lumMod val="85000"/>
                    <a:lumOff val="15000"/>
                  </a:schemeClr>
                </a:solidFill>
                <a:latin typeface="Avenir Next Condensed Ultra Lig" panose="020B0206020202020204" pitchFamily="34" charset="77"/>
              </a:rPr>
              <a:t>Using Pareto CDF, the data does not follow a heavy-tailed pattern, and the distribution of values in the dataset does not support many extreme values.</a:t>
            </a:r>
          </a:p>
          <a:p>
            <a:pPr marL="0" indent="0">
              <a:buNone/>
            </a:pPr>
            <a:endParaRPr lang="en-US" sz="2000" dirty="0">
              <a:solidFill>
                <a:schemeClr val="tx1">
                  <a:lumMod val="85000"/>
                  <a:lumOff val="15000"/>
                </a:schemeClr>
              </a:solidFill>
              <a:latin typeface="Avenir Next Condensed Ultra Lig" panose="020B0206020202020204" pitchFamily="34" charset="77"/>
            </a:endParaRPr>
          </a:p>
          <a:p>
            <a:pPr marL="0" indent="0">
              <a:buNone/>
            </a:pPr>
            <a:endParaRPr lang="en-US" sz="2000" dirty="0">
              <a:solidFill>
                <a:schemeClr val="tx1">
                  <a:lumMod val="85000"/>
                  <a:lumOff val="15000"/>
                </a:schemeClr>
              </a:solidFill>
              <a:latin typeface="Avenir Next Condensed Ultra Lig" panose="020B0206020202020204" pitchFamily="34" charset="77"/>
            </a:endParaRPr>
          </a:p>
          <a:p>
            <a:pPr marL="0" indent="0">
              <a:buNone/>
            </a:pPr>
            <a:endParaRPr lang="en-US" sz="2000" dirty="0">
              <a:solidFill>
                <a:schemeClr val="tx1">
                  <a:lumMod val="85000"/>
                  <a:lumOff val="15000"/>
                </a:schemeClr>
              </a:solidFill>
              <a:latin typeface="Avenir Next Condensed Ultra Lig" panose="020B0206020202020204" pitchFamily="34" charset="77"/>
            </a:endParaRPr>
          </a:p>
          <a:p>
            <a:pPr marL="0" indent="0">
              <a:buNone/>
            </a:pPr>
            <a:endParaRPr lang="en-US" sz="2000" dirty="0">
              <a:solidFill>
                <a:schemeClr val="tx1">
                  <a:lumMod val="85000"/>
                  <a:lumOff val="15000"/>
                </a:schemeClr>
              </a:solidFill>
              <a:latin typeface="Avenir Next Condensed Ultra Lig" panose="020B0206020202020204" pitchFamily="34" charset="77"/>
            </a:endParaRPr>
          </a:p>
          <a:p>
            <a:pPr marL="0" indent="0">
              <a:buNone/>
            </a:pPr>
            <a:endParaRPr lang="en-US" sz="2000" dirty="0">
              <a:solidFill>
                <a:schemeClr val="tx1">
                  <a:lumMod val="85000"/>
                  <a:lumOff val="15000"/>
                </a:schemeClr>
              </a:solidFill>
              <a:latin typeface="Avenir Next Condensed Ultra Lig" panose="020B0206020202020204" pitchFamily="34" charset="77"/>
            </a:endParaRPr>
          </a:p>
          <a:p>
            <a:pPr marL="0" indent="0">
              <a:buNone/>
            </a:pPr>
            <a:endParaRPr lang="en-US" sz="2000" dirty="0">
              <a:solidFill>
                <a:schemeClr val="tx1">
                  <a:lumMod val="85000"/>
                  <a:lumOff val="15000"/>
                </a:schemeClr>
              </a:solidFill>
              <a:latin typeface="Avenir Next Condensed Ultra Lig" panose="020B0206020202020204" pitchFamily="34" charset="77"/>
            </a:endParaRPr>
          </a:p>
        </p:txBody>
      </p:sp>
      <p:pic>
        <p:nvPicPr>
          <p:cNvPr id="4" name="Picture 3">
            <a:extLst>
              <a:ext uri="{FF2B5EF4-FFF2-40B4-BE49-F238E27FC236}">
                <a16:creationId xmlns:a16="http://schemas.microsoft.com/office/drawing/2014/main" id="{F9406B62-5CE1-4640-5291-5F820B6F78B8}"/>
              </a:ext>
            </a:extLst>
          </p:cNvPr>
          <p:cNvPicPr>
            <a:picLocks noChangeAspect="1"/>
          </p:cNvPicPr>
          <p:nvPr/>
        </p:nvPicPr>
        <p:blipFill>
          <a:blip r:embed="rId2"/>
          <a:stretch>
            <a:fillRect/>
          </a:stretch>
        </p:blipFill>
        <p:spPr>
          <a:xfrm>
            <a:off x="445008" y="1947197"/>
            <a:ext cx="5825008" cy="4654296"/>
          </a:xfrm>
          <a:prstGeom prst="rect">
            <a:avLst/>
          </a:prstGeom>
        </p:spPr>
      </p:pic>
    </p:spTree>
    <p:extLst>
      <p:ext uri="{BB962C8B-B14F-4D97-AF65-F5344CB8AC3E}">
        <p14:creationId xmlns:p14="http://schemas.microsoft.com/office/powerpoint/2010/main" val="64655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8E684D-429D-0BF1-D100-08C344D2B5A8}"/>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58674F2-E474-7B16-7329-E3395B923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3">
            <a:extLst>
              <a:ext uri="{FF2B5EF4-FFF2-40B4-BE49-F238E27FC236}">
                <a16:creationId xmlns:a16="http://schemas.microsoft.com/office/drawing/2014/main" id="{58614558-9C04-8BFB-33E5-E7AFDA73B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2AF1A3-F6AF-5BE5-3C42-43639EF7B0E1}"/>
              </a:ext>
            </a:extLst>
          </p:cNvPr>
          <p:cNvSpPr>
            <a:spLocks noGrp="1"/>
          </p:cNvSpPr>
          <p:nvPr>
            <p:ph type="title"/>
          </p:nvPr>
        </p:nvSpPr>
        <p:spPr>
          <a:xfrm>
            <a:off x="1137036" y="548640"/>
            <a:ext cx="9916632" cy="1188720"/>
          </a:xfrm>
        </p:spPr>
        <p:txBody>
          <a:bodyPr>
            <a:normAutofit/>
          </a:bodyPr>
          <a:lstStyle/>
          <a:p>
            <a:r>
              <a:rPr lang="en-US" dirty="0">
                <a:solidFill>
                  <a:schemeClr val="tx1">
                    <a:lumMod val="85000"/>
                    <a:lumOff val="15000"/>
                  </a:schemeClr>
                </a:solidFill>
                <a:latin typeface="Avenir Next Condensed Ultra Lig" panose="020B0206020202020204" pitchFamily="34" charset="77"/>
              </a:rPr>
              <a:t>Scatter Plots, Correlation, Causation</a:t>
            </a:r>
          </a:p>
        </p:txBody>
      </p:sp>
      <p:pic>
        <p:nvPicPr>
          <p:cNvPr id="7" name="Content Placeholder 6" descr="A screenshot of a computer&#10;&#10;Description automatically generated">
            <a:extLst>
              <a:ext uri="{FF2B5EF4-FFF2-40B4-BE49-F238E27FC236}">
                <a16:creationId xmlns:a16="http://schemas.microsoft.com/office/drawing/2014/main" id="{DBEF6D4C-4D1F-72C7-F82D-022CDCF40FD2}"/>
              </a:ext>
            </a:extLst>
          </p:cNvPr>
          <p:cNvPicPr>
            <a:picLocks noGrp="1" noChangeAspect="1"/>
          </p:cNvPicPr>
          <p:nvPr>
            <p:ph idx="1"/>
          </p:nvPr>
        </p:nvPicPr>
        <p:blipFill>
          <a:blip r:embed="rId2"/>
          <a:srcRect t="5079" b="4762"/>
          <a:stretch/>
        </p:blipFill>
        <p:spPr>
          <a:xfrm>
            <a:off x="907885" y="4578096"/>
            <a:ext cx="2348791" cy="1731264"/>
          </a:xfrm>
        </p:spPr>
      </p:pic>
      <p:pic>
        <p:nvPicPr>
          <p:cNvPr id="4" name="Picture 3">
            <a:extLst>
              <a:ext uri="{FF2B5EF4-FFF2-40B4-BE49-F238E27FC236}">
                <a16:creationId xmlns:a16="http://schemas.microsoft.com/office/drawing/2014/main" id="{83E7FFC7-0CE4-C666-C1BE-605E75C3D835}"/>
              </a:ext>
            </a:extLst>
          </p:cNvPr>
          <p:cNvPicPr>
            <a:picLocks noChangeAspect="1"/>
          </p:cNvPicPr>
          <p:nvPr/>
        </p:nvPicPr>
        <p:blipFill>
          <a:blip r:embed="rId3"/>
          <a:stretch>
            <a:fillRect/>
          </a:stretch>
        </p:blipFill>
        <p:spPr>
          <a:xfrm>
            <a:off x="519244" y="1737360"/>
            <a:ext cx="3746101" cy="2834640"/>
          </a:xfrm>
          <a:prstGeom prst="rect">
            <a:avLst/>
          </a:prstGeom>
        </p:spPr>
      </p:pic>
      <p:pic>
        <p:nvPicPr>
          <p:cNvPr id="5" name="Picture 4">
            <a:extLst>
              <a:ext uri="{FF2B5EF4-FFF2-40B4-BE49-F238E27FC236}">
                <a16:creationId xmlns:a16="http://schemas.microsoft.com/office/drawing/2014/main" id="{FBB55758-DDD1-ACD4-D1B0-3456A697374B}"/>
              </a:ext>
            </a:extLst>
          </p:cNvPr>
          <p:cNvPicPr>
            <a:picLocks noChangeAspect="1"/>
          </p:cNvPicPr>
          <p:nvPr/>
        </p:nvPicPr>
        <p:blipFill>
          <a:blip r:embed="rId4"/>
          <a:stretch>
            <a:fillRect/>
          </a:stretch>
        </p:blipFill>
        <p:spPr>
          <a:xfrm>
            <a:off x="4653986" y="1737360"/>
            <a:ext cx="3718756" cy="283464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20F0F2BF-A8FA-92D7-2EE8-4871C49D488F}"/>
              </a:ext>
            </a:extLst>
          </p:cNvPr>
          <p:cNvPicPr>
            <a:picLocks noChangeAspect="1"/>
          </p:cNvPicPr>
          <p:nvPr/>
        </p:nvPicPr>
        <p:blipFill>
          <a:blip r:embed="rId5"/>
          <a:stretch>
            <a:fillRect/>
          </a:stretch>
        </p:blipFill>
        <p:spPr>
          <a:xfrm>
            <a:off x="4994543" y="4572000"/>
            <a:ext cx="3378200" cy="1920240"/>
          </a:xfrm>
          <a:prstGeom prst="rect">
            <a:avLst/>
          </a:prstGeom>
        </p:spPr>
      </p:pic>
      <p:sp>
        <p:nvSpPr>
          <p:cNvPr id="10" name="Content Placeholder 2">
            <a:extLst>
              <a:ext uri="{FF2B5EF4-FFF2-40B4-BE49-F238E27FC236}">
                <a16:creationId xmlns:a16="http://schemas.microsoft.com/office/drawing/2014/main" id="{01B7D1D3-F576-4B02-B7F0-2ECC94E58DBB}"/>
              </a:ext>
            </a:extLst>
          </p:cNvPr>
          <p:cNvSpPr txBox="1">
            <a:spLocks/>
          </p:cNvSpPr>
          <p:nvPr/>
        </p:nvSpPr>
        <p:spPr>
          <a:xfrm>
            <a:off x="8565774" y="2075564"/>
            <a:ext cx="3300014" cy="42337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85000"/>
                    <a:lumOff val="15000"/>
                  </a:schemeClr>
                </a:solidFill>
                <a:latin typeface="Avenir Next Condensed Ultra Lig" panose="020B0206020202020204" pitchFamily="34" charset="77"/>
              </a:rPr>
              <a:t>For Height and Weight no real correlation can be determined. Where as, Fat percentage and workout frequency, we see samples that workout more frequent have lower fat percentage and samples with lower workout frequency have higher fat percentage. </a:t>
            </a:r>
          </a:p>
          <a:p>
            <a:pPr marL="0" indent="0">
              <a:buFont typeface="Arial" panose="020B0604020202020204" pitchFamily="34" charset="0"/>
              <a:buNone/>
            </a:pPr>
            <a:endParaRPr lang="en-US" sz="2000" dirty="0">
              <a:solidFill>
                <a:schemeClr val="tx1">
                  <a:lumMod val="85000"/>
                  <a:lumOff val="15000"/>
                </a:schemeClr>
              </a:solidFill>
              <a:latin typeface="Avenir Next Condensed Ultra Lig" panose="020B0206020202020204" pitchFamily="34" charset="77"/>
            </a:endParaRPr>
          </a:p>
          <a:p>
            <a:pPr marL="0" indent="0">
              <a:buFont typeface="Arial" panose="020B0604020202020204" pitchFamily="34" charset="0"/>
              <a:buNone/>
            </a:pPr>
            <a:endParaRPr lang="en-US" sz="2000" dirty="0">
              <a:solidFill>
                <a:schemeClr val="tx1">
                  <a:lumMod val="85000"/>
                  <a:lumOff val="15000"/>
                </a:schemeClr>
              </a:solidFill>
              <a:latin typeface="Avenir Next Condensed Ultra Lig" panose="020B0206020202020204" pitchFamily="34" charset="77"/>
            </a:endParaRPr>
          </a:p>
          <a:p>
            <a:pPr marL="0" indent="0">
              <a:buFont typeface="Arial" panose="020B0604020202020204" pitchFamily="34" charset="0"/>
              <a:buNone/>
            </a:pPr>
            <a:endParaRPr lang="en-US" sz="2000" dirty="0">
              <a:solidFill>
                <a:schemeClr val="tx1">
                  <a:lumMod val="85000"/>
                  <a:lumOff val="15000"/>
                </a:schemeClr>
              </a:solidFill>
              <a:latin typeface="Avenir Next Condensed Ultra Lig" panose="020B0206020202020204" pitchFamily="34" charset="77"/>
            </a:endParaRPr>
          </a:p>
          <a:p>
            <a:pPr marL="0" indent="0">
              <a:buFont typeface="Arial" panose="020B0604020202020204" pitchFamily="34" charset="0"/>
              <a:buNone/>
            </a:pPr>
            <a:endParaRPr lang="en-US" sz="2000" dirty="0">
              <a:solidFill>
                <a:schemeClr val="tx1">
                  <a:lumMod val="85000"/>
                  <a:lumOff val="15000"/>
                </a:schemeClr>
              </a:solidFill>
              <a:latin typeface="Avenir Next Condensed Ultra Lig" panose="020B0206020202020204" pitchFamily="34" charset="77"/>
            </a:endParaRPr>
          </a:p>
        </p:txBody>
      </p:sp>
    </p:spTree>
    <p:extLst>
      <p:ext uri="{BB962C8B-B14F-4D97-AF65-F5344CB8AC3E}">
        <p14:creationId xmlns:p14="http://schemas.microsoft.com/office/powerpoint/2010/main" val="286118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136</TotalTime>
  <Words>719</Words>
  <Application>Microsoft Macintosh PowerPoint</Application>
  <PresentationFormat>Widescreen</PresentationFormat>
  <Paragraphs>133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Avenir Next Condensed</vt:lpstr>
      <vt:lpstr>Avenir Next Condensed Ultra Lig</vt:lpstr>
      <vt:lpstr>Avenir Next Condensed Ultra Light</vt:lpstr>
      <vt:lpstr>Office Theme</vt:lpstr>
      <vt:lpstr>DSC 530 Final</vt:lpstr>
      <vt:lpstr>Variables</vt:lpstr>
      <vt:lpstr>Variable Meaning</vt:lpstr>
      <vt:lpstr>Histograms for each variable</vt:lpstr>
      <vt:lpstr>Descriptive Characteristics of the variables</vt:lpstr>
      <vt:lpstr>PMF of ‘Fat_Percentage’</vt:lpstr>
      <vt:lpstr>CDF of ‘Workout_Frequency’</vt:lpstr>
      <vt:lpstr>Analytical Distribution</vt:lpstr>
      <vt:lpstr>Scatter Plots, Correlation, Causation</vt:lpstr>
      <vt:lpstr>Permutation Test</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Joaquin Cordero</dc:creator>
  <cp:lastModifiedBy>Joaquin Cordero</cp:lastModifiedBy>
  <cp:revision>5</cp:revision>
  <dcterms:created xsi:type="dcterms:W3CDTF">2024-11-18T08:46:06Z</dcterms:created>
  <dcterms:modified xsi:type="dcterms:W3CDTF">2024-11-18T11:02:46Z</dcterms:modified>
</cp:coreProperties>
</file>